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1" r:id="rId5"/>
    <p:sldMasterId id="2147483741" r:id="rId6"/>
  </p:sldMasterIdLst>
  <p:notesMasterIdLst>
    <p:notesMasterId r:id="rId31"/>
  </p:notesMasterIdLst>
  <p:sldIdLst>
    <p:sldId id="2147471306" r:id="rId7"/>
    <p:sldId id="2147471307" r:id="rId8"/>
    <p:sldId id="2147471308" r:id="rId9"/>
    <p:sldId id="2141410805" r:id="rId10"/>
    <p:sldId id="2141410807" r:id="rId11"/>
    <p:sldId id="2147375238" r:id="rId12"/>
    <p:sldId id="2141410874" r:id="rId13"/>
    <p:sldId id="2141410875" r:id="rId14"/>
    <p:sldId id="2147375229" r:id="rId15"/>
    <p:sldId id="2147375208" r:id="rId16"/>
    <p:sldId id="2147375209" r:id="rId17"/>
    <p:sldId id="2147375210" r:id="rId18"/>
    <p:sldId id="2147375236" r:id="rId19"/>
    <p:sldId id="2141410811" r:id="rId20"/>
    <p:sldId id="2147375224" r:id="rId21"/>
    <p:sldId id="2147375225" r:id="rId22"/>
    <p:sldId id="2147375226" r:id="rId23"/>
    <p:sldId id="2147375227" r:id="rId24"/>
    <p:sldId id="2147375228" r:id="rId25"/>
    <p:sldId id="2141410813" r:id="rId26"/>
    <p:sldId id="2141410814" r:id="rId27"/>
    <p:sldId id="2141410815" r:id="rId28"/>
    <p:sldId id="2141410816" r:id="rId29"/>
    <p:sldId id="21414108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02" autoAdjust="0"/>
  </p:normalViewPr>
  <p:slideViewPr>
    <p:cSldViewPr snapToGrid="0">
      <p:cViewPr varScale="1">
        <p:scale>
          <a:sx n="74" d="100"/>
          <a:sy n="74" d="100"/>
        </p:scale>
        <p:origin x="104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 Aloysius [JACSG NON J&amp;J]" userId="e4336a4a-4021-469e-883a-a372f1bc5ee6" providerId="ADAL" clId="{D4DFC5FC-BB4C-46B7-9683-28F8A4D2CFD3}"/>
    <pc:docChg chg="addSld delSld modSld">
      <pc:chgData name="Ho, Aloysius [JACSG NON J&amp;J]" userId="e4336a4a-4021-469e-883a-a372f1bc5ee6" providerId="ADAL" clId="{D4DFC5FC-BB4C-46B7-9683-28F8A4D2CFD3}" dt="2023-02-01T03:23:23.532" v="3" actId="47"/>
      <pc:docMkLst>
        <pc:docMk/>
      </pc:docMkLst>
      <pc:sldChg chg="del">
        <pc:chgData name="Ho, Aloysius [JACSG NON J&amp;J]" userId="e4336a4a-4021-469e-883a-a372f1bc5ee6" providerId="ADAL" clId="{D4DFC5FC-BB4C-46B7-9683-28F8A4D2CFD3}" dt="2023-01-31T09:32:22.356" v="1" actId="47"/>
        <pc:sldMkLst>
          <pc:docMk/>
          <pc:sldMk cId="1764330394" sldId="2141410804"/>
        </pc:sldMkLst>
      </pc:sldChg>
      <pc:sldChg chg="del">
        <pc:chgData name="Ho, Aloysius [JACSG NON J&amp;J]" userId="e4336a4a-4021-469e-883a-a372f1bc5ee6" providerId="ADAL" clId="{D4DFC5FC-BB4C-46B7-9683-28F8A4D2CFD3}" dt="2023-02-01T03:23:23.532" v="3" actId="47"/>
        <pc:sldMkLst>
          <pc:docMk/>
          <pc:sldMk cId="2660529998" sldId="2147471304"/>
        </pc:sldMkLst>
      </pc:sldChg>
      <pc:sldChg chg="del">
        <pc:chgData name="Ho, Aloysius [JACSG NON J&amp;J]" userId="e4336a4a-4021-469e-883a-a372f1bc5ee6" providerId="ADAL" clId="{D4DFC5FC-BB4C-46B7-9683-28F8A4D2CFD3}" dt="2023-02-01T03:23:23.532" v="3" actId="47"/>
        <pc:sldMkLst>
          <pc:docMk/>
          <pc:sldMk cId="1813014387" sldId="2147471305"/>
        </pc:sldMkLst>
      </pc:sldChg>
      <pc:sldChg chg="add">
        <pc:chgData name="Ho, Aloysius [JACSG NON J&amp;J]" userId="e4336a4a-4021-469e-883a-a372f1bc5ee6" providerId="ADAL" clId="{D4DFC5FC-BB4C-46B7-9683-28F8A4D2CFD3}" dt="2023-01-31T09:32:19.292" v="0"/>
        <pc:sldMkLst>
          <pc:docMk/>
          <pc:sldMk cId="1203283607" sldId="2147471306"/>
        </pc:sldMkLst>
      </pc:sldChg>
      <pc:sldChg chg="add">
        <pc:chgData name="Ho, Aloysius [JACSG NON J&amp;J]" userId="e4336a4a-4021-469e-883a-a372f1bc5ee6" providerId="ADAL" clId="{D4DFC5FC-BB4C-46B7-9683-28F8A4D2CFD3}" dt="2023-02-01T03:23:18.951" v="2"/>
        <pc:sldMkLst>
          <pc:docMk/>
          <pc:sldMk cId="521193861" sldId="2147471307"/>
        </pc:sldMkLst>
      </pc:sldChg>
      <pc:sldChg chg="add">
        <pc:chgData name="Ho, Aloysius [JACSG NON J&amp;J]" userId="e4336a4a-4021-469e-883a-a372f1bc5ee6" providerId="ADAL" clId="{D4DFC5FC-BB4C-46B7-9683-28F8A4D2CFD3}" dt="2023-02-01T03:23:18.951" v="2"/>
        <pc:sldMkLst>
          <pc:docMk/>
          <pc:sldMk cId="372412444" sldId="2147471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5208F9-AEB6-4C41-B4DF-46B7B2605905}" type="datetimeFigureOut">
              <a:rPr lang="en-SG" smtClean="0"/>
              <a:t>1/2/2023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B6F2D-329F-407B-86E1-8CE5BB9894B3}" type="slidenum">
              <a:rPr lang="en-SG" smtClean="0"/>
              <a:t>‹#›</a:t>
            </a:fld>
            <a:endParaRPr lang="en-SG"/>
          </a:p>
        </p:txBody>
      </p:sp>
    </p:spTree>
    <p:extLst>
      <p:ext uri="{BB962C8B-B14F-4D97-AF65-F5344CB8AC3E}">
        <p14:creationId xmlns:p14="http://schemas.microsoft.com/office/powerpoint/2010/main" val="3721842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320025/"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ubmed.ncbi.nlm.nih.gov/18372465/" TargetMode="External"/><Relationship Id="rId5" Type="http://schemas.openxmlformats.org/officeDocument/2006/relationships/hyperlink" Target="https://doi.org/10.3390/life11070603" TargetMode="External"/><Relationship Id="rId4" Type="http://schemas.openxmlformats.org/officeDocument/2006/relationships/hyperlink" Target="https://pubmed.ncbi.nlm.nih.gov/2956641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2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46BD3452-7A03-6241-AE1F-FF9661E2146C}" type="datetime8">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2/1/2023 11:23 AM</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2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291"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83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wall echo-pattern or bowel wall stratification (BWS): the bowel wall has a clearly defined multilayered aspect, but stratification can be focally or extensively disrupted or lost due to inflammation. Disruption of stratification is associated to higher </a:t>
            </a:r>
            <a:r>
              <a:rPr lang="en-NZ" sz="1100" b="0" i="0" u="none" strike="noStrike" baseline="0">
                <a:solidFill>
                  <a:srgbClr val="000000"/>
                </a:solidFill>
                <a:latin typeface="URWPalladioL-Roma"/>
              </a:rPr>
              <a:t>degrees of inflammation</a:t>
            </a:r>
            <a:endParaRPr lang="en-US" b="0" i="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Roboto" panose="02000000000000000000" pitchFamily="2" charset="0"/>
              </a:rPr>
              <a:t>Jauregui-</a:t>
            </a:r>
            <a:r>
              <a:rPr lang="en-US" b="0" i="0" err="1">
                <a:solidFill>
                  <a:srgbClr val="212121"/>
                </a:solidFill>
                <a:effectLst/>
                <a:latin typeface="Roboto" panose="02000000000000000000" pitchFamily="2" charset="0"/>
              </a:rPr>
              <a:t>Amezaga</a:t>
            </a:r>
            <a:r>
              <a:rPr lang="en-US" b="0" i="0">
                <a:solidFill>
                  <a:srgbClr val="212121"/>
                </a:solidFill>
                <a:effectLst/>
                <a:latin typeface="Roboto" panose="02000000000000000000" pitchFamily="2" charset="0"/>
              </a:rPr>
              <a:t>, A., &amp; </a:t>
            </a:r>
            <a:r>
              <a:rPr lang="en-US" b="0" i="0" err="1">
                <a:solidFill>
                  <a:srgbClr val="212121"/>
                </a:solidFill>
                <a:effectLst/>
                <a:latin typeface="Roboto" panose="02000000000000000000" pitchFamily="2" charset="0"/>
              </a:rPr>
              <a:t>Rimola</a:t>
            </a:r>
            <a:r>
              <a:rPr lang="en-US" b="0" i="0">
                <a:solidFill>
                  <a:srgbClr val="212121"/>
                </a:solidFill>
                <a:effectLst/>
                <a:latin typeface="Roboto" panose="02000000000000000000" pitchFamily="2" charset="0"/>
              </a:rPr>
              <a:t>, J. (2021). Role of Intestinal Ultrasound in the Management of Patients with Inflammatory Bowel Disease. </a:t>
            </a:r>
            <a:r>
              <a:rPr lang="en-US" b="0" i="1">
                <a:solidFill>
                  <a:srgbClr val="212121"/>
                </a:solidFill>
                <a:effectLst/>
                <a:latin typeface="Roboto" panose="02000000000000000000" pitchFamily="2" charset="0"/>
              </a:rPr>
              <a:t>Life (Basel, Switzerland)</a:t>
            </a:r>
            <a:r>
              <a:rPr lang="en-US" b="0" i="0">
                <a:solidFill>
                  <a:srgbClr val="212121"/>
                </a:solidFill>
                <a:effectLst/>
                <a:latin typeface="Roboto" panose="02000000000000000000" pitchFamily="2" charset="0"/>
              </a:rPr>
              <a:t>, </a:t>
            </a:r>
            <a:r>
              <a:rPr lang="en-US" b="0" i="1">
                <a:solidFill>
                  <a:srgbClr val="212121"/>
                </a:solidFill>
                <a:effectLst/>
                <a:latin typeface="Roboto" panose="02000000000000000000" pitchFamily="2" charset="0"/>
              </a:rPr>
              <a:t>11</a:t>
            </a:r>
            <a:r>
              <a:rPr lang="en-US" b="0" i="0">
                <a:solidFill>
                  <a:srgbClr val="212121"/>
                </a:solidFill>
                <a:effectLst/>
                <a:latin typeface="Roboto" panose="02000000000000000000" pitchFamily="2" charset="0"/>
              </a:rPr>
              <a:t>(7), 603. https://doi.org/10.3390/life11070603</a:t>
            </a:r>
            <a:endParaRPr lang="en-US"/>
          </a:p>
          <a:p>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4061153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a:solidFill>
                  <a:srgbClr val="000000"/>
                </a:solidFill>
                <a:latin typeface="Open Sans" panose="020B0606030504020204" pitchFamily="34" charset="0"/>
              </a:rPr>
              <a:t>Bowel wall thickening is most prominent in the hyperechoic submucosal layer, representing the deposition of fat and fibrous tissue as a result of chronic bowel inflammation. </a:t>
            </a:r>
            <a:endParaRPr lang="en-NZ" sz="1100" b="0" i="0" u="none" strike="noStrike" baseline="0">
              <a:solidFill>
                <a:srgbClr val="000000"/>
              </a:solidFill>
              <a:latin typeface="Open Sans" panose="020B0606030504020204" pitchFamily="34" charset="0"/>
            </a:endParaRPr>
          </a:p>
          <a:p>
            <a:endParaRPr lang="en-NZ" sz="1100" b="0" i="0" u="none" strike="noStrike" baseline="0">
              <a:solidFill>
                <a:srgbClr val="000000"/>
              </a:solidFill>
              <a:latin typeface="Open Sans" panose="020B0606030504020204" pitchFamily="34" charset="0"/>
            </a:endParaRPr>
          </a:p>
          <a:p>
            <a:r>
              <a:rPr lang="en-US" sz="1100" b="0" i="0" u="none" strike="noStrike" baseline="0">
                <a:solidFill>
                  <a:srgbClr val="000000"/>
                </a:solidFill>
                <a:latin typeface="Open Sans" panose="020B0606030504020204" pitchFamily="34" charset="0"/>
              </a:rPr>
              <a:t>In ileocecal Crohn’s disease, typically all bowel wall layers are involved, and the normal stratification is often locally disturbed. US shows marked mural thickening, predominantly in the terminal ileum, but cecum and appendix can also be involved. </a:t>
            </a:r>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30104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521811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188293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vascularization or bowel wall flow (BWF) can be measured at the thickened segments, </a:t>
            </a:r>
            <a:r>
              <a:rPr lang="en-US" sz="1100" b="1" i="0" u="none" strike="noStrike" baseline="0">
                <a:solidFill>
                  <a:srgbClr val="000000"/>
                </a:solidFill>
                <a:latin typeface="URWPalladioL-Roma"/>
              </a:rPr>
              <a:t>by </a:t>
            </a:r>
            <a:r>
              <a:rPr lang="en-US" sz="1100" b="1" i="0" u="none" strike="noStrike" baseline="0" err="1">
                <a:solidFill>
                  <a:srgbClr val="000000"/>
                </a:solidFill>
                <a:latin typeface="URWPalladioL-Roma"/>
              </a:rPr>
              <a:t>colour</a:t>
            </a:r>
            <a:r>
              <a:rPr lang="en-US" sz="1100" b="1" i="0" u="none" strike="noStrike" baseline="0">
                <a:solidFill>
                  <a:srgbClr val="000000"/>
                </a:solidFill>
                <a:latin typeface="URWPalladioL-Roma"/>
              </a:rPr>
              <a:t> or power Doppler US</a:t>
            </a:r>
            <a:r>
              <a:rPr lang="en-US" sz="1100" b="0" i="0" u="none" strike="noStrike" baseline="0">
                <a:solidFill>
                  <a:srgbClr val="000000"/>
                </a:solidFill>
                <a:latin typeface="URWPalladioL-Roma"/>
              </a:rPr>
              <a:t>, using special presets of the</a:t>
            </a:r>
          </a:p>
          <a:p>
            <a:pPr algn="l"/>
            <a:r>
              <a:rPr lang="en-US" sz="1100" b="0" i="0" u="none" strike="noStrike" baseline="0">
                <a:solidFill>
                  <a:srgbClr val="000000"/>
                </a:solidFill>
                <a:latin typeface="URWPalladioL-Roma"/>
              </a:rPr>
              <a:t>machine optimized for slow flow detection </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29887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vascularization or bowel wall flow (BWF) can be measured at the thickened segments, </a:t>
            </a:r>
            <a:r>
              <a:rPr lang="en-US" sz="1100" b="1" i="0" u="none" strike="noStrike" baseline="0">
                <a:solidFill>
                  <a:srgbClr val="000000"/>
                </a:solidFill>
                <a:latin typeface="URWPalladioL-Roma"/>
              </a:rPr>
              <a:t>by </a:t>
            </a:r>
            <a:r>
              <a:rPr lang="en-US" sz="1100" b="1" i="0" u="none" strike="noStrike" baseline="0" err="1">
                <a:solidFill>
                  <a:srgbClr val="000000"/>
                </a:solidFill>
                <a:latin typeface="URWPalladioL-Roma"/>
              </a:rPr>
              <a:t>colour</a:t>
            </a:r>
            <a:r>
              <a:rPr lang="en-US" sz="1100" b="1" i="0" u="none" strike="noStrike" baseline="0">
                <a:solidFill>
                  <a:srgbClr val="000000"/>
                </a:solidFill>
                <a:latin typeface="URWPalladioL-Roma"/>
              </a:rPr>
              <a:t> or power Doppler US</a:t>
            </a:r>
            <a:r>
              <a:rPr lang="en-US" sz="1100" b="0" i="0" u="none" strike="noStrike" baseline="0">
                <a:solidFill>
                  <a:srgbClr val="000000"/>
                </a:solidFill>
                <a:latin typeface="URWPalladioL-Roma"/>
              </a:rPr>
              <a:t>, using special presets of the</a:t>
            </a:r>
          </a:p>
          <a:p>
            <a:pPr algn="l"/>
            <a:r>
              <a:rPr lang="en-US" sz="1100" b="0" i="0" u="none" strike="noStrike" baseline="0">
                <a:solidFill>
                  <a:srgbClr val="000000"/>
                </a:solidFill>
                <a:latin typeface="URWPalladioL-Roma"/>
              </a:rPr>
              <a:t>machine optimized for slow flow detection </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850857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vascularization or bowel wall flow (BWF) can be measured at the thickened segments, </a:t>
            </a:r>
            <a:r>
              <a:rPr lang="en-US" sz="1100" b="1" i="0" u="none" strike="noStrike" baseline="0">
                <a:solidFill>
                  <a:srgbClr val="000000"/>
                </a:solidFill>
                <a:latin typeface="URWPalladioL-Roma"/>
              </a:rPr>
              <a:t>by </a:t>
            </a:r>
            <a:r>
              <a:rPr lang="en-US" sz="1100" b="1" i="0" u="none" strike="noStrike" baseline="0" err="1">
                <a:solidFill>
                  <a:srgbClr val="000000"/>
                </a:solidFill>
                <a:latin typeface="URWPalladioL-Roma"/>
              </a:rPr>
              <a:t>colour</a:t>
            </a:r>
            <a:r>
              <a:rPr lang="en-US" sz="1100" b="1" i="0" u="none" strike="noStrike" baseline="0">
                <a:solidFill>
                  <a:srgbClr val="000000"/>
                </a:solidFill>
                <a:latin typeface="URWPalladioL-Roma"/>
              </a:rPr>
              <a:t> or power Doppler US</a:t>
            </a:r>
            <a:r>
              <a:rPr lang="en-US" sz="1100" b="0" i="0" u="none" strike="noStrike" baseline="0">
                <a:solidFill>
                  <a:srgbClr val="000000"/>
                </a:solidFill>
                <a:latin typeface="URWPalladioL-Roma"/>
              </a:rPr>
              <a:t>, using special presets of the</a:t>
            </a:r>
          </a:p>
          <a:p>
            <a:pPr algn="l"/>
            <a:r>
              <a:rPr lang="en-US" sz="1100" b="0" i="0" u="none" strike="noStrike" baseline="0">
                <a:solidFill>
                  <a:srgbClr val="000000"/>
                </a:solidFill>
                <a:latin typeface="URWPalladioL-Roma"/>
              </a:rPr>
              <a:t>machine optimized for slow flow detection </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3857247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vascularization or bowel wall flow (BWF) can be measured at the thickened segments, </a:t>
            </a:r>
            <a:r>
              <a:rPr lang="en-US" sz="1100" b="1" i="0" u="none" strike="noStrike" baseline="0">
                <a:solidFill>
                  <a:srgbClr val="000000"/>
                </a:solidFill>
                <a:latin typeface="URWPalladioL-Roma"/>
              </a:rPr>
              <a:t>by </a:t>
            </a:r>
            <a:r>
              <a:rPr lang="en-US" sz="1100" b="1" i="0" u="none" strike="noStrike" baseline="0" err="1">
                <a:solidFill>
                  <a:srgbClr val="000000"/>
                </a:solidFill>
                <a:latin typeface="URWPalladioL-Roma"/>
              </a:rPr>
              <a:t>colour</a:t>
            </a:r>
            <a:r>
              <a:rPr lang="en-US" sz="1100" b="1" i="0" u="none" strike="noStrike" baseline="0">
                <a:solidFill>
                  <a:srgbClr val="000000"/>
                </a:solidFill>
                <a:latin typeface="URWPalladioL-Roma"/>
              </a:rPr>
              <a:t> or power Doppler US</a:t>
            </a:r>
            <a:r>
              <a:rPr lang="en-US" sz="1100" b="0" i="0" u="none" strike="noStrike" baseline="0">
                <a:solidFill>
                  <a:srgbClr val="000000"/>
                </a:solidFill>
                <a:latin typeface="URWPalladioL-Roma"/>
              </a:rPr>
              <a:t>, using special presets of the</a:t>
            </a:r>
          </a:p>
          <a:p>
            <a:pPr algn="l"/>
            <a:r>
              <a:rPr lang="en-US" sz="1100" b="0" i="0" u="none" strike="noStrike" baseline="0">
                <a:solidFill>
                  <a:srgbClr val="000000"/>
                </a:solidFill>
                <a:latin typeface="URWPalladioL-Roma"/>
              </a:rPr>
              <a:t>machine optimized for slow flow detection </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015272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vascularization or bowel wall flow (BWF) can be measured at the thickened segments, </a:t>
            </a:r>
            <a:r>
              <a:rPr lang="en-US" sz="1100" b="1" i="0" u="none" strike="noStrike" baseline="0">
                <a:solidFill>
                  <a:srgbClr val="000000"/>
                </a:solidFill>
                <a:latin typeface="URWPalladioL-Roma"/>
              </a:rPr>
              <a:t>by </a:t>
            </a:r>
            <a:r>
              <a:rPr lang="en-US" sz="1100" b="1" i="0" u="none" strike="noStrike" baseline="0" err="1">
                <a:solidFill>
                  <a:srgbClr val="000000"/>
                </a:solidFill>
                <a:latin typeface="URWPalladioL-Roma"/>
              </a:rPr>
              <a:t>colour</a:t>
            </a:r>
            <a:r>
              <a:rPr lang="en-US" sz="1100" b="1" i="0" u="none" strike="noStrike" baseline="0">
                <a:solidFill>
                  <a:srgbClr val="000000"/>
                </a:solidFill>
                <a:latin typeface="URWPalladioL-Roma"/>
              </a:rPr>
              <a:t> or power Doppler US</a:t>
            </a:r>
            <a:r>
              <a:rPr lang="en-US" sz="1100" b="0" i="0" u="none" strike="noStrike" baseline="0">
                <a:solidFill>
                  <a:srgbClr val="000000"/>
                </a:solidFill>
                <a:latin typeface="URWPalladioL-Roma"/>
              </a:rPr>
              <a:t>, using special presets of the</a:t>
            </a:r>
          </a:p>
          <a:p>
            <a:pPr algn="l"/>
            <a:r>
              <a:rPr lang="en-US" sz="1100" b="0" i="0" u="none" strike="noStrike" baseline="0">
                <a:solidFill>
                  <a:srgbClr val="000000"/>
                </a:solidFill>
                <a:latin typeface="URWPalladioL-Roma"/>
              </a:rPr>
              <a:t>machine optimized for slow flow detection </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955019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a:solidFill>
                  <a:srgbClr val="000000"/>
                </a:solidFill>
                <a:latin typeface="URWPalladioL-Roma"/>
              </a:rPr>
              <a:t>Bowel vascularization or bowel wall flow (BWF) can be measured at the thickened segments, </a:t>
            </a:r>
            <a:r>
              <a:rPr lang="en-US" sz="1100" b="1" i="0" u="none" strike="noStrike" baseline="0">
                <a:solidFill>
                  <a:srgbClr val="000000"/>
                </a:solidFill>
                <a:latin typeface="URWPalladioL-Roma"/>
              </a:rPr>
              <a:t>by </a:t>
            </a:r>
            <a:r>
              <a:rPr lang="en-US" sz="1100" b="1" i="0" u="none" strike="noStrike" baseline="0" err="1">
                <a:solidFill>
                  <a:srgbClr val="000000"/>
                </a:solidFill>
                <a:latin typeface="URWPalladioL-Roma"/>
              </a:rPr>
              <a:t>colour</a:t>
            </a:r>
            <a:r>
              <a:rPr lang="en-US" sz="1100" b="1" i="0" u="none" strike="noStrike" baseline="0">
                <a:solidFill>
                  <a:srgbClr val="000000"/>
                </a:solidFill>
                <a:latin typeface="URWPalladioL-Roma"/>
              </a:rPr>
              <a:t> or power Doppler US</a:t>
            </a:r>
            <a:r>
              <a:rPr lang="en-US" sz="1100" b="0" i="0" u="none" strike="noStrike" baseline="0">
                <a:solidFill>
                  <a:srgbClr val="000000"/>
                </a:solidFill>
                <a:latin typeface="URWPalladioL-Roma"/>
              </a:rPr>
              <a:t>, using special presets of the</a:t>
            </a:r>
          </a:p>
          <a:p>
            <a:pPr algn="l"/>
            <a:r>
              <a:rPr lang="en-US" sz="1100" b="0" i="0" u="none" strike="noStrike" baseline="0">
                <a:solidFill>
                  <a:srgbClr val="000000"/>
                </a:solidFill>
                <a:latin typeface="URWPalladioL-Roma"/>
              </a:rPr>
              <a:t>machine optimized for slow flow detection </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46610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1391145" rtl="0" eaLnBrk="1" fontAlgn="auto" latinLnBrk="0" hangingPunct="1">
              <a:lnSpc>
                <a:spcPct val="100000"/>
              </a:lnSpc>
              <a:spcBef>
                <a:spcPts val="0"/>
              </a:spcBef>
              <a:spcAft>
                <a:spcPts val="0"/>
              </a:spcAft>
              <a:buClrTx/>
              <a:buSzTx/>
              <a:buFontTx/>
              <a:buNone/>
              <a:tabLst/>
              <a:defRPr/>
            </a:pPr>
            <a:fld id="{452F10EC-7516-4F25-AE58-DF1567F14277}"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r" defTabSz="1391145"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44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61533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0" fontAlgn="base" latinLnBrk="0" hangingPunct="0">
              <a:lnSpc>
                <a:spcPct val="90000"/>
              </a:lnSpc>
              <a:spcBef>
                <a:spcPts val="1000"/>
              </a:spcBef>
              <a:spcAft>
                <a:spcPct val="0"/>
              </a:spcAft>
              <a:buClrTx/>
              <a:buSzTx/>
              <a:buFont typeface="Arial" pitchFamily="34" charset="0"/>
              <a:buNone/>
              <a:tabLst/>
              <a:defRPr/>
            </a:pPr>
            <a:r>
              <a:rPr lang="en-US" b="0" i="0" err="1">
                <a:solidFill>
                  <a:srgbClr val="212121"/>
                </a:solidFill>
                <a:effectLst/>
                <a:latin typeface="BlinkMacSystemFont"/>
              </a:rPr>
              <a:t>Horsthuis</a:t>
            </a:r>
            <a:r>
              <a:rPr lang="en-US" b="0" i="0">
                <a:solidFill>
                  <a:srgbClr val="212121"/>
                </a:solidFill>
                <a:effectLst/>
                <a:latin typeface="BlinkMacSystemFont"/>
              </a:rPr>
              <a:t>, K., </a:t>
            </a:r>
            <a:r>
              <a:rPr lang="en-US" b="0" i="0" err="1">
                <a:solidFill>
                  <a:srgbClr val="212121"/>
                </a:solidFill>
                <a:effectLst/>
                <a:latin typeface="BlinkMacSystemFont"/>
              </a:rPr>
              <a:t>Bipat</a:t>
            </a:r>
            <a:r>
              <a:rPr lang="en-US" b="0" i="0">
                <a:solidFill>
                  <a:srgbClr val="212121"/>
                </a:solidFill>
                <a:effectLst/>
                <a:latin typeface="BlinkMacSystemFont"/>
              </a:rPr>
              <a:t>, S., </a:t>
            </a:r>
            <a:r>
              <a:rPr lang="en-US" b="0" i="0" err="1">
                <a:solidFill>
                  <a:srgbClr val="212121"/>
                </a:solidFill>
                <a:effectLst/>
                <a:latin typeface="BlinkMacSystemFont"/>
              </a:rPr>
              <a:t>Bennink</a:t>
            </a:r>
            <a:r>
              <a:rPr lang="en-US" b="0" i="0">
                <a:solidFill>
                  <a:srgbClr val="212121"/>
                </a:solidFill>
                <a:effectLst/>
                <a:latin typeface="BlinkMacSystemFont"/>
              </a:rPr>
              <a:t>, R. J., &amp; Stoker, J. (2008). Inflammatory bowel disease diagnosed with US, MR, scintigraphy, and CT: meta-analysis of prospective studies. </a:t>
            </a:r>
            <a:r>
              <a:rPr lang="en-US" b="0" i="1">
                <a:solidFill>
                  <a:srgbClr val="212121"/>
                </a:solidFill>
                <a:effectLst/>
                <a:latin typeface="BlinkMacSystemFont"/>
              </a:rPr>
              <a:t>Radiology</a:t>
            </a:r>
            <a:r>
              <a:rPr lang="en-US" b="0" i="0">
                <a:solidFill>
                  <a:srgbClr val="212121"/>
                </a:solidFill>
                <a:effectLst/>
                <a:latin typeface="BlinkMacSystemFont"/>
              </a:rPr>
              <a:t>, </a:t>
            </a:r>
            <a:r>
              <a:rPr lang="en-US" b="0" i="1">
                <a:solidFill>
                  <a:srgbClr val="212121"/>
                </a:solidFill>
                <a:effectLst/>
                <a:latin typeface="BlinkMacSystemFont"/>
              </a:rPr>
              <a:t>247</a:t>
            </a:r>
            <a:r>
              <a:rPr lang="en-US" b="0" i="0">
                <a:solidFill>
                  <a:srgbClr val="212121"/>
                </a:solidFill>
                <a:effectLst/>
                <a:latin typeface="BlinkMacSystemFont"/>
              </a:rPr>
              <a:t>(1), 64–79. https://doi.org/10.1148/radiol.2471070611</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88712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1391145" rtl="0" eaLnBrk="1" fontAlgn="auto" latinLnBrk="0" hangingPunct="1">
              <a:lnSpc>
                <a:spcPct val="100000"/>
              </a:lnSpc>
              <a:spcBef>
                <a:spcPts val="0"/>
              </a:spcBef>
              <a:spcAft>
                <a:spcPts val="0"/>
              </a:spcAft>
              <a:buClrTx/>
              <a:buSzTx/>
              <a:buFontTx/>
              <a:buNone/>
              <a:tabLst/>
              <a:defRPr/>
            </a:pPr>
            <a:fld id="{452F10EC-7516-4F25-AE58-DF1567F14277}"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r" defTabSz="1391145" rtl="0" eaLnBrk="1" fontAlgn="auto" latinLnBrk="0" hangingPunct="1">
                <a:lnSpc>
                  <a:spcPct val="100000"/>
                </a:lnSpc>
                <a:spcBef>
                  <a:spcPts val="0"/>
                </a:spcBef>
                <a:spcAft>
                  <a:spcPts val="0"/>
                </a:spcAft>
                <a:buClrTx/>
                <a:buSzTx/>
                <a:buFontTx/>
                <a:buNone/>
                <a:tabLst/>
                <a:defRPr/>
              </a:pPr>
              <a:t>3</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91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r>
              <a:rPr lang="en-NZ" sz="1100" b="1">
                <a:solidFill>
                  <a:srgbClr val="212121"/>
                </a:solidFill>
                <a:effectLst/>
                <a:latin typeface="Calibri" panose="020F0502020204030204" pitchFamily="34" charset="0"/>
                <a:ea typeface="Batang" panose="02030600000101010101" pitchFamily="18" charset="-127"/>
                <a:cs typeface="Calibri" panose="020F0502020204030204" pitchFamily="34" charset="0"/>
              </a:rPr>
              <a:t>Key references</a:t>
            </a:r>
            <a:endParaRPr lang="en-NZ" sz="1100">
              <a:effectLst/>
              <a:latin typeface="Calibri" panose="020F0502020204030204" pitchFamily="34" charset="0"/>
              <a:ea typeface="Batang" panose="02030600000101010101" pitchFamily="18" charset="-127"/>
              <a:cs typeface="Arial" panose="020B0604020202020204" pitchFamily="34" charset="0"/>
            </a:endParaRPr>
          </a:p>
          <a:p>
            <a:pPr marL="342900" lvl="0" indent="-342900">
              <a:lnSpc>
                <a:spcPts val="1400"/>
              </a:lnSpc>
              <a:buFont typeface="Symbol" panose="05050102010706020507" pitchFamily="18" charset="2"/>
              <a:buChar char=""/>
            </a:pP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Kucharzik</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T,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Kannengiesser</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K, Petersen F. The use of ultrasound in inflammatory bowel disease. Ann Gastroenterol. 2017;30(2):135-144. doi:10.20524/aog.2016.0105</a:t>
            </a:r>
            <a:r>
              <a:rPr lang="en-US" sz="1100">
                <a:solidFill>
                  <a:srgbClr val="303030"/>
                </a:solidFill>
                <a:effectLst/>
                <a:latin typeface="Calibri" panose="020F0502020204030204" pitchFamily="34" charset="0"/>
                <a:ea typeface="Times New Roman" panose="02020603050405020304" pitchFamily="18" charset="0"/>
                <a:cs typeface="Garamond" panose="02020404030301010803" pitchFamily="18" charset="0"/>
              </a:rPr>
              <a:t> </a:t>
            </a:r>
            <a:r>
              <a:rPr lang="en-US" sz="1100" u="sng">
                <a:solidFill>
                  <a:srgbClr val="0563C1"/>
                </a:solidFill>
                <a:effectLst/>
                <a:latin typeface="Calibri" panose="020F0502020204030204" pitchFamily="34" charset="0"/>
                <a:ea typeface="Times New Roman" panose="02020603050405020304" pitchFamily="18" charset="0"/>
                <a:cs typeface="Garamond" panose="02020404030301010803" pitchFamily="18" charset="0"/>
                <a:hlinkClick r:id="rId3"/>
              </a:rPr>
              <a:t>https://www.ncbi.nlm.nih.gov/pmc/articles/PMC5320025/</a:t>
            </a:r>
            <a:r>
              <a:rPr lang="en-US" sz="1100">
                <a:solidFill>
                  <a:srgbClr val="303030"/>
                </a:solidFill>
                <a:effectLst/>
                <a:latin typeface="Calibri" panose="020F0502020204030204" pitchFamily="34" charset="0"/>
                <a:ea typeface="Times New Roman" panose="02020603050405020304" pitchFamily="18" charset="0"/>
                <a:cs typeface="Garamond" panose="02020404030301010803" pitchFamily="18" charset="0"/>
              </a:rPr>
              <a:t> </a:t>
            </a:r>
            <a:endParaRPr lang="en-NZ" sz="1100">
              <a:effectLst/>
              <a:latin typeface="Garamond" panose="02020404030301010803" pitchFamily="18" charset="0"/>
              <a:ea typeface="Times New Roman" panose="02020603050405020304" pitchFamily="18" charset="0"/>
              <a:cs typeface="Garamond" panose="02020404030301010803" pitchFamily="18" charset="0"/>
            </a:endParaRPr>
          </a:p>
          <a:p>
            <a:pPr marL="342900" lvl="0" indent="-342900">
              <a:lnSpc>
                <a:spcPts val="1400"/>
              </a:lnSpc>
              <a:buFont typeface="Symbol" panose="05050102010706020507" pitchFamily="18" charset="2"/>
              <a:buChar char=""/>
            </a:pP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Maconi</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G,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Nylund</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K,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Ripolles</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T, et al. EFSUMB Recommendations and Clinical Guidelines for Intestinal Ultrasound (GIUS) in Inflammatory Bowel Diseases. EFSUMB-</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Empfehlungen</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und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klinische</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Leitlinien</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für</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den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gastrointestinalen</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Ultraschall</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(GIUS)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chronisch</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entzündlichen</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Darmerkrankungen</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(CED). </a:t>
            </a:r>
            <a:r>
              <a:rPr lang="en-US" sz="1100" err="1">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Ultraschall</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Med. 2018;39(3):304-317. </a:t>
            </a:r>
            <a:r>
              <a:rPr lang="en-US" sz="1100" u="sng">
                <a:solidFill>
                  <a:srgbClr val="0563C1"/>
                </a:solidFill>
                <a:effectLst/>
                <a:latin typeface="Calibri" panose="020F0502020204030204" pitchFamily="34" charset="0"/>
                <a:ea typeface="Times New Roman" panose="02020603050405020304" pitchFamily="18" charset="0"/>
                <a:cs typeface="Garamond" panose="02020404030301010803" pitchFamily="18" charset="0"/>
                <a:hlinkClick r:id="rId4"/>
              </a:rPr>
              <a:t>https://pubmed.ncbi.nlm.nih.gov/29566419/</a:t>
            </a:r>
            <a:r>
              <a:rPr lang="en-US" sz="1100">
                <a:solidFill>
                  <a:srgbClr val="212121"/>
                </a:solidFill>
                <a:effectLst/>
                <a:latin typeface="Calibri" panose="020F0502020204030204" pitchFamily="34" charset="0"/>
                <a:ea typeface="Times New Roman" panose="02020603050405020304" pitchFamily="18" charset="0"/>
                <a:cs typeface="Garamond" panose="02020404030301010803" pitchFamily="18" charset="0"/>
              </a:rPr>
              <a:t> </a:t>
            </a:r>
            <a:endParaRPr lang="en-NZ" sz="1100">
              <a:effectLst/>
              <a:latin typeface="Garamond" panose="02020404030301010803" pitchFamily="18" charset="0"/>
              <a:ea typeface="Times New Roman" panose="02020603050405020304" pitchFamily="18" charset="0"/>
              <a:cs typeface="Garamond" panose="02020404030301010803" pitchFamily="18" charset="0"/>
            </a:endParaRPr>
          </a:p>
          <a:p>
            <a:pPr marL="342900" lvl="0" indent="-342900">
              <a:lnSpc>
                <a:spcPts val="1400"/>
              </a:lnSpc>
              <a:buFont typeface="Symbol" panose="05050102010706020507" pitchFamily="18" charset="2"/>
              <a:buChar char=""/>
            </a:pP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Jauregui-</a:t>
            </a:r>
            <a:r>
              <a:rPr lang="en-US" sz="1100" err="1">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Amezaga</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A, </a:t>
            </a:r>
            <a:r>
              <a:rPr lang="en-US" sz="1100" err="1">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Rimola</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J. Role of Intestinal Ultrasound in the Management of Patients with Inflammatory Bowel Disease. </a:t>
            </a:r>
            <a:r>
              <a:rPr lang="en-US" sz="1100" i="1">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Life</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2021; 11(7):603. </a:t>
            </a:r>
            <a:r>
              <a:rPr lang="en-US" sz="1100" u="sng">
                <a:solidFill>
                  <a:srgbClr val="000000"/>
                </a:solidFill>
                <a:effectLst/>
                <a:latin typeface="Calibri" panose="020F0502020204030204" pitchFamily="34" charset="0"/>
                <a:ea typeface="Times New Roman" panose="02020603050405020304" pitchFamily="18" charset="0"/>
                <a:cs typeface="Garamond" panose="02020404030301010803" pitchFamily="18" charset="0"/>
                <a:hlinkClick r:id="rId5"/>
              </a:rPr>
              <a:t>https://doi.org/10.3390/life11070603</a:t>
            </a:r>
            <a:endParaRPr lang="en-NZ" sz="1100">
              <a:effectLst/>
              <a:latin typeface="Garamond" panose="02020404030301010803" pitchFamily="18" charset="0"/>
              <a:ea typeface="Times New Roman" panose="02020603050405020304" pitchFamily="18" charset="0"/>
              <a:cs typeface="Garamond" panose="02020404030301010803" pitchFamily="18" charset="0"/>
            </a:endParaRPr>
          </a:p>
          <a:p>
            <a:pPr marL="342900" lvl="0" indent="-342900">
              <a:lnSpc>
                <a:spcPts val="1400"/>
              </a:lnSpc>
              <a:buFont typeface="Symbol" panose="05050102010706020507" pitchFamily="18" charset="2"/>
              <a:buChar char=""/>
            </a:pPr>
            <a:r>
              <a:rPr lang="en-US" sz="1100" err="1">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Horsthuis</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K, </a:t>
            </a:r>
            <a:r>
              <a:rPr lang="en-US" sz="1100" err="1">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Bipat</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S, </a:t>
            </a:r>
            <a:r>
              <a:rPr lang="en-US" sz="1100" err="1">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Bennink</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RJ, Stoker J. Inflammatory bowel disease diagnosed with US, MR, scintigraphy, and CT: meta-analysis of prospective studies. Radiology. 2008 Apr;247(1):64-79. </a:t>
            </a:r>
            <a:r>
              <a:rPr lang="en-US" sz="1100" u="sng">
                <a:solidFill>
                  <a:srgbClr val="000000"/>
                </a:solidFill>
                <a:effectLst/>
                <a:latin typeface="Calibri" panose="020F0502020204030204" pitchFamily="34" charset="0"/>
                <a:ea typeface="Times New Roman" panose="02020603050405020304" pitchFamily="18" charset="0"/>
                <a:cs typeface="Garamond" panose="02020404030301010803" pitchFamily="18" charset="0"/>
                <a:hlinkClick r:id="rId6"/>
              </a:rPr>
              <a:t>https://pubmed.ncbi.nlm.nih.gov/18372465/</a:t>
            </a:r>
            <a:r>
              <a:rPr lang="en-US" sz="1100">
                <a:solidFill>
                  <a:srgbClr val="000000"/>
                </a:solidFill>
                <a:effectLst/>
                <a:latin typeface="Calibri" panose="020F0502020204030204" pitchFamily="34" charset="0"/>
                <a:ea typeface="Times New Roman" panose="02020603050405020304" pitchFamily="18" charset="0"/>
                <a:cs typeface="Garamond" panose="02020404030301010803" pitchFamily="18" charset="0"/>
              </a:rPr>
              <a:t>   </a:t>
            </a:r>
            <a:endParaRPr lang="en-NZ" sz="1100">
              <a:effectLst/>
              <a:latin typeface="Garamond" panose="02020404030301010803" pitchFamily="18" charset="0"/>
              <a:ea typeface="Times New Roman" panose="02020603050405020304" pitchFamily="18" charset="0"/>
              <a:cs typeface="Garamond" panose="02020404030301010803" pitchFamily="18" charset="0"/>
            </a:endParaRPr>
          </a:p>
          <a:p>
            <a:pPr marL="0" indent="0">
              <a:buNone/>
            </a:pPr>
            <a:endParaRPr lang="en-US"/>
          </a:p>
        </p:txBody>
      </p:sp>
      <p:sp>
        <p:nvSpPr>
          <p:cNvPr id="4" name="Header Placeholder 3"/>
          <p:cNvSpPr>
            <a:spLocks noGrp="1"/>
          </p:cNvSpPr>
          <p:nvPr>
            <p:ph type="hdr" sz="quarter" idx="10"/>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AD5B6ACD-FE0F-D846-B35E-8A7D8FD1E7F2}"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12"/>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13"/>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51198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 architecture of the bowel wall on IUS is essentially the same from the stomach to the rectum with the five layers, from the bowel lumen: </a:t>
            </a:r>
          </a:p>
          <a:p>
            <a:pPr marL="0" indent="0">
              <a:buFont typeface="Arial" panose="020B0604020202020204" pitchFamily="34" charset="0"/>
              <a:buNone/>
            </a:pPr>
            <a:endParaRPr lang="en-US"/>
          </a:p>
          <a:p>
            <a:pPr marL="0" indent="0">
              <a:buFont typeface="Arial" panose="020B0604020202020204" pitchFamily="34" charset="0"/>
              <a:buNone/>
            </a:pPr>
            <a:r>
              <a:rPr lang="en-US"/>
              <a:t>Mucosa</a:t>
            </a:r>
          </a:p>
          <a:p>
            <a:pPr marL="114294" indent="-114294"/>
            <a:r>
              <a:rPr lang="en-US"/>
              <a:t>Deep mucosa (muscularis mucosae)</a:t>
            </a:r>
          </a:p>
          <a:p>
            <a:pPr marL="114294" indent="-114294"/>
            <a:r>
              <a:rPr lang="en-US"/>
              <a:t>Submucosa</a:t>
            </a:r>
          </a:p>
          <a:p>
            <a:pPr marL="114294" indent="-114294"/>
            <a:r>
              <a:rPr lang="en-US"/>
              <a:t>Muscularis (propria)</a:t>
            </a:r>
          </a:p>
          <a:p>
            <a:pPr marL="114294" indent="-114294"/>
            <a:r>
              <a:rPr lang="en-US"/>
              <a:t>Serosa</a:t>
            </a:r>
          </a:p>
          <a:p>
            <a:pPr marL="114294" indent="-114294"/>
            <a:endParaRPr lang="en-US" b="0" i="0">
              <a:solidFill>
                <a:srgbClr val="212121"/>
              </a:solidFill>
              <a:effectLst/>
              <a:latin typeface="Roboto" panose="02000000000000000000" pitchFamily="2" charset="0"/>
            </a:endParaRPr>
          </a:p>
          <a:p>
            <a:pPr marL="114294" indent="-114294"/>
            <a:endParaRPr lang="en-US" b="0" i="0">
              <a:solidFill>
                <a:srgbClr val="212121"/>
              </a:solidFill>
              <a:effectLst/>
              <a:latin typeface="Roboto" panose="02000000000000000000" pitchFamily="2" charset="0"/>
            </a:endParaRPr>
          </a:p>
          <a:p>
            <a:pPr marL="0" indent="0">
              <a:buNone/>
            </a:pPr>
            <a:r>
              <a:rPr lang="en-US" b="0" i="0">
                <a:solidFill>
                  <a:srgbClr val="212121"/>
                </a:solidFill>
                <a:effectLst/>
                <a:latin typeface="Roboto" panose="02000000000000000000" pitchFamily="2" charset="0"/>
              </a:rPr>
              <a:t>Jauregui-</a:t>
            </a:r>
            <a:r>
              <a:rPr lang="en-US" b="0" i="0" err="1">
                <a:solidFill>
                  <a:srgbClr val="212121"/>
                </a:solidFill>
                <a:effectLst/>
                <a:latin typeface="Roboto" panose="02000000000000000000" pitchFamily="2" charset="0"/>
              </a:rPr>
              <a:t>Amezaga</a:t>
            </a:r>
            <a:r>
              <a:rPr lang="en-US" b="0" i="0">
                <a:solidFill>
                  <a:srgbClr val="212121"/>
                </a:solidFill>
                <a:effectLst/>
                <a:latin typeface="Roboto" panose="02000000000000000000" pitchFamily="2" charset="0"/>
              </a:rPr>
              <a:t>, A., &amp; </a:t>
            </a:r>
            <a:r>
              <a:rPr lang="en-US" b="0" i="0" err="1">
                <a:solidFill>
                  <a:srgbClr val="212121"/>
                </a:solidFill>
                <a:effectLst/>
                <a:latin typeface="Roboto" panose="02000000000000000000" pitchFamily="2" charset="0"/>
              </a:rPr>
              <a:t>Rimola</a:t>
            </a:r>
            <a:r>
              <a:rPr lang="en-US" b="0" i="0">
                <a:solidFill>
                  <a:srgbClr val="212121"/>
                </a:solidFill>
                <a:effectLst/>
                <a:latin typeface="Roboto" panose="02000000000000000000" pitchFamily="2" charset="0"/>
              </a:rPr>
              <a:t>, J. (2021). Role of Intestinal Ultrasound in the Management of Patients with Inflammatory Bowel Disease. </a:t>
            </a:r>
            <a:r>
              <a:rPr lang="en-US" b="0" i="1">
                <a:solidFill>
                  <a:srgbClr val="212121"/>
                </a:solidFill>
                <a:effectLst/>
                <a:latin typeface="Roboto" panose="02000000000000000000" pitchFamily="2" charset="0"/>
              </a:rPr>
              <a:t>Life (Basel, Switzerland)</a:t>
            </a:r>
            <a:r>
              <a:rPr lang="en-US" b="0" i="0">
                <a:solidFill>
                  <a:srgbClr val="212121"/>
                </a:solidFill>
                <a:effectLst/>
                <a:latin typeface="Roboto" panose="02000000000000000000" pitchFamily="2" charset="0"/>
              </a:rPr>
              <a:t>, </a:t>
            </a:r>
            <a:r>
              <a:rPr lang="en-US" b="0" i="1">
                <a:solidFill>
                  <a:srgbClr val="212121"/>
                </a:solidFill>
                <a:effectLst/>
                <a:latin typeface="Roboto" panose="02000000000000000000" pitchFamily="2" charset="0"/>
              </a:rPr>
              <a:t>11</a:t>
            </a:r>
            <a:r>
              <a:rPr lang="en-US" b="0" i="0">
                <a:solidFill>
                  <a:srgbClr val="212121"/>
                </a:solidFill>
                <a:effectLst/>
                <a:latin typeface="Roboto" panose="02000000000000000000" pitchFamily="2" charset="0"/>
              </a:rPr>
              <a:t>(7), 603. https://doi.org/10.3390/life11070603</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353141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 architecture of the bowel wall on IUS is essentially the same from the stomach to the rectum with the five layers, from the bowel lumen: </a:t>
            </a:r>
          </a:p>
          <a:p>
            <a:pPr marL="0" indent="0">
              <a:buFont typeface="Arial" panose="020B0604020202020204" pitchFamily="34" charset="0"/>
              <a:buNone/>
            </a:pPr>
            <a:endParaRPr lang="en-US"/>
          </a:p>
          <a:p>
            <a:pPr marL="0" indent="0">
              <a:buFont typeface="Arial" panose="020B0604020202020204" pitchFamily="34" charset="0"/>
              <a:buNone/>
            </a:pPr>
            <a:r>
              <a:rPr lang="en-US"/>
              <a:t>Mucosa</a:t>
            </a:r>
          </a:p>
          <a:p>
            <a:pPr marL="114294" indent="-114294"/>
            <a:r>
              <a:rPr lang="en-US"/>
              <a:t>Deep mucosa (muscularis mucosae)</a:t>
            </a:r>
          </a:p>
          <a:p>
            <a:pPr marL="114294" indent="-114294"/>
            <a:r>
              <a:rPr lang="en-US"/>
              <a:t>Submucosa</a:t>
            </a:r>
          </a:p>
          <a:p>
            <a:pPr marL="114294" indent="-114294"/>
            <a:r>
              <a:rPr lang="en-US"/>
              <a:t>Muscularis (propria)</a:t>
            </a:r>
          </a:p>
          <a:p>
            <a:pPr marL="114294" indent="-114294"/>
            <a:r>
              <a:rPr lang="en-US"/>
              <a:t>Serosa</a:t>
            </a:r>
          </a:p>
          <a:p>
            <a:pPr marL="114294" indent="-114294"/>
            <a:endParaRPr lang="en-US" b="0" i="0">
              <a:solidFill>
                <a:srgbClr val="212121"/>
              </a:solidFill>
              <a:effectLst/>
              <a:latin typeface="Roboto" panose="02000000000000000000" pitchFamily="2" charset="0"/>
            </a:endParaRPr>
          </a:p>
          <a:p>
            <a:pPr marL="114294" indent="-114294"/>
            <a:endParaRPr lang="en-US" b="0" i="0">
              <a:solidFill>
                <a:srgbClr val="212121"/>
              </a:solidFill>
              <a:effectLst/>
              <a:latin typeface="Roboto" panose="02000000000000000000" pitchFamily="2" charset="0"/>
            </a:endParaRPr>
          </a:p>
          <a:p>
            <a:pPr marL="0" indent="0">
              <a:buNone/>
            </a:pPr>
            <a:r>
              <a:rPr lang="en-US" b="0" i="0">
                <a:solidFill>
                  <a:srgbClr val="212121"/>
                </a:solidFill>
                <a:effectLst/>
                <a:latin typeface="Roboto" panose="02000000000000000000" pitchFamily="2" charset="0"/>
              </a:rPr>
              <a:t>Jauregui-</a:t>
            </a:r>
            <a:r>
              <a:rPr lang="en-US" b="0" i="0" err="1">
                <a:solidFill>
                  <a:srgbClr val="212121"/>
                </a:solidFill>
                <a:effectLst/>
                <a:latin typeface="Roboto" panose="02000000000000000000" pitchFamily="2" charset="0"/>
              </a:rPr>
              <a:t>Amezaga</a:t>
            </a:r>
            <a:r>
              <a:rPr lang="en-US" b="0" i="0">
                <a:solidFill>
                  <a:srgbClr val="212121"/>
                </a:solidFill>
                <a:effectLst/>
                <a:latin typeface="Roboto" panose="02000000000000000000" pitchFamily="2" charset="0"/>
              </a:rPr>
              <a:t>, A., &amp; </a:t>
            </a:r>
            <a:r>
              <a:rPr lang="en-US" b="0" i="0" err="1">
                <a:solidFill>
                  <a:srgbClr val="212121"/>
                </a:solidFill>
                <a:effectLst/>
                <a:latin typeface="Roboto" panose="02000000000000000000" pitchFamily="2" charset="0"/>
              </a:rPr>
              <a:t>Rimola</a:t>
            </a:r>
            <a:r>
              <a:rPr lang="en-US" b="0" i="0">
                <a:solidFill>
                  <a:srgbClr val="212121"/>
                </a:solidFill>
                <a:effectLst/>
                <a:latin typeface="Roboto" panose="02000000000000000000" pitchFamily="2" charset="0"/>
              </a:rPr>
              <a:t>, J. (2021). Role of Intestinal Ultrasound in the Management of Patients with Inflammatory Bowel Disease. </a:t>
            </a:r>
            <a:r>
              <a:rPr lang="en-US" b="0" i="1">
                <a:solidFill>
                  <a:srgbClr val="212121"/>
                </a:solidFill>
                <a:effectLst/>
                <a:latin typeface="Roboto" panose="02000000000000000000" pitchFamily="2" charset="0"/>
              </a:rPr>
              <a:t>Life (Basel, Switzerland)</a:t>
            </a:r>
            <a:r>
              <a:rPr lang="en-US" b="0" i="0">
                <a:solidFill>
                  <a:srgbClr val="212121"/>
                </a:solidFill>
                <a:effectLst/>
                <a:latin typeface="Roboto" panose="02000000000000000000" pitchFamily="2" charset="0"/>
              </a:rPr>
              <a:t>, </a:t>
            </a:r>
            <a:r>
              <a:rPr lang="en-US" b="0" i="1">
                <a:solidFill>
                  <a:srgbClr val="212121"/>
                </a:solidFill>
                <a:effectLst/>
                <a:latin typeface="Roboto" panose="02000000000000000000" pitchFamily="2" charset="0"/>
              </a:rPr>
              <a:t>11</a:t>
            </a:r>
            <a:r>
              <a:rPr lang="en-US" b="0" i="0">
                <a:solidFill>
                  <a:srgbClr val="212121"/>
                </a:solidFill>
                <a:effectLst/>
                <a:latin typeface="Roboto" panose="02000000000000000000" pitchFamily="2" charset="0"/>
              </a:rPr>
              <a:t>(7), 603. https://doi.org/10.3390/life11070603</a:t>
            </a: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3942625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Roboto" panose="02000000000000000000" pitchFamily="2" charset="0"/>
              </a:rPr>
              <a:t>Jauregui-</a:t>
            </a:r>
            <a:r>
              <a:rPr lang="en-US" b="0" i="0" err="1">
                <a:solidFill>
                  <a:srgbClr val="212121"/>
                </a:solidFill>
                <a:effectLst/>
                <a:latin typeface="Roboto" panose="02000000000000000000" pitchFamily="2" charset="0"/>
              </a:rPr>
              <a:t>Amezaga</a:t>
            </a:r>
            <a:r>
              <a:rPr lang="en-US" b="0" i="0">
                <a:solidFill>
                  <a:srgbClr val="212121"/>
                </a:solidFill>
                <a:effectLst/>
                <a:latin typeface="Roboto" panose="02000000000000000000" pitchFamily="2" charset="0"/>
              </a:rPr>
              <a:t>, A., &amp; </a:t>
            </a:r>
            <a:r>
              <a:rPr lang="en-US" b="0" i="0" err="1">
                <a:solidFill>
                  <a:srgbClr val="212121"/>
                </a:solidFill>
                <a:effectLst/>
                <a:latin typeface="Roboto" panose="02000000000000000000" pitchFamily="2" charset="0"/>
              </a:rPr>
              <a:t>Rimola</a:t>
            </a:r>
            <a:r>
              <a:rPr lang="en-US" b="0" i="0">
                <a:solidFill>
                  <a:srgbClr val="212121"/>
                </a:solidFill>
                <a:effectLst/>
                <a:latin typeface="Roboto" panose="02000000000000000000" pitchFamily="2" charset="0"/>
              </a:rPr>
              <a:t>, J. (2021). Role of Intestinal Ultrasound in the Management of Patients with Inflammatory Bowel Disease. </a:t>
            </a:r>
            <a:r>
              <a:rPr lang="en-US" b="0" i="1">
                <a:solidFill>
                  <a:srgbClr val="212121"/>
                </a:solidFill>
                <a:effectLst/>
                <a:latin typeface="Roboto" panose="02000000000000000000" pitchFamily="2" charset="0"/>
              </a:rPr>
              <a:t>Life (Basel, Switzerland)</a:t>
            </a:r>
            <a:r>
              <a:rPr lang="en-US" b="0" i="0">
                <a:solidFill>
                  <a:srgbClr val="212121"/>
                </a:solidFill>
                <a:effectLst/>
                <a:latin typeface="Roboto" panose="02000000000000000000" pitchFamily="2" charset="0"/>
              </a:rPr>
              <a:t>, </a:t>
            </a:r>
            <a:r>
              <a:rPr lang="en-US" b="0" i="1">
                <a:solidFill>
                  <a:srgbClr val="212121"/>
                </a:solidFill>
                <a:effectLst/>
                <a:latin typeface="Roboto" panose="02000000000000000000" pitchFamily="2" charset="0"/>
              </a:rPr>
              <a:t>11</a:t>
            </a:r>
            <a:r>
              <a:rPr lang="en-US" b="0" i="0">
                <a:solidFill>
                  <a:srgbClr val="212121"/>
                </a:solidFill>
                <a:effectLst/>
                <a:latin typeface="Roboto" panose="02000000000000000000" pitchFamily="2" charset="0"/>
              </a:rPr>
              <a:t>(7), 603. https://doi.org/10.3390/life11070603</a:t>
            </a:r>
            <a:endParaRPr lang="en-US"/>
          </a:p>
          <a:p>
            <a:endParaRPr lang="en-US"/>
          </a:p>
          <a:p>
            <a:pPr marL="0" indent="0">
              <a:buNone/>
            </a:pPr>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165290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Roboto" panose="02000000000000000000" pitchFamily="2" charset="0"/>
              </a:rPr>
              <a:t>Jauregui-</a:t>
            </a:r>
            <a:r>
              <a:rPr lang="en-US" b="0" i="0" err="1">
                <a:solidFill>
                  <a:srgbClr val="212121"/>
                </a:solidFill>
                <a:effectLst/>
                <a:latin typeface="Roboto" panose="02000000000000000000" pitchFamily="2" charset="0"/>
              </a:rPr>
              <a:t>Amezaga</a:t>
            </a:r>
            <a:r>
              <a:rPr lang="en-US" b="0" i="0">
                <a:solidFill>
                  <a:srgbClr val="212121"/>
                </a:solidFill>
                <a:effectLst/>
                <a:latin typeface="Roboto" panose="02000000000000000000" pitchFamily="2" charset="0"/>
              </a:rPr>
              <a:t>, A., &amp; </a:t>
            </a:r>
            <a:r>
              <a:rPr lang="en-US" b="0" i="0" err="1">
                <a:solidFill>
                  <a:srgbClr val="212121"/>
                </a:solidFill>
                <a:effectLst/>
                <a:latin typeface="Roboto" panose="02000000000000000000" pitchFamily="2" charset="0"/>
              </a:rPr>
              <a:t>Rimola</a:t>
            </a:r>
            <a:r>
              <a:rPr lang="en-US" b="0" i="0">
                <a:solidFill>
                  <a:srgbClr val="212121"/>
                </a:solidFill>
                <a:effectLst/>
                <a:latin typeface="Roboto" panose="02000000000000000000" pitchFamily="2" charset="0"/>
              </a:rPr>
              <a:t>, J. (2021). Role of Intestinal Ultrasound in the Management of Patients with Inflammatory Bowel Disease. </a:t>
            </a:r>
            <a:r>
              <a:rPr lang="en-US" b="0" i="1">
                <a:solidFill>
                  <a:srgbClr val="212121"/>
                </a:solidFill>
                <a:effectLst/>
                <a:latin typeface="Roboto" panose="02000000000000000000" pitchFamily="2" charset="0"/>
              </a:rPr>
              <a:t>Life (Basel, Switzerland)</a:t>
            </a:r>
            <a:r>
              <a:rPr lang="en-US" b="0" i="0">
                <a:solidFill>
                  <a:srgbClr val="212121"/>
                </a:solidFill>
                <a:effectLst/>
                <a:latin typeface="Roboto" panose="02000000000000000000" pitchFamily="2" charset="0"/>
              </a:rPr>
              <a:t>, </a:t>
            </a:r>
            <a:r>
              <a:rPr lang="en-US" b="0" i="1">
                <a:solidFill>
                  <a:srgbClr val="212121"/>
                </a:solidFill>
                <a:effectLst/>
                <a:latin typeface="Roboto" panose="02000000000000000000" pitchFamily="2" charset="0"/>
              </a:rPr>
              <a:t>11</a:t>
            </a:r>
            <a:r>
              <a:rPr lang="en-US" b="0" i="0">
                <a:solidFill>
                  <a:srgbClr val="212121"/>
                </a:solidFill>
                <a:effectLst/>
                <a:latin typeface="Roboto" panose="02000000000000000000" pitchFamily="2" charset="0"/>
              </a:rPr>
              <a:t>(7), 603. https://doi.org/10.3390/life11070603</a:t>
            </a:r>
            <a:endParaRPr lang="en-US"/>
          </a:p>
          <a:p>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924766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Roboto" panose="02000000000000000000" pitchFamily="2" charset="0"/>
              </a:rPr>
              <a:t>Jauregui-</a:t>
            </a:r>
            <a:r>
              <a:rPr lang="en-US" b="0" i="0" err="1">
                <a:solidFill>
                  <a:srgbClr val="212121"/>
                </a:solidFill>
                <a:effectLst/>
                <a:latin typeface="Roboto" panose="02000000000000000000" pitchFamily="2" charset="0"/>
              </a:rPr>
              <a:t>Amezaga</a:t>
            </a:r>
            <a:r>
              <a:rPr lang="en-US" b="0" i="0">
                <a:solidFill>
                  <a:srgbClr val="212121"/>
                </a:solidFill>
                <a:effectLst/>
                <a:latin typeface="Roboto" panose="02000000000000000000" pitchFamily="2" charset="0"/>
              </a:rPr>
              <a:t>, A., &amp; </a:t>
            </a:r>
            <a:r>
              <a:rPr lang="en-US" b="0" i="0" err="1">
                <a:solidFill>
                  <a:srgbClr val="212121"/>
                </a:solidFill>
                <a:effectLst/>
                <a:latin typeface="Roboto" panose="02000000000000000000" pitchFamily="2" charset="0"/>
              </a:rPr>
              <a:t>Rimola</a:t>
            </a:r>
            <a:r>
              <a:rPr lang="en-US" b="0" i="0">
                <a:solidFill>
                  <a:srgbClr val="212121"/>
                </a:solidFill>
                <a:effectLst/>
                <a:latin typeface="Roboto" panose="02000000000000000000" pitchFamily="2" charset="0"/>
              </a:rPr>
              <a:t>, J. (2021). Role of Intestinal Ultrasound in the Management of Patients with Inflammatory Bowel Disease. </a:t>
            </a:r>
            <a:r>
              <a:rPr lang="en-US" b="0" i="1">
                <a:solidFill>
                  <a:srgbClr val="212121"/>
                </a:solidFill>
                <a:effectLst/>
                <a:latin typeface="Roboto" panose="02000000000000000000" pitchFamily="2" charset="0"/>
              </a:rPr>
              <a:t>Life (Basel, Switzerland)</a:t>
            </a:r>
            <a:r>
              <a:rPr lang="en-US" b="0" i="0">
                <a:solidFill>
                  <a:srgbClr val="212121"/>
                </a:solidFill>
                <a:effectLst/>
                <a:latin typeface="Roboto" panose="02000000000000000000" pitchFamily="2" charset="0"/>
              </a:rPr>
              <a:t>, </a:t>
            </a:r>
            <a:r>
              <a:rPr lang="en-US" b="0" i="1">
                <a:solidFill>
                  <a:srgbClr val="212121"/>
                </a:solidFill>
                <a:effectLst/>
                <a:latin typeface="Roboto" panose="02000000000000000000" pitchFamily="2" charset="0"/>
              </a:rPr>
              <a:t>11</a:t>
            </a:r>
            <a:r>
              <a:rPr lang="en-US" b="0" i="0">
                <a:solidFill>
                  <a:srgbClr val="212121"/>
                </a:solidFill>
                <a:effectLst/>
                <a:latin typeface="Roboto" panose="02000000000000000000" pitchFamily="2" charset="0"/>
              </a:rPr>
              <a:t>(7), 603. https://doi.org/10.3390/life11070603</a:t>
            </a:r>
            <a:endParaRPr lang="en-US"/>
          </a:p>
          <a:p>
            <a:endParaRPr lang="en-US"/>
          </a:p>
          <a:p>
            <a:pPr marL="0" indent="0">
              <a:buNone/>
            </a:pPr>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2/1/2023 11:23 AM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1050885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Photo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A86F9C-FE36-0642-9A6D-BE86C8FC28A9}"/>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pic>
        <p:nvPicPr>
          <p:cNvPr id="2" name="Picture 1">
            <a:extLst>
              <a:ext uri="{FF2B5EF4-FFF2-40B4-BE49-F238E27FC236}">
                <a16:creationId xmlns:a16="http://schemas.microsoft.com/office/drawing/2014/main" id="{29E344A4-D2F7-0187-A7E5-E56EFF7F0B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1825" y="726669"/>
            <a:ext cx="4689819" cy="2405036"/>
          </a:xfrm>
          <a:prstGeom prst="rect">
            <a:avLst/>
          </a:prstGeom>
        </p:spPr>
      </p:pic>
    </p:spTree>
    <p:extLst>
      <p:ext uri="{BB962C8B-B14F-4D97-AF65-F5344CB8AC3E}">
        <p14:creationId xmlns:p14="http://schemas.microsoft.com/office/powerpoint/2010/main" val="153776759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Art_Immunology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360118720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1_Section title, sub, blue">
    <p:bg>
      <p:bgPr>
        <a:solidFill>
          <a:schemeClr val="accent3"/>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8" y="3927109"/>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8" y="1532968"/>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1117482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2" y="1713179"/>
            <a:ext cx="10985780" cy="4169411"/>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141956121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2" y="1713179"/>
            <a:ext cx="10985780" cy="4169411"/>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212190441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ine title, bulle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601928" y="1713179"/>
            <a:ext cx="10984707" cy="4169411"/>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8" name="Slide Number Placeholder 5">
            <a:extLst>
              <a:ext uri="{FF2B5EF4-FFF2-40B4-BE49-F238E27FC236}">
                <a16:creationId xmlns:a16="http://schemas.microsoft.com/office/drawing/2014/main" id="{D659774A-71E5-F941-B6C9-6ABEBC3C73D8}"/>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7"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22777777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 bullets">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601928" y="1713179"/>
            <a:ext cx="10984707" cy="4169411"/>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13909152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ub, header, bullets">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601928" y="2427289"/>
            <a:ext cx="10984707" cy="3455298"/>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7"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8"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Slide Number Placeholder 5">
            <a:extLst>
              <a:ext uri="{FF2B5EF4-FFF2-40B4-BE49-F238E27FC236}">
                <a16:creationId xmlns:a16="http://schemas.microsoft.com/office/drawing/2014/main" id="{0A64133D-2D1C-0346-ACC5-4AF1B97E9A2F}"/>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1"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
        <p:nvSpPr>
          <p:cNvPr id="13" name="Content Placeholder 2">
            <a:extLst>
              <a:ext uri="{FF2B5EF4-FFF2-40B4-BE49-F238E27FC236}">
                <a16:creationId xmlns:a16="http://schemas.microsoft.com/office/drawing/2014/main" id="{00F85C30-66F7-3743-9CB2-2AE5CAE93FB7}"/>
              </a:ext>
            </a:extLst>
          </p:cNvPr>
          <p:cNvSpPr>
            <a:spLocks noGrp="1"/>
          </p:cNvSpPr>
          <p:nvPr>
            <p:ph idx="1"/>
          </p:nvPr>
        </p:nvSpPr>
        <p:spPr>
          <a:xfrm>
            <a:off x="605368" y="1713181"/>
            <a:ext cx="10981267" cy="35907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333" b="1" dirty="0" smtClean="0">
                <a:solidFill>
                  <a:schemeClr val="tx1"/>
                </a:solidFill>
                <a:latin typeface="Verdana" charset="0"/>
                <a:ea typeface="Verdana" charset="0"/>
                <a:cs typeface="Verdana"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Tree>
    <p:extLst>
      <p:ext uri="{BB962C8B-B14F-4D97-AF65-F5344CB8AC3E}">
        <p14:creationId xmlns:p14="http://schemas.microsoft.com/office/powerpoint/2010/main" val="341104506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 chart info">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68" y="1713181"/>
            <a:ext cx="10981267" cy="35907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333" dirty="0" smtClean="0">
                <a:solidFill>
                  <a:schemeClr val="tx1"/>
                </a:solidFill>
                <a:latin typeface="Verdana" charset="0"/>
                <a:ea typeface="Verdana" charset="0"/>
                <a:cs typeface="Verdana"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15"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6"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B41FA18F-BFAE-2448-8409-F510492417B1}"/>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106976142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ub, LEFT HALF bullets">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01183" y="1712917"/>
            <a:ext cx="5405918" cy="4169673"/>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Content Placeholder 11"/>
          <p:cNvSpPr>
            <a:spLocks noGrp="1"/>
          </p:cNvSpPr>
          <p:nvPr>
            <p:ph sz="quarter" idx="15" hasCustomPrompt="1"/>
          </p:nvPr>
        </p:nvSpPr>
        <p:spPr>
          <a:xfrm>
            <a:off x="6185649" y="1712914"/>
            <a:ext cx="5401733" cy="4169675"/>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333">
                <a:solidFill>
                  <a:schemeClr val="tx1"/>
                </a:solidFill>
                <a:latin typeface="Verdana" charset="0"/>
                <a:ea typeface="Verdana" charset="0"/>
                <a:cs typeface="Verdana" charset="0"/>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69BB66B1-42BD-844E-9A1C-DD527D708EC9}"/>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73654656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 RIGHT 2/3">
    <p:bg>
      <p:bgPr>
        <a:solidFill>
          <a:schemeClr val="bg1"/>
        </a:solidFill>
        <a:effectLst/>
      </p:bgPr>
    </p:bg>
    <p:spTree>
      <p:nvGrpSpPr>
        <p:cNvPr id="1" name=""/>
        <p:cNvGrpSpPr/>
        <p:nvPr/>
      </p:nvGrpSpPr>
      <p:grpSpPr>
        <a:xfrm>
          <a:off x="0" y="0"/>
          <a:ext cx="0" cy="0"/>
          <a:chOff x="0" y="0"/>
          <a:chExt cx="0" cy="0"/>
        </a:xfrm>
      </p:grpSpPr>
      <p:sp>
        <p:nvSpPr>
          <p:cNvPr id="17" name="Content Placeholder 11"/>
          <p:cNvSpPr>
            <a:spLocks noGrp="1"/>
          </p:cNvSpPr>
          <p:nvPr>
            <p:ph sz="quarter" idx="26" hasCustomPrompt="1"/>
          </p:nvPr>
        </p:nvSpPr>
        <p:spPr>
          <a:xfrm>
            <a:off x="4338918" y="1684693"/>
            <a:ext cx="7247715" cy="4197898"/>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500">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8" name="Text Placeholder 7"/>
          <p:cNvSpPr>
            <a:spLocks noGrp="1"/>
          </p:cNvSpPr>
          <p:nvPr>
            <p:ph type="body" sz="quarter" idx="27" hasCustomPrompt="1"/>
          </p:nvPr>
        </p:nvSpPr>
        <p:spPr>
          <a:xfrm>
            <a:off x="601929" y="1712917"/>
            <a:ext cx="3512873" cy="4169673"/>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9"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20"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Slide Number Placeholder 5">
            <a:extLst>
              <a:ext uri="{FF2B5EF4-FFF2-40B4-BE49-F238E27FC236}">
                <a16:creationId xmlns:a16="http://schemas.microsoft.com/office/drawing/2014/main" id="{21FC9022-20E5-2E43-BCD7-3B00E6A74844}"/>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278087894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 RIGHT HALF bullets">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184900" y="1712917"/>
            <a:ext cx="5401733" cy="4169673"/>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1" name="Content Placeholder 11"/>
          <p:cNvSpPr>
            <a:spLocks noGrp="1"/>
          </p:cNvSpPr>
          <p:nvPr>
            <p:ph sz="quarter" idx="15" hasCustomPrompt="1"/>
          </p:nvPr>
        </p:nvSpPr>
        <p:spPr>
          <a:xfrm>
            <a:off x="601929" y="1712915"/>
            <a:ext cx="5405173" cy="4169673"/>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16"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6"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2" name="Slide Number Placeholder 5">
            <a:extLst>
              <a:ext uri="{FF2B5EF4-FFF2-40B4-BE49-F238E27FC236}">
                <a16:creationId xmlns:a16="http://schemas.microsoft.com/office/drawing/2014/main" id="{9B3353BE-A15E-634D-8EF1-933EF56AA866}"/>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69900889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_Blank">
    <p:spTree>
      <p:nvGrpSpPr>
        <p:cNvPr id="1" name=""/>
        <p:cNvGrpSpPr/>
        <p:nvPr/>
      </p:nvGrpSpPr>
      <p:grpSpPr>
        <a:xfrm>
          <a:off x="0" y="0"/>
          <a:ext cx="0" cy="0"/>
          <a:chOff x="0" y="0"/>
          <a:chExt cx="0" cy="0"/>
        </a:xfrm>
      </p:grpSpPr>
      <p:sp>
        <p:nvSpPr>
          <p:cNvPr id="3" name="Rectangle 2"/>
          <p:cNvSpPr/>
          <p:nvPr userDrawn="1"/>
        </p:nvSpPr>
        <p:spPr bwMode="auto">
          <a:xfrm>
            <a:off x="0" y="1"/>
            <a:ext cx="12192000" cy="1367189"/>
          </a:xfrm>
          <a:prstGeom prst="rect">
            <a:avLst/>
          </a:prstGeom>
          <a:solidFill>
            <a:srgbClr val="FFFFFF"/>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605367" y="1835520"/>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500" b="1" i="0" u="none" strike="noStrike" kern="0" cap="none" spc="0" normalizeH="0" baseline="0" noProof="0" dirty="0">
                <a:ln>
                  <a:noFill/>
                </a:ln>
                <a:solidFill>
                  <a:schemeClr val="accent2"/>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3781794"/>
            <a:ext cx="8576108" cy="533958"/>
          </a:xfrm>
        </p:spPr>
        <p:txBody>
          <a:bodyPr/>
          <a:lstStyle>
            <a:lvl1pPr marL="0" indent="0">
              <a:spcBef>
                <a:spcPts val="0"/>
              </a:spcBef>
              <a:buNone/>
              <a:defRPr sz="2917">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7" name="Text Placeholder 5">
            <a:extLst>
              <a:ext uri="{FF2B5EF4-FFF2-40B4-BE49-F238E27FC236}">
                <a16:creationId xmlns:a16="http://schemas.microsoft.com/office/drawing/2014/main" id="{85601B17-FFAE-EA41-A941-C177AC44259E}"/>
              </a:ext>
            </a:extLst>
          </p:cNvPr>
          <p:cNvSpPr>
            <a:spLocks noGrp="1"/>
          </p:cNvSpPr>
          <p:nvPr>
            <p:ph type="body" sz="quarter" idx="11" hasCustomPrompt="1"/>
          </p:nvPr>
        </p:nvSpPr>
        <p:spPr>
          <a:xfrm>
            <a:off x="605367" y="4523564"/>
            <a:ext cx="8576108" cy="1309445"/>
          </a:xfrm>
        </p:spPr>
        <p:txBody>
          <a:bodyPr/>
          <a:lstStyle>
            <a:lvl1pPr marL="0" marR="0" indent="0" algn="l" defTabSz="761970" rtl="0" eaLnBrk="1" fontAlgn="base" latinLnBrk="0" hangingPunct="1">
              <a:lnSpc>
                <a:spcPct val="100000"/>
              </a:lnSpc>
              <a:spcBef>
                <a:spcPts val="0"/>
              </a:spcBef>
              <a:spcAft>
                <a:spcPct val="0"/>
              </a:spcAft>
              <a:buClr>
                <a:schemeClr val="tx1"/>
              </a:buClr>
              <a:buSzPct val="100000"/>
              <a:buFont typeface="Arial" pitchFamily="-65" charset="0"/>
              <a:buNone/>
              <a:tabLst/>
              <a:defRPr sz="1500">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Name</a:t>
            </a:r>
          </a:p>
          <a:p>
            <a:pPr marL="0" marR="0" lvl="0" indent="0" algn="l" defTabSz="761970" rtl="0" eaLnBrk="1" fontAlgn="base" latinLnBrk="0" hangingPunct="1">
              <a:lnSpc>
                <a:spcPct val="100000"/>
              </a:lnSpc>
              <a:spcBef>
                <a:spcPts val="0"/>
              </a:spcBef>
              <a:spcAft>
                <a:spcPct val="0"/>
              </a:spcAft>
              <a:buClr>
                <a:schemeClr val="tx1"/>
              </a:buClr>
              <a:buSzPct val="100000"/>
              <a:buFont typeface="Arial" pitchFamily="-65" charset="0"/>
              <a:buNone/>
              <a:tabLst/>
              <a:defRPr/>
            </a:pPr>
            <a:r>
              <a:rPr lang="en-US"/>
              <a:t>Title</a:t>
            </a:r>
            <a:br>
              <a:rPr lang="en-US"/>
            </a:br>
            <a:r>
              <a:rPr lang="en-US"/>
              <a:t>Date</a:t>
            </a:r>
          </a:p>
        </p:txBody>
      </p:sp>
      <p:pic>
        <p:nvPicPr>
          <p:cNvPr id="8" name="Picture 7">
            <a:extLst>
              <a:ext uri="{FF2B5EF4-FFF2-40B4-BE49-F238E27FC236}">
                <a16:creationId xmlns:a16="http://schemas.microsoft.com/office/drawing/2014/main" id="{77B7A3BA-41AF-D640-91A7-E976056FF4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947" y="91035"/>
            <a:ext cx="3623398" cy="1462534"/>
          </a:xfrm>
          <a:prstGeom prst="rect">
            <a:avLst/>
          </a:prstGeom>
        </p:spPr>
      </p:pic>
    </p:spTree>
    <p:extLst>
      <p:ext uri="{BB962C8B-B14F-4D97-AF65-F5344CB8AC3E}">
        <p14:creationId xmlns:p14="http://schemas.microsoft.com/office/powerpoint/2010/main" val="9287728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 columns 1x3">
    <p:bg>
      <p:bgPr>
        <a:solidFill>
          <a:schemeClr val="bg1"/>
        </a:solidFill>
        <a:effectLst/>
      </p:bgPr>
    </p:bg>
    <p:spTree>
      <p:nvGrpSpPr>
        <p:cNvPr id="1" name=""/>
        <p:cNvGrpSpPr/>
        <p:nvPr/>
      </p:nvGrpSpPr>
      <p:grpSpPr>
        <a:xfrm>
          <a:off x="0" y="0"/>
          <a:ext cx="0" cy="0"/>
          <a:chOff x="0" y="0"/>
          <a:chExt cx="0" cy="0"/>
        </a:xfrm>
      </p:grpSpPr>
      <p:sp>
        <p:nvSpPr>
          <p:cNvPr id="16" name="Content Placeholder 11"/>
          <p:cNvSpPr>
            <a:spLocks noGrp="1"/>
          </p:cNvSpPr>
          <p:nvPr>
            <p:ph sz="quarter" idx="15" hasCustomPrompt="1"/>
          </p:nvPr>
        </p:nvSpPr>
        <p:spPr>
          <a:xfrm>
            <a:off x="4341286" y="1712914"/>
            <a:ext cx="3509433" cy="4169675"/>
          </a:xfrm>
          <a:noFill/>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4"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0087B131-3070-324A-81C9-57A56AC47196}"/>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8"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C9A1F1E9-BC34-AE4D-A421-3E120F7C0A1A}"/>
              </a:ext>
            </a:extLst>
          </p:cNvPr>
          <p:cNvSpPr>
            <a:spLocks noGrp="1"/>
          </p:cNvSpPr>
          <p:nvPr>
            <p:ph sz="quarter" idx="19" hasCustomPrompt="1"/>
          </p:nvPr>
        </p:nvSpPr>
        <p:spPr>
          <a:xfrm>
            <a:off x="609729" y="1712914"/>
            <a:ext cx="3509433" cy="4169675"/>
          </a:xfrm>
          <a:noFill/>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9" name="Content Placeholder 11">
            <a:extLst>
              <a:ext uri="{FF2B5EF4-FFF2-40B4-BE49-F238E27FC236}">
                <a16:creationId xmlns:a16="http://schemas.microsoft.com/office/drawing/2014/main" id="{C8C59A55-E7A7-874F-A4B9-BD06E1F80E69}"/>
              </a:ext>
            </a:extLst>
          </p:cNvPr>
          <p:cNvSpPr>
            <a:spLocks noGrp="1"/>
          </p:cNvSpPr>
          <p:nvPr>
            <p:ph sz="quarter" idx="20" hasCustomPrompt="1"/>
          </p:nvPr>
        </p:nvSpPr>
        <p:spPr>
          <a:xfrm>
            <a:off x="8072841" y="1712914"/>
            <a:ext cx="3509433" cy="4169675"/>
          </a:xfrm>
          <a:noFill/>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21260908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 columns 1x3 wht headers">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8" y="974217"/>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22"/>
          </p:nvPr>
        </p:nvSpPr>
        <p:spPr>
          <a:xfrm>
            <a:off x="604752" y="1680827"/>
            <a:ext cx="3508198" cy="433918"/>
          </a:xfrm>
          <a:solidFill>
            <a:srgbClr val="FFFFFF"/>
          </a:solidFill>
        </p:spPr>
        <p:txBody>
          <a:bodyPr anchor="ctr"/>
          <a:lstStyle>
            <a:lvl1pPr marL="91275" indent="0">
              <a:buNone/>
              <a:defRPr sz="1667" b="1">
                <a:solidFill>
                  <a:schemeClr val="accent2"/>
                </a:solidFill>
              </a:defRPr>
            </a:lvl1pPr>
          </a:lstStyle>
          <a:p>
            <a:pPr lvl="0"/>
            <a:r>
              <a:rPr lang="en-US"/>
              <a:t>Edit Master text styles</a:t>
            </a:r>
          </a:p>
        </p:txBody>
      </p:sp>
      <p:sp>
        <p:nvSpPr>
          <p:cNvPr id="19" name="Text Placeholder 8"/>
          <p:cNvSpPr>
            <a:spLocks noGrp="1"/>
          </p:cNvSpPr>
          <p:nvPr>
            <p:ph type="body" sz="quarter" idx="23"/>
          </p:nvPr>
        </p:nvSpPr>
        <p:spPr>
          <a:xfrm>
            <a:off x="4344119" y="1680827"/>
            <a:ext cx="3508198" cy="433918"/>
          </a:xfrm>
          <a:solidFill>
            <a:srgbClr val="FFFFFF"/>
          </a:solidFill>
        </p:spPr>
        <p:txBody>
          <a:bodyPr anchor="ctr"/>
          <a:lstStyle>
            <a:lvl1pPr marL="91275" indent="0">
              <a:buNone/>
              <a:defRPr sz="1667" b="1">
                <a:solidFill>
                  <a:schemeClr val="accent3"/>
                </a:solidFill>
              </a:defRPr>
            </a:lvl1pPr>
          </a:lstStyle>
          <a:p>
            <a:pPr lvl="0"/>
            <a:r>
              <a:rPr lang="en-US"/>
              <a:t>Edit Master text styles</a:t>
            </a:r>
          </a:p>
        </p:txBody>
      </p:sp>
      <p:sp>
        <p:nvSpPr>
          <p:cNvPr id="20" name="Text Placeholder 8"/>
          <p:cNvSpPr>
            <a:spLocks noGrp="1"/>
          </p:cNvSpPr>
          <p:nvPr>
            <p:ph type="body" sz="quarter" idx="24"/>
          </p:nvPr>
        </p:nvSpPr>
        <p:spPr>
          <a:xfrm>
            <a:off x="8073406" y="1680827"/>
            <a:ext cx="3517625" cy="433918"/>
          </a:xfrm>
          <a:solidFill>
            <a:srgbClr val="FFFFFF"/>
          </a:solidFill>
        </p:spPr>
        <p:txBody>
          <a:bodyPr anchor="ctr"/>
          <a:lstStyle>
            <a:lvl1pPr marL="91275" indent="0">
              <a:buNone/>
              <a:defRPr sz="1667" b="1">
                <a:solidFill>
                  <a:schemeClr val="accent1"/>
                </a:solidFill>
              </a:defRPr>
            </a:lvl1pPr>
          </a:lstStyle>
          <a:p>
            <a:pPr lvl="0"/>
            <a:r>
              <a:rPr lang="en-US"/>
              <a:t>Edit Master text styles</a:t>
            </a:r>
          </a:p>
        </p:txBody>
      </p:sp>
      <p:sp>
        <p:nvSpPr>
          <p:cNvPr id="13" name="Slide Number Placeholder 5">
            <a:extLst>
              <a:ext uri="{FF2B5EF4-FFF2-40B4-BE49-F238E27FC236}">
                <a16:creationId xmlns:a16="http://schemas.microsoft.com/office/drawing/2014/main" id="{7E561F91-B993-0B49-BECC-FB685B52BFAD}"/>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21" name="Text Placeholder 4"/>
          <p:cNvSpPr>
            <a:spLocks noGrp="1"/>
          </p:cNvSpPr>
          <p:nvPr>
            <p:ph type="body" sz="quarter" idx="25"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1CC18CFF-4BF3-CA4E-8F95-D701F0CCFA87}"/>
              </a:ext>
            </a:extLst>
          </p:cNvPr>
          <p:cNvSpPr>
            <a:spLocks noGrp="1"/>
          </p:cNvSpPr>
          <p:nvPr>
            <p:ph sz="quarter" idx="15" hasCustomPrompt="1"/>
          </p:nvPr>
        </p:nvSpPr>
        <p:spPr>
          <a:xfrm>
            <a:off x="4341286" y="2342029"/>
            <a:ext cx="3509433" cy="3540560"/>
          </a:xfrm>
          <a:noFill/>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2" name="Content Placeholder 11">
            <a:extLst>
              <a:ext uri="{FF2B5EF4-FFF2-40B4-BE49-F238E27FC236}">
                <a16:creationId xmlns:a16="http://schemas.microsoft.com/office/drawing/2014/main" id="{896B4205-B62E-3242-8289-60E7F9493C23}"/>
              </a:ext>
            </a:extLst>
          </p:cNvPr>
          <p:cNvSpPr>
            <a:spLocks noGrp="1"/>
          </p:cNvSpPr>
          <p:nvPr>
            <p:ph sz="quarter" idx="19" hasCustomPrompt="1"/>
          </p:nvPr>
        </p:nvSpPr>
        <p:spPr>
          <a:xfrm>
            <a:off x="609729" y="2342029"/>
            <a:ext cx="3509433" cy="3540560"/>
          </a:xfrm>
          <a:noFill/>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3" name="Content Placeholder 11">
            <a:extLst>
              <a:ext uri="{FF2B5EF4-FFF2-40B4-BE49-F238E27FC236}">
                <a16:creationId xmlns:a16="http://schemas.microsoft.com/office/drawing/2014/main" id="{DFC91DCB-4C78-934E-A38D-005F54B99929}"/>
              </a:ext>
            </a:extLst>
          </p:cNvPr>
          <p:cNvSpPr>
            <a:spLocks noGrp="1"/>
          </p:cNvSpPr>
          <p:nvPr>
            <p:ph sz="quarter" idx="20" hasCustomPrompt="1"/>
          </p:nvPr>
        </p:nvSpPr>
        <p:spPr>
          <a:xfrm>
            <a:off x="8072841" y="2342029"/>
            <a:ext cx="3509433" cy="3540560"/>
          </a:xfrm>
          <a:noFill/>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12" marR="0" indent="-242074"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123147510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ub, columns with gray">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90FB0FE-F0CC-AA4A-81DA-DA835B18EB89}"/>
              </a:ext>
            </a:extLst>
          </p:cNvPr>
          <p:cNvSpPr/>
          <p:nvPr userDrawn="1"/>
        </p:nvSpPr>
        <p:spPr bwMode="auto">
          <a:xfrm>
            <a:off x="3400658" y="1352316"/>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35" name="Rectangle 34">
            <a:extLst>
              <a:ext uri="{FF2B5EF4-FFF2-40B4-BE49-F238E27FC236}">
                <a16:creationId xmlns:a16="http://schemas.microsoft.com/office/drawing/2014/main" id="{75788D05-BFDE-8C45-A493-0514858FA40B}"/>
              </a:ext>
            </a:extLst>
          </p:cNvPr>
          <p:cNvSpPr/>
          <p:nvPr userDrawn="1"/>
        </p:nvSpPr>
        <p:spPr bwMode="auto">
          <a:xfrm>
            <a:off x="6200184" y="1352316"/>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36" name="Rectangle 35">
            <a:extLst>
              <a:ext uri="{FF2B5EF4-FFF2-40B4-BE49-F238E27FC236}">
                <a16:creationId xmlns:a16="http://schemas.microsoft.com/office/drawing/2014/main" id="{27AC26E4-F3EC-BA40-A96F-1C717DEC44A2}"/>
              </a:ext>
            </a:extLst>
          </p:cNvPr>
          <p:cNvSpPr/>
          <p:nvPr userDrawn="1"/>
        </p:nvSpPr>
        <p:spPr bwMode="auto">
          <a:xfrm>
            <a:off x="8999711" y="1352316"/>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11" name="Rectangle 10">
            <a:extLst>
              <a:ext uri="{FF2B5EF4-FFF2-40B4-BE49-F238E27FC236}">
                <a16:creationId xmlns:a16="http://schemas.microsoft.com/office/drawing/2014/main" id="{8A5C2628-E7D0-5D45-A753-973416732472}"/>
              </a:ext>
            </a:extLst>
          </p:cNvPr>
          <p:cNvSpPr/>
          <p:nvPr userDrawn="1"/>
        </p:nvSpPr>
        <p:spPr bwMode="auto">
          <a:xfrm>
            <a:off x="601135" y="1352316"/>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14" name="Title 1"/>
          <p:cNvSpPr>
            <a:spLocks noGrp="1"/>
          </p:cNvSpPr>
          <p:nvPr>
            <p:ph type="title"/>
          </p:nvPr>
        </p:nvSpPr>
        <p:spPr>
          <a:xfrm>
            <a:off x="605368" y="378459"/>
            <a:ext cx="10981267" cy="461602"/>
          </a:xfrm>
        </p:spPr>
        <p:txBody>
          <a:bodyPr/>
          <a:lstStyle>
            <a:lvl1pPr>
              <a:defRPr>
                <a:solidFill>
                  <a:schemeClr val="tx1"/>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0C52D1CF-3D2A-BE4C-9115-95D54CC83D04}"/>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8"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
        <p:nvSpPr>
          <p:cNvPr id="26" name="Text Placeholder 3">
            <a:extLst>
              <a:ext uri="{FF2B5EF4-FFF2-40B4-BE49-F238E27FC236}">
                <a16:creationId xmlns:a16="http://schemas.microsoft.com/office/drawing/2014/main" id="{899467D2-263C-9844-A3F2-DC4A0FBE5FFD}"/>
              </a:ext>
            </a:extLst>
          </p:cNvPr>
          <p:cNvSpPr>
            <a:spLocks noGrp="1"/>
          </p:cNvSpPr>
          <p:nvPr>
            <p:ph type="body" sz="quarter" idx="20"/>
          </p:nvPr>
        </p:nvSpPr>
        <p:spPr>
          <a:xfrm>
            <a:off x="600605" y="2188338"/>
            <a:ext cx="2591595"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7" name="Text Placeholder 3">
            <a:extLst>
              <a:ext uri="{FF2B5EF4-FFF2-40B4-BE49-F238E27FC236}">
                <a16:creationId xmlns:a16="http://schemas.microsoft.com/office/drawing/2014/main" id="{73A2A411-8255-B046-BC54-607C838EDE32}"/>
              </a:ext>
            </a:extLst>
          </p:cNvPr>
          <p:cNvSpPr>
            <a:spLocks noGrp="1"/>
          </p:cNvSpPr>
          <p:nvPr>
            <p:ph type="body" sz="quarter" idx="21"/>
          </p:nvPr>
        </p:nvSpPr>
        <p:spPr>
          <a:xfrm>
            <a:off x="3382791" y="2188338"/>
            <a:ext cx="2591595"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8" name="Text Placeholder 3">
            <a:extLst>
              <a:ext uri="{FF2B5EF4-FFF2-40B4-BE49-F238E27FC236}">
                <a16:creationId xmlns:a16="http://schemas.microsoft.com/office/drawing/2014/main" id="{E18C0554-2395-124D-8BB5-443C621968F6}"/>
              </a:ext>
            </a:extLst>
          </p:cNvPr>
          <p:cNvSpPr>
            <a:spLocks noGrp="1"/>
          </p:cNvSpPr>
          <p:nvPr>
            <p:ph type="body" sz="quarter" idx="22"/>
          </p:nvPr>
        </p:nvSpPr>
        <p:spPr>
          <a:xfrm>
            <a:off x="6182698" y="2188338"/>
            <a:ext cx="2591595"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9" name="Text Placeholder 3">
            <a:extLst>
              <a:ext uri="{FF2B5EF4-FFF2-40B4-BE49-F238E27FC236}">
                <a16:creationId xmlns:a16="http://schemas.microsoft.com/office/drawing/2014/main" id="{F920E33B-FF66-494B-A7B3-D3B53F808E70}"/>
              </a:ext>
            </a:extLst>
          </p:cNvPr>
          <p:cNvSpPr>
            <a:spLocks noGrp="1"/>
          </p:cNvSpPr>
          <p:nvPr>
            <p:ph type="body" sz="quarter" idx="23"/>
          </p:nvPr>
        </p:nvSpPr>
        <p:spPr>
          <a:xfrm>
            <a:off x="8982605" y="2188338"/>
            <a:ext cx="2591595"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30" name="Text Placeholder 3">
            <a:extLst>
              <a:ext uri="{FF2B5EF4-FFF2-40B4-BE49-F238E27FC236}">
                <a16:creationId xmlns:a16="http://schemas.microsoft.com/office/drawing/2014/main" id="{868A2EEF-9D71-6C4B-842E-397914F95301}"/>
              </a:ext>
            </a:extLst>
          </p:cNvPr>
          <p:cNvSpPr>
            <a:spLocks noGrp="1"/>
          </p:cNvSpPr>
          <p:nvPr>
            <p:ph type="body" sz="quarter" idx="24" hasCustomPrompt="1"/>
          </p:nvPr>
        </p:nvSpPr>
        <p:spPr>
          <a:xfrm>
            <a:off x="600605" y="1573627"/>
            <a:ext cx="2591595" cy="393398"/>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1" name="Text Placeholder 3">
            <a:extLst>
              <a:ext uri="{FF2B5EF4-FFF2-40B4-BE49-F238E27FC236}">
                <a16:creationId xmlns:a16="http://schemas.microsoft.com/office/drawing/2014/main" id="{EC1B0A33-C75F-A84A-9C94-DDF318350C5E}"/>
              </a:ext>
            </a:extLst>
          </p:cNvPr>
          <p:cNvSpPr>
            <a:spLocks noGrp="1"/>
          </p:cNvSpPr>
          <p:nvPr>
            <p:ph type="body" sz="quarter" idx="25" hasCustomPrompt="1"/>
          </p:nvPr>
        </p:nvSpPr>
        <p:spPr>
          <a:xfrm>
            <a:off x="3382791" y="1573627"/>
            <a:ext cx="2591595" cy="393398"/>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2" name="Text Placeholder 3">
            <a:extLst>
              <a:ext uri="{FF2B5EF4-FFF2-40B4-BE49-F238E27FC236}">
                <a16:creationId xmlns:a16="http://schemas.microsoft.com/office/drawing/2014/main" id="{01FCACC1-472A-6D46-AA4B-A36F6D240D41}"/>
              </a:ext>
            </a:extLst>
          </p:cNvPr>
          <p:cNvSpPr>
            <a:spLocks noGrp="1"/>
          </p:cNvSpPr>
          <p:nvPr>
            <p:ph type="body" sz="quarter" idx="26" hasCustomPrompt="1"/>
          </p:nvPr>
        </p:nvSpPr>
        <p:spPr>
          <a:xfrm>
            <a:off x="6182698" y="1573627"/>
            <a:ext cx="2591595" cy="393398"/>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3" name="Text Placeholder 3">
            <a:extLst>
              <a:ext uri="{FF2B5EF4-FFF2-40B4-BE49-F238E27FC236}">
                <a16:creationId xmlns:a16="http://schemas.microsoft.com/office/drawing/2014/main" id="{78AB612F-6DE8-BF4B-BC23-89C20D162C71}"/>
              </a:ext>
            </a:extLst>
          </p:cNvPr>
          <p:cNvSpPr>
            <a:spLocks noGrp="1"/>
          </p:cNvSpPr>
          <p:nvPr>
            <p:ph type="body" sz="quarter" idx="27" hasCustomPrompt="1"/>
          </p:nvPr>
        </p:nvSpPr>
        <p:spPr>
          <a:xfrm>
            <a:off x="8982605" y="1573627"/>
            <a:ext cx="2591595" cy="393398"/>
          </a:xfrm>
        </p:spPr>
        <p:txBody>
          <a:bodyPr lIns="182880" tIns="91440" rIns="182880" bIns="91440"/>
          <a:lstStyle>
            <a:lvl1pPr marL="0" indent="0">
              <a:buNone/>
              <a:defRPr sz="1667" b="1">
                <a:solidFill>
                  <a:schemeClr val="accent3"/>
                </a:solidFill>
              </a:defRPr>
            </a:lvl1pPr>
          </a:lstStyle>
          <a:p>
            <a:pPr lvl="0"/>
            <a:r>
              <a:rPr lang="en-US"/>
              <a:t>Edit Subhead</a:t>
            </a:r>
          </a:p>
        </p:txBody>
      </p:sp>
    </p:spTree>
    <p:extLst>
      <p:ext uri="{BB962C8B-B14F-4D97-AF65-F5344CB8AC3E}">
        <p14:creationId xmlns:p14="http://schemas.microsoft.com/office/powerpoint/2010/main" val="58871569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image with border">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3D9BB-A739-E044-9D7E-C73E8B18A22F}"/>
              </a:ext>
            </a:extLst>
          </p:cNvPr>
          <p:cNvSpPr>
            <a:spLocks noGrp="1"/>
          </p:cNvSpPr>
          <p:nvPr>
            <p:ph type="pic" sz="quarter" idx="18" hasCustomPrompt="1"/>
          </p:nvPr>
        </p:nvSpPr>
        <p:spPr>
          <a:xfrm>
            <a:off x="576611" y="559595"/>
            <a:ext cx="11038782" cy="5494073"/>
          </a:xfrm>
          <a:solidFill>
            <a:schemeClr val="bg1">
              <a:lumMod val="75000"/>
            </a:schemeClr>
          </a:solidFill>
        </p:spPr>
        <p:txBody>
          <a:bodyPr anchor="ctr" anchorCtr="0"/>
          <a:lstStyle>
            <a:lvl1pPr marL="0" indent="0" algn="ctr">
              <a:buNone/>
              <a:defRPr/>
            </a:lvl1pPr>
          </a:lstStyle>
          <a:p>
            <a:r>
              <a:rPr lang="en-US"/>
              <a:t>Picture</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a:t>Footnotes and Sources</a:t>
            </a:r>
          </a:p>
        </p:txBody>
      </p:sp>
    </p:spTree>
    <p:extLst>
      <p:ext uri="{BB962C8B-B14F-4D97-AF65-F5344CB8AC3E}">
        <p14:creationId xmlns:p14="http://schemas.microsoft.com/office/powerpoint/2010/main" val="15993793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0" y="0"/>
            <a:ext cx="12192000" cy="6858000"/>
          </a:xfrm>
        </p:spPr>
        <p:txBody>
          <a:bodyPr anchor="ctr"/>
          <a:lstStyle>
            <a:lvl1pPr marL="0" indent="0" algn="ctr">
              <a:buNone/>
              <a:defRPr>
                <a:latin typeface="Verdana" charset="0"/>
                <a:ea typeface="Verdana" charset="0"/>
                <a:cs typeface="Verdana" charset="0"/>
              </a:defRPr>
            </a:lvl1pPr>
          </a:lstStyle>
          <a:p>
            <a:r>
              <a:rPr lang="en-US"/>
              <a:t>Full Bleed Image</a:t>
            </a:r>
          </a:p>
          <a:p>
            <a:endParaRPr lang="en-US"/>
          </a:p>
          <a:p>
            <a:r>
              <a:rPr lang="en-US"/>
              <a:t>No Copy</a:t>
            </a:r>
          </a:p>
        </p:txBody>
      </p:sp>
      <p:sp>
        <p:nvSpPr>
          <p:cNvPr id="6" name="Text Placeholder 5"/>
          <p:cNvSpPr>
            <a:spLocks noGrp="1"/>
          </p:cNvSpPr>
          <p:nvPr>
            <p:ph type="body" sz="quarter" idx="10"/>
          </p:nvPr>
        </p:nvSpPr>
        <p:spPr>
          <a:xfrm>
            <a:off x="605372" y="5694566"/>
            <a:ext cx="10981265" cy="398263"/>
          </a:xfrm>
          <a:noFill/>
          <a:ln w="12700">
            <a:noFill/>
            <a:miter lim="800000"/>
            <a:headEnd/>
            <a:tailEnd/>
          </a:ln>
        </p:spPr>
        <p:txBody>
          <a:bodyPr vert="horz" wrap="square" lIns="0" tIns="0" rIns="0" bIns="89611" numCol="1" anchor="b" anchorCtr="0" compatLnSpc="1">
            <a:prstTxWarp prst="textNoShape">
              <a:avLst/>
            </a:prstTxWarp>
            <a:spAutoFit/>
          </a:bodyPr>
          <a:lstStyle>
            <a:lvl1pPr marL="0" indent="0" algn="l" rtl="0" eaLnBrk="0" fontAlgn="base" hangingPunct="0">
              <a:lnSpc>
                <a:spcPct val="100000"/>
              </a:lnSpc>
              <a:spcBef>
                <a:spcPts val="0"/>
              </a:spcBef>
              <a:spcAft>
                <a:spcPct val="0"/>
              </a:spcAft>
              <a:buNone/>
              <a:defRPr lang="en-US" sz="2000" b="1" dirty="0" smtClean="0">
                <a:solidFill>
                  <a:schemeClr val="bg1"/>
                </a:solidFill>
                <a:latin typeface="Verdana" charset="0"/>
                <a:ea typeface="Verdana" charset="0"/>
                <a:cs typeface="Verdana" charset="0"/>
                <a:sym typeface="Arial" pitchFamily="-65" charset="0"/>
              </a:defRPr>
            </a:lvl1pPr>
            <a:lvl2pPr marL="0" indent="0" algn="r" rtl="0" eaLnBrk="0" fontAlgn="base" hangingPunct="0">
              <a:lnSpc>
                <a:spcPct val="100000"/>
              </a:lnSpc>
              <a:spcBef>
                <a:spcPct val="50000"/>
              </a:spcBef>
              <a:spcAft>
                <a:spcPct val="0"/>
              </a:spcAft>
              <a:buNone/>
              <a:defRPr lang="en-US" sz="1400" dirty="0" smtClean="0">
                <a:solidFill>
                  <a:schemeClr val="tx1"/>
                </a:solidFill>
                <a:latin typeface="Arial" charset="0"/>
                <a:ea typeface="Arial Unicode MS" pitchFamily="-65" charset="0"/>
                <a:cs typeface="Arial Unicode MS" pitchFamily="-65" charset="0"/>
                <a:sym typeface="Arial" pitchFamily="-65" charset="0"/>
              </a:defRPr>
            </a:lvl2pPr>
          </a:lstStyle>
          <a:p>
            <a:pPr lvl="0"/>
            <a:r>
              <a:rPr lang="en-US"/>
              <a:t>Edit Master text styles</a:t>
            </a:r>
          </a:p>
        </p:txBody>
      </p:sp>
      <p:sp>
        <p:nvSpPr>
          <p:cNvPr id="12" name="Text Placeholder 11"/>
          <p:cNvSpPr>
            <a:spLocks noGrp="1"/>
          </p:cNvSpPr>
          <p:nvPr>
            <p:ph type="body" sz="quarter" idx="12"/>
          </p:nvPr>
        </p:nvSpPr>
        <p:spPr>
          <a:xfrm>
            <a:off x="605372" y="6055668"/>
            <a:ext cx="10981265" cy="230832"/>
          </a:xfrm>
        </p:spPr>
        <p:txBody>
          <a:bodyPr wrap="square" anchor="b" anchorCtr="0">
            <a:spAutoFit/>
          </a:bodyPr>
          <a:lstStyle>
            <a:lvl1pPr algn="l">
              <a:lnSpc>
                <a:spcPct val="100000"/>
              </a:lnSpc>
              <a:spcBef>
                <a:spcPts val="0"/>
              </a:spcBef>
              <a:buNone/>
              <a:defRPr sz="1500">
                <a:solidFill>
                  <a:schemeClr val="bg1"/>
                </a:solidFill>
                <a:latin typeface="Verdana" charset="0"/>
                <a:ea typeface="Verdana" charset="0"/>
                <a:cs typeface="Verdana" charset="0"/>
              </a:defRPr>
            </a:lvl1pPr>
            <a:lvl2pPr>
              <a:buNone/>
              <a:defRPr/>
            </a:lvl2pPr>
            <a:lvl3pPr>
              <a:buNone/>
              <a:defRPr/>
            </a:lvl3pPr>
            <a:lvl4pPr>
              <a:buNone/>
              <a:defRPr/>
            </a:lvl4pPr>
            <a:lvl5pPr>
              <a:buNone/>
              <a:defRPr/>
            </a:lvl5pPr>
          </a:lstStyle>
          <a:p>
            <a:pPr lvl="0"/>
            <a:r>
              <a:rPr lang="en-US"/>
              <a:t>Edit Master text styles</a:t>
            </a:r>
          </a:p>
        </p:txBody>
      </p:sp>
    </p:spTree>
    <p:extLst>
      <p:ext uri="{BB962C8B-B14F-4D97-AF65-F5344CB8AC3E}">
        <p14:creationId xmlns:p14="http://schemas.microsoft.com/office/powerpoint/2010/main" val="266939224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quote or statement, with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1929" y="2274840"/>
            <a:ext cx="5176868" cy="2308324"/>
          </a:xfrm>
        </p:spPr>
        <p:txBody>
          <a:bodyPr anchor="ctr" anchorCtr="0"/>
          <a:lstStyle>
            <a:lvl1pPr marL="296310" marR="0" indent="-296310" algn="l" defTabSz="761940" rtl="0" eaLnBrk="1" fontAlgn="base" latinLnBrk="0" hangingPunct="1">
              <a:lnSpc>
                <a:spcPct val="90000"/>
              </a:lnSpc>
              <a:spcBef>
                <a:spcPct val="0"/>
              </a:spcBef>
              <a:spcAft>
                <a:spcPct val="0"/>
              </a:spcAft>
              <a:buClrTx/>
              <a:buSzTx/>
              <a:buFontTx/>
              <a:buNone/>
              <a:tabLst/>
              <a:defRPr lang="en-US" b="1" i="0" smtClean="0">
                <a:effectLst/>
              </a:defRPr>
            </a:lvl1pPr>
          </a:lstStyle>
          <a:p>
            <a:r>
              <a:rPr lang="en-US"/>
              <a:t>“This slide can be used to include one or multiple quotes/</a:t>
            </a:r>
            <a:br>
              <a:rPr lang="en-US"/>
            </a:br>
            <a:r>
              <a:rPr lang="en-US"/>
              <a:t>statements. Please click to edit copy.”</a:t>
            </a:r>
          </a:p>
        </p:txBody>
      </p:sp>
      <p:sp>
        <p:nvSpPr>
          <p:cNvPr id="10" name="Text Placeholder 4"/>
          <p:cNvSpPr>
            <a:spLocks noGrp="1"/>
          </p:cNvSpPr>
          <p:nvPr>
            <p:ph type="body" sz="quarter" idx="17" hasCustomPrompt="1"/>
          </p:nvPr>
        </p:nvSpPr>
        <p:spPr>
          <a:xfrm>
            <a:off x="601929" y="6279365"/>
            <a:ext cx="4435738" cy="275167"/>
          </a:xfrm>
        </p:spPr>
        <p:txBody>
          <a:bodyPr anchor="b"/>
          <a:lstStyle>
            <a:lvl1pPr marL="0" indent="0">
              <a:spcBef>
                <a:spcPts val="167"/>
              </a:spcBef>
              <a:buNone/>
              <a:defRPr sz="751">
                <a:solidFill>
                  <a:schemeClr val="tx1"/>
                </a:solidFill>
              </a:defRPr>
            </a:lvl1pPr>
          </a:lstStyle>
          <a:p>
            <a:pPr lvl="0"/>
            <a:r>
              <a:rPr lang="en-US"/>
              <a:t>Footnotes and Sources</a:t>
            </a:r>
          </a:p>
        </p:txBody>
      </p:sp>
      <p:sp>
        <p:nvSpPr>
          <p:cNvPr id="6" name="Picture Placeholder 2">
            <a:extLst>
              <a:ext uri="{FF2B5EF4-FFF2-40B4-BE49-F238E27FC236}">
                <a16:creationId xmlns:a16="http://schemas.microsoft.com/office/drawing/2014/main" id="{A35299D6-41B4-6E4D-8691-F95891459B12}"/>
              </a:ext>
            </a:extLst>
          </p:cNvPr>
          <p:cNvSpPr>
            <a:spLocks noGrp="1"/>
          </p:cNvSpPr>
          <p:nvPr>
            <p:ph type="pic" sz="quarter" idx="18" hasCustomPrompt="1"/>
          </p:nvPr>
        </p:nvSpPr>
        <p:spPr>
          <a:xfrm>
            <a:off x="6490232" y="803252"/>
            <a:ext cx="5096398" cy="5098364"/>
          </a:xfrm>
          <a:prstGeom prst="ellipse">
            <a:avLst/>
          </a:prstGeom>
          <a:solidFill>
            <a:schemeClr val="bg1">
              <a:lumMod val="75000"/>
            </a:schemeClr>
          </a:solidFill>
        </p:spPr>
        <p:txBody>
          <a:bodyPr anchor="ctr" anchorCtr="0"/>
          <a:lstStyle>
            <a:lvl1pPr marL="0" indent="0" algn="ctr">
              <a:buNone/>
              <a:defRPr/>
            </a:lvl1pPr>
          </a:lstStyle>
          <a:p>
            <a:r>
              <a:rPr lang="en-US"/>
              <a:t>Picture</a:t>
            </a:r>
          </a:p>
        </p:txBody>
      </p:sp>
      <p:sp>
        <p:nvSpPr>
          <p:cNvPr id="9" name="Slide Number Placeholder 5"/>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17791224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B3353BE-A15E-634D-8EF1-933EF56AA866}"/>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1C53EB3A-D0CA-250C-7E00-12CC55505A6A}"/>
              </a:ext>
            </a:extLst>
          </p:cNvPr>
          <p:cNvPicPr>
            <a:picLocks noChangeAspect="1"/>
          </p:cNvPicPr>
          <p:nvPr userDrawn="1"/>
        </p:nvPicPr>
        <p:blipFill>
          <a:blip r:embed="rId2"/>
          <a:stretch>
            <a:fillRect/>
          </a:stretch>
        </p:blipFill>
        <p:spPr>
          <a:xfrm>
            <a:off x="10631592" y="6229352"/>
            <a:ext cx="955042" cy="500381"/>
          </a:xfrm>
          <a:prstGeom prst="rect">
            <a:avLst/>
          </a:prstGeom>
        </p:spPr>
      </p:pic>
    </p:spTree>
    <p:extLst>
      <p:ext uri="{BB962C8B-B14F-4D97-AF65-F5344CB8AC3E}">
        <p14:creationId xmlns:p14="http://schemas.microsoft.com/office/powerpoint/2010/main" val="91945952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dark blue">
    <p:bg>
      <p:bgPr>
        <a:solidFill>
          <a:schemeClr val="accent2"/>
        </a:solidFill>
        <a:effectLst/>
      </p:bgPr>
    </p:bg>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05368" y="1897946"/>
            <a:ext cx="10981267" cy="1709871"/>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7" name="Text Placeholder 5"/>
          <p:cNvSpPr>
            <a:spLocks noGrp="1"/>
          </p:cNvSpPr>
          <p:nvPr>
            <p:ph type="body" sz="quarter" idx="10" hasCustomPrompt="1"/>
          </p:nvPr>
        </p:nvSpPr>
        <p:spPr>
          <a:xfrm>
            <a:off x="605368" y="5083558"/>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59290895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quote or statement, green">
    <p:bg>
      <p:bgPr>
        <a:solidFill>
          <a:schemeClr val="accent4"/>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05368" y="1897946"/>
            <a:ext cx="10981267" cy="1709871"/>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10" name="Text Placeholder 5"/>
          <p:cNvSpPr>
            <a:spLocks noGrp="1"/>
          </p:cNvSpPr>
          <p:nvPr>
            <p:ph type="body" sz="quarter" idx="10" hasCustomPrompt="1"/>
          </p:nvPr>
        </p:nvSpPr>
        <p:spPr>
          <a:xfrm>
            <a:off x="605368" y="5083558"/>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1394605966"/>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3"/>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05368" y="1897946"/>
            <a:ext cx="10981267" cy="1709871"/>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5" name="Text Placeholder 5"/>
          <p:cNvSpPr>
            <a:spLocks noGrp="1"/>
          </p:cNvSpPr>
          <p:nvPr>
            <p:ph type="body" sz="quarter" idx="10" hasCustomPrompt="1"/>
          </p:nvPr>
        </p:nvSpPr>
        <p:spPr>
          <a:xfrm>
            <a:off x="605368" y="5083558"/>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217175205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blue with micr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BDC7DCC-CB64-5D4E-8CC6-951D208A5232}"/>
              </a:ext>
            </a:extLst>
          </p:cNvPr>
          <p:cNvSpPr>
            <a:spLocks noGrp="1"/>
          </p:cNvSpPr>
          <p:nvPr>
            <p:ph type="title" hasCustomPrompt="1"/>
          </p:nvPr>
        </p:nvSpPr>
        <p:spPr>
          <a:xfrm>
            <a:off x="753946" y="3012652"/>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pic>
        <p:nvPicPr>
          <p:cNvPr id="3" name="Picture 2">
            <a:extLst>
              <a:ext uri="{FF2B5EF4-FFF2-40B4-BE49-F238E27FC236}">
                <a16:creationId xmlns:a16="http://schemas.microsoft.com/office/drawing/2014/main" id="{938B684D-3E68-0482-C19E-DDE1935FB9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40525" y="370347"/>
            <a:ext cx="4645636" cy="2382378"/>
          </a:xfrm>
          <a:prstGeom prst="rect">
            <a:avLst/>
          </a:prstGeom>
        </p:spPr>
      </p:pic>
    </p:spTree>
    <p:extLst>
      <p:ext uri="{BB962C8B-B14F-4D97-AF65-F5344CB8AC3E}">
        <p14:creationId xmlns:p14="http://schemas.microsoft.com/office/powerpoint/2010/main" val="391431176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J&amp;J Signatur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9B943-2374-BE44-A221-B48CDAE447E7}"/>
              </a:ext>
            </a:extLst>
          </p:cNvPr>
          <p:cNvPicPr>
            <a:picLocks noChangeAspect="1"/>
          </p:cNvPicPr>
          <p:nvPr userDrawn="1"/>
        </p:nvPicPr>
        <p:blipFill>
          <a:blip r:embed="rId2"/>
          <a:stretch>
            <a:fillRect/>
          </a:stretch>
        </p:blipFill>
        <p:spPr>
          <a:xfrm>
            <a:off x="4489160" y="4108949"/>
            <a:ext cx="3213680" cy="1297158"/>
          </a:xfrm>
          <a:prstGeom prst="rect">
            <a:avLst/>
          </a:prstGeom>
        </p:spPr>
      </p:pic>
    </p:spTree>
    <p:extLst>
      <p:ext uri="{BB962C8B-B14F-4D97-AF65-F5344CB8AC3E}">
        <p14:creationId xmlns:p14="http://schemas.microsoft.com/office/powerpoint/2010/main" val="27638783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dark blue with micro">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85DE86F-AE1C-BD44-85B5-0D2251E66D78}"/>
              </a:ext>
            </a:extLst>
          </p:cNvPr>
          <p:cNvSpPr>
            <a:spLocks noGrp="1"/>
          </p:cNvSpPr>
          <p:nvPr>
            <p:ph type="title" hasCustomPrompt="1"/>
          </p:nvPr>
        </p:nvSpPr>
        <p:spPr>
          <a:xfrm>
            <a:off x="753946" y="3012652"/>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pic>
        <p:nvPicPr>
          <p:cNvPr id="3" name="Picture 2">
            <a:extLst>
              <a:ext uri="{FF2B5EF4-FFF2-40B4-BE49-F238E27FC236}">
                <a16:creationId xmlns:a16="http://schemas.microsoft.com/office/drawing/2014/main" id="{E7E99CA3-F4BB-7C18-9F9B-D2B32F2313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80744" y="351297"/>
            <a:ext cx="4830513" cy="2477187"/>
          </a:xfrm>
          <a:prstGeom prst="rect">
            <a:avLst/>
          </a:prstGeom>
        </p:spPr>
      </p:pic>
    </p:spTree>
    <p:extLst>
      <p:ext uri="{BB962C8B-B14F-4D97-AF65-F5344CB8AC3E}">
        <p14:creationId xmlns:p14="http://schemas.microsoft.com/office/powerpoint/2010/main" val="332199508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rtwork">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85DE86F-AE1C-BD44-85B5-0D2251E66D78}"/>
              </a:ext>
            </a:extLst>
          </p:cNvPr>
          <p:cNvSpPr>
            <a:spLocks noGrp="1"/>
          </p:cNvSpPr>
          <p:nvPr>
            <p:ph type="title" hasCustomPrompt="1"/>
          </p:nvPr>
        </p:nvSpPr>
        <p:spPr>
          <a:xfrm>
            <a:off x="753946" y="3012652"/>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70242786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title, dark blue">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9521684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title, sub, dark blue">
    <p:bg>
      <p:bgPr>
        <a:solidFill>
          <a:schemeClr val="accent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7893150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title, green">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7736845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title, sub, green">
    <p:bg>
      <p:bgPr>
        <a:solidFill>
          <a:schemeClr val="accent4"/>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4"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2022183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8958458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Photo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E03917-18A7-4044-9D0E-7471890AD18F}"/>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384381030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title, sub, blue">
    <p:bg>
      <p:bgPr>
        <a:solidFill>
          <a:schemeClr val="accent3"/>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27913060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33730661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257371691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ne title, bulle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601928" y="1713179"/>
            <a:ext cx="10984706" cy="4169410"/>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8" name="Slide Number Placeholder 5">
            <a:extLst>
              <a:ext uri="{FF2B5EF4-FFF2-40B4-BE49-F238E27FC236}">
                <a16:creationId xmlns:a16="http://schemas.microsoft.com/office/drawing/2014/main" id="{D659774A-71E5-F941-B6C9-6ABEBC3C73D8}"/>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7"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867773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 bullets">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601928" y="1713179"/>
            <a:ext cx="10984706" cy="4169410"/>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6843234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 header, bullets">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601928" y="2427290"/>
            <a:ext cx="10984706" cy="3455298"/>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7"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8"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Slide Number Placeholder 5">
            <a:extLst>
              <a:ext uri="{FF2B5EF4-FFF2-40B4-BE49-F238E27FC236}">
                <a16:creationId xmlns:a16="http://schemas.microsoft.com/office/drawing/2014/main" id="{0A64133D-2D1C-0346-ACC5-4AF1B97E9A2F}"/>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1"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3" name="Content Placeholder 2">
            <a:extLst>
              <a:ext uri="{FF2B5EF4-FFF2-40B4-BE49-F238E27FC236}">
                <a16:creationId xmlns:a16="http://schemas.microsoft.com/office/drawing/2014/main" id="{00F85C30-66F7-3743-9CB2-2AE5CAE93FB7}"/>
              </a:ext>
            </a:extLst>
          </p:cNvPr>
          <p:cNvSpPr>
            <a:spLocks noGrp="1"/>
          </p:cNvSpPr>
          <p:nvPr>
            <p:ph idx="1"/>
          </p:nvPr>
        </p:nvSpPr>
        <p:spPr>
          <a:xfrm>
            <a:off x="605367" y="1713179"/>
            <a:ext cx="10981267" cy="35907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333" b="1" dirty="0" smtClean="0">
                <a:solidFill>
                  <a:schemeClr val="tx1"/>
                </a:solidFill>
                <a:latin typeface="Verdana" charset="0"/>
                <a:ea typeface="Verdana" charset="0"/>
                <a:cs typeface="Verdana"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Tree>
    <p:extLst>
      <p:ext uri="{BB962C8B-B14F-4D97-AF65-F5344CB8AC3E}">
        <p14:creationId xmlns:p14="http://schemas.microsoft.com/office/powerpoint/2010/main" val="150162450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 chart info">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67" y="1713179"/>
            <a:ext cx="10981267" cy="35907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333" dirty="0" smtClean="0">
                <a:solidFill>
                  <a:schemeClr val="tx1"/>
                </a:solidFill>
                <a:latin typeface="Verdana" charset="0"/>
                <a:ea typeface="Verdana" charset="0"/>
                <a:cs typeface="Verdana"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15"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6"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B41FA18F-BFAE-2448-8409-F510492417B1}"/>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03352920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 LEFT HALF bullets">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01182" y="1712916"/>
            <a:ext cx="5405918"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Content Placeholder 11"/>
          <p:cNvSpPr>
            <a:spLocks noGrp="1"/>
          </p:cNvSpPr>
          <p:nvPr>
            <p:ph sz="quarter" idx="15" hasCustomPrompt="1"/>
          </p:nvPr>
        </p:nvSpPr>
        <p:spPr>
          <a:xfrm>
            <a:off x="6185647" y="1712914"/>
            <a:ext cx="5401733" cy="4169675"/>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333">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69BB66B1-42BD-844E-9A1C-DD527D708EC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8400421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 RIGHT 2/3">
    <p:bg>
      <p:bgPr>
        <a:solidFill>
          <a:schemeClr val="bg1"/>
        </a:solidFill>
        <a:effectLst/>
      </p:bgPr>
    </p:bg>
    <p:spTree>
      <p:nvGrpSpPr>
        <p:cNvPr id="1" name=""/>
        <p:cNvGrpSpPr/>
        <p:nvPr/>
      </p:nvGrpSpPr>
      <p:grpSpPr>
        <a:xfrm>
          <a:off x="0" y="0"/>
          <a:ext cx="0" cy="0"/>
          <a:chOff x="0" y="0"/>
          <a:chExt cx="0" cy="0"/>
        </a:xfrm>
      </p:grpSpPr>
      <p:sp>
        <p:nvSpPr>
          <p:cNvPr id="17" name="Content Placeholder 11"/>
          <p:cNvSpPr>
            <a:spLocks noGrp="1"/>
          </p:cNvSpPr>
          <p:nvPr>
            <p:ph sz="quarter" idx="26" hasCustomPrompt="1"/>
          </p:nvPr>
        </p:nvSpPr>
        <p:spPr>
          <a:xfrm>
            <a:off x="4338918" y="1684692"/>
            <a:ext cx="7247715" cy="4197897"/>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5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8" name="Text Placeholder 7"/>
          <p:cNvSpPr>
            <a:spLocks noGrp="1"/>
          </p:cNvSpPr>
          <p:nvPr>
            <p:ph type="body" sz="quarter" idx="27" hasCustomPrompt="1"/>
          </p:nvPr>
        </p:nvSpPr>
        <p:spPr>
          <a:xfrm>
            <a:off x="601928" y="1712916"/>
            <a:ext cx="3512873"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9"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20"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Slide Number Placeholder 5">
            <a:extLst>
              <a:ext uri="{FF2B5EF4-FFF2-40B4-BE49-F238E27FC236}">
                <a16:creationId xmlns:a16="http://schemas.microsoft.com/office/drawing/2014/main" id="{21FC9022-20E5-2E43-BCD7-3B00E6A74844}"/>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63672552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 RIGHT HALF bullets">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184900" y="1712916"/>
            <a:ext cx="5401733"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1" name="Content Placeholder 11"/>
          <p:cNvSpPr>
            <a:spLocks noGrp="1"/>
          </p:cNvSpPr>
          <p:nvPr>
            <p:ph sz="quarter" idx="15" hasCustomPrompt="1"/>
          </p:nvPr>
        </p:nvSpPr>
        <p:spPr>
          <a:xfrm>
            <a:off x="601928" y="1712914"/>
            <a:ext cx="5405173"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2" name="Slide Number Placeholder 5">
            <a:extLst>
              <a:ext uri="{FF2B5EF4-FFF2-40B4-BE49-F238E27FC236}">
                <a16:creationId xmlns:a16="http://schemas.microsoft.com/office/drawing/2014/main" id="{9B3353BE-A15E-634D-8EF1-933EF56AA866}"/>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6517124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Photo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BFA046-EF56-8546-985A-BFAD9D108440}"/>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64829047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 columns 1x3">
    <p:bg>
      <p:bgPr>
        <a:solidFill>
          <a:schemeClr val="bg1"/>
        </a:solidFill>
        <a:effectLst/>
      </p:bgPr>
    </p:bg>
    <p:spTree>
      <p:nvGrpSpPr>
        <p:cNvPr id="1" name=""/>
        <p:cNvGrpSpPr/>
        <p:nvPr/>
      </p:nvGrpSpPr>
      <p:grpSpPr>
        <a:xfrm>
          <a:off x="0" y="0"/>
          <a:ext cx="0" cy="0"/>
          <a:chOff x="0" y="0"/>
          <a:chExt cx="0" cy="0"/>
        </a:xfrm>
      </p:grpSpPr>
      <p:sp>
        <p:nvSpPr>
          <p:cNvPr id="16" name="Content Placeholder 11"/>
          <p:cNvSpPr>
            <a:spLocks noGrp="1"/>
          </p:cNvSpPr>
          <p:nvPr>
            <p:ph sz="quarter" idx="15" hasCustomPrompt="1"/>
          </p:nvPr>
        </p:nvSpPr>
        <p:spPr>
          <a:xfrm>
            <a:off x="4341285" y="1712914"/>
            <a:ext cx="3509433" cy="4169675"/>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0087B131-3070-324A-81C9-57A56AC47196}"/>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8"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C9A1F1E9-BC34-AE4D-A421-3E120F7C0A1A}"/>
              </a:ext>
            </a:extLst>
          </p:cNvPr>
          <p:cNvSpPr>
            <a:spLocks noGrp="1"/>
          </p:cNvSpPr>
          <p:nvPr>
            <p:ph sz="quarter" idx="19" hasCustomPrompt="1"/>
          </p:nvPr>
        </p:nvSpPr>
        <p:spPr>
          <a:xfrm>
            <a:off x="609727" y="1712914"/>
            <a:ext cx="3509433" cy="4169675"/>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9" name="Content Placeholder 11">
            <a:extLst>
              <a:ext uri="{FF2B5EF4-FFF2-40B4-BE49-F238E27FC236}">
                <a16:creationId xmlns:a16="http://schemas.microsoft.com/office/drawing/2014/main" id="{C8C59A55-E7A7-874F-A4B9-BD06E1F80E69}"/>
              </a:ext>
            </a:extLst>
          </p:cNvPr>
          <p:cNvSpPr>
            <a:spLocks noGrp="1"/>
          </p:cNvSpPr>
          <p:nvPr>
            <p:ph sz="quarter" idx="20" hasCustomPrompt="1"/>
          </p:nvPr>
        </p:nvSpPr>
        <p:spPr>
          <a:xfrm>
            <a:off x="8072840" y="1712914"/>
            <a:ext cx="3509433" cy="4169675"/>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95925826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 columns 1x3 wht headers">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22"/>
          </p:nvPr>
        </p:nvSpPr>
        <p:spPr>
          <a:xfrm>
            <a:off x="604750" y="1680827"/>
            <a:ext cx="3508199" cy="433917"/>
          </a:xfrm>
          <a:solidFill>
            <a:srgbClr val="FFFFFF"/>
          </a:solidFill>
        </p:spPr>
        <p:txBody>
          <a:bodyPr anchor="ctr"/>
          <a:lstStyle>
            <a:lvl1pPr marL="91278" indent="0">
              <a:buNone/>
              <a:defRPr sz="1667" b="1">
                <a:solidFill>
                  <a:schemeClr val="accent2"/>
                </a:solidFill>
              </a:defRPr>
            </a:lvl1pPr>
          </a:lstStyle>
          <a:p>
            <a:pPr lvl="0"/>
            <a:r>
              <a:rPr lang="en-US"/>
              <a:t>Edit Master text styles</a:t>
            </a:r>
          </a:p>
        </p:txBody>
      </p:sp>
      <p:sp>
        <p:nvSpPr>
          <p:cNvPr id="19" name="Text Placeholder 8"/>
          <p:cNvSpPr>
            <a:spLocks noGrp="1"/>
          </p:cNvSpPr>
          <p:nvPr>
            <p:ph type="body" sz="quarter" idx="23"/>
          </p:nvPr>
        </p:nvSpPr>
        <p:spPr>
          <a:xfrm>
            <a:off x="4344117" y="1680827"/>
            <a:ext cx="3508199" cy="433917"/>
          </a:xfrm>
          <a:solidFill>
            <a:srgbClr val="FFFFFF"/>
          </a:solidFill>
        </p:spPr>
        <p:txBody>
          <a:bodyPr anchor="ctr"/>
          <a:lstStyle>
            <a:lvl1pPr marL="91278" indent="0">
              <a:buNone/>
              <a:defRPr sz="1667" b="1">
                <a:solidFill>
                  <a:schemeClr val="accent3"/>
                </a:solidFill>
              </a:defRPr>
            </a:lvl1pPr>
          </a:lstStyle>
          <a:p>
            <a:pPr lvl="0"/>
            <a:r>
              <a:rPr lang="en-US"/>
              <a:t>Edit Master text styles</a:t>
            </a:r>
          </a:p>
        </p:txBody>
      </p:sp>
      <p:sp>
        <p:nvSpPr>
          <p:cNvPr id="20" name="Text Placeholder 8"/>
          <p:cNvSpPr>
            <a:spLocks noGrp="1"/>
          </p:cNvSpPr>
          <p:nvPr>
            <p:ph type="body" sz="quarter" idx="24"/>
          </p:nvPr>
        </p:nvSpPr>
        <p:spPr>
          <a:xfrm>
            <a:off x="8073405" y="1680827"/>
            <a:ext cx="3517625" cy="433917"/>
          </a:xfrm>
          <a:solidFill>
            <a:srgbClr val="FFFFFF"/>
          </a:solidFill>
        </p:spPr>
        <p:txBody>
          <a:bodyPr anchor="ctr"/>
          <a:lstStyle>
            <a:lvl1pPr marL="91278" indent="0">
              <a:buNone/>
              <a:defRPr sz="1667" b="1">
                <a:solidFill>
                  <a:schemeClr val="accent1"/>
                </a:solidFill>
              </a:defRPr>
            </a:lvl1pPr>
          </a:lstStyle>
          <a:p>
            <a:pPr lvl="0"/>
            <a:r>
              <a:rPr lang="en-US"/>
              <a:t>Edit Master text styles</a:t>
            </a:r>
          </a:p>
        </p:txBody>
      </p:sp>
      <p:sp>
        <p:nvSpPr>
          <p:cNvPr id="13" name="Slide Number Placeholder 5">
            <a:extLst>
              <a:ext uri="{FF2B5EF4-FFF2-40B4-BE49-F238E27FC236}">
                <a16:creationId xmlns:a16="http://schemas.microsoft.com/office/drawing/2014/main" id="{7E561F91-B993-0B49-BECC-FB685B52BFAD}"/>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21" name="Text Placeholder 4"/>
          <p:cNvSpPr>
            <a:spLocks noGrp="1"/>
          </p:cNvSpPr>
          <p:nvPr>
            <p:ph type="body" sz="quarter" idx="25"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1CC18CFF-4BF3-CA4E-8F95-D701F0CCFA87}"/>
              </a:ext>
            </a:extLst>
          </p:cNvPr>
          <p:cNvSpPr>
            <a:spLocks noGrp="1"/>
          </p:cNvSpPr>
          <p:nvPr>
            <p:ph sz="quarter" idx="15" hasCustomPrompt="1"/>
          </p:nvPr>
        </p:nvSpPr>
        <p:spPr>
          <a:xfrm>
            <a:off x="4341285" y="2342029"/>
            <a:ext cx="3509433" cy="3540560"/>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2" name="Content Placeholder 11">
            <a:extLst>
              <a:ext uri="{FF2B5EF4-FFF2-40B4-BE49-F238E27FC236}">
                <a16:creationId xmlns:a16="http://schemas.microsoft.com/office/drawing/2014/main" id="{896B4205-B62E-3242-8289-60E7F9493C23}"/>
              </a:ext>
            </a:extLst>
          </p:cNvPr>
          <p:cNvSpPr>
            <a:spLocks noGrp="1"/>
          </p:cNvSpPr>
          <p:nvPr>
            <p:ph sz="quarter" idx="19" hasCustomPrompt="1"/>
          </p:nvPr>
        </p:nvSpPr>
        <p:spPr>
          <a:xfrm>
            <a:off x="609727" y="2342029"/>
            <a:ext cx="3509433" cy="3540560"/>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3" name="Content Placeholder 11">
            <a:extLst>
              <a:ext uri="{FF2B5EF4-FFF2-40B4-BE49-F238E27FC236}">
                <a16:creationId xmlns:a16="http://schemas.microsoft.com/office/drawing/2014/main" id="{DFC91DCB-4C78-934E-A38D-005F54B99929}"/>
              </a:ext>
            </a:extLst>
          </p:cNvPr>
          <p:cNvSpPr>
            <a:spLocks noGrp="1"/>
          </p:cNvSpPr>
          <p:nvPr>
            <p:ph sz="quarter" idx="20" hasCustomPrompt="1"/>
          </p:nvPr>
        </p:nvSpPr>
        <p:spPr>
          <a:xfrm>
            <a:off x="8072840" y="2342029"/>
            <a:ext cx="3509433" cy="3540560"/>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149169307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 columns with gray">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90FB0FE-F0CC-AA4A-81DA-DA835B18EB89}"/>
              </a:ext>
            </a:extLst>
          </p:cNvPr>
          <p:cNvSpPr/>
          <p:nvPr userDrawn="1"/>
        </p:nvSpPr>
        <p:spPr bwMode="auto">
          <a:xfrm>
            <a:off x="3400659"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35" name="Rectangle 34">
            <a:extLst>
              <a:ext uri="{FF2B5EF4-FFF2-40B4-BE49-F238E27FC236}">
                <a16:creationId xmlns:a16="http://schemas.microsoft.com/office/drawing/2014/main" id="{75788D05-BFDE-8C45-A493-0514858FA40B}"/>
              </a:ext>
            </a:extLst>
          </p:cNvPr>
          <p:cNvSpPr/>
          <p:nvPr userDrawn="1"/>
        </p:nvSpPr>
        <p:spPr bwMode="auto">
          <a:xfrm>
            <a:off x="6200184"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36" name="Rectangle 35">
            <a:extLst>
              <a:ext uri="{FF2B5EF4-FFF2-40B4-BE49-F238E27FC236}">
                <a16:creationId xmlns:a16="http://schemas.microsoft.com/office/drawing/2014/main" id="{27AC26E4-F3EC-BA40-A96F-1C717DEC44A2}"/>
              </a:ext>
            </a:extLst>
          </p:cNvPr>
          <p:cNvSpPr/>
          <p:nvPr userDrawn="1"/>
        </p:nvSpPr>
        <p:spPr bwMode="auto">
          <a:xfrm>
            <a:off x="8999710"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11" name="Rectangle 10">
            <a:extLst>
              <a:ext uri="{FF2B5EF4-FFF2-40B4-BE49-F238E27FC236}">
                <a16:creationId xmlns:a16="http://schemas.microsoft.com/office/drawing/2014/main" id="{8A5C2628-E7D0-5D45-A753-973416732472}"/>
              </a:ext>
            </a:extLst>
          </p:cNvPr>
          <p:cNvSpPr/>
          <p:nvPr userDrawn="1"/>
        </p:nvSpPr>
        <p:spPr bwMode="auto">
          <a:xfrm>
            <a:off x="601134"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0C52D1CF-3D2A-BE4C-9115-95D54CC83D04}"/>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8"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26" name="Text Placeholder 3">
            <a:extLst>
              <a:ext uri="{FF2B5EF4-FFF2-40B4-BE49-F238E27FC236}">
                <a16:creationId xmlns:a16="http://schemas.microsoft.com/office/drawing/2014/main" id="{899467D2-263C-9844-A3F2-DC4A0FBE5FFD}"/>
              </a:ext>
            </a:extLst>
          </p:cNvPr>
          <p:cNvSpPr>
            <a:spLocks noGrp="1"/>
          </p:cNvSpPr>
          <p:nvPr>
            <p:ph type="body" sz="quarter" idx="20"/>
          </p:nvPr>
        </p:nvSpPr>
        <p:spPr>
          <a:xfrm>
            <a:off x="600605"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7" name="Text Placeholder 3">
            <a:extLst>
              <a:ext uri="{FF2B5EF4-FFF2-40B4-BE49-F238E27FC236}">
                <a16:creationId xmlns:a16="http://schemas.microsoft.com/office/drawing/2014/main" id="{73A2A411-8255-B046-BC54-607C838EDE32}"/>
              </a:ext>
            </a:extLst>
          </p:cNvPr>
          <p:cNvSpPr>
            <a:spLocks noGrp="1"/>
          </p:cNvSpPr>
          <p:nvPr>
            <p:ph type="body" sz="quarter" idx="21"/>
          </p:nvPr>
        </p:nvSpPr>
        <p:spPr>
          <a:xfrm>
            <a:off x="3382791"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8" name="Text Placeholder 3">
            <a:extLst>
              <a:ext uri="{FF2B5EF4-FFF2-40B4-BE49-F238E27FC236}">
                <a16:creationId xmlns:a16="http://schemas.microsoft.com/office/drawing/2014/main" id="{E18C0554-2395-124D-8BB5-443C621968F6}"/>
              </a:ext>
            </a:extLst>
          </p:cNvPr>
          <p:cNvSpPr>
            <a:spLocks noGrp="1"/>
          </p:cNvSpPr>
          <p:nvPr>
            <p:ph type="body" sz="quarter" idx="22"/>
          </p:nvPr>
        </p:nvSpPr>
        <p:spPr>
          <a:xfrm>
            <a:off x="6182699"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9" name="Text Placeholder 3">
            <a:extLst>
              <a:ext uri="{FF2B5EF4-FFF2-40B4-BE49-F238E27FC236}">
                <a16:creationId xmlns:a16="http://schemas.microsoft.com/office/drawing/2014/main" id="{F920E33B-FF66-494B-A7B3-D3B53F808E70}"/>
              </a:ext>
            </a:extLst>
          </p:cNvPr>
          <p:cNvSpPr>
            <a:spLocks noGrp="1"/>
          </p:cNvSpPr>
          <p:nvPr>
            <p:ph type="body" sz="quarter" idx="23"/>
          </p:nvPr>
        </p:nvSpPr>
        <p:spPr>
          <a:xfrm>
            <a:off x="8982606"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30" name="Text Placeholder 3">
            <a:extLst>
              <a:ext uri="{FF2B5EF4-FFF2-40B4-BE49-F238E27FC236}">
                <a16:creationId xmlns:a16="http://schemas.microsoft.com/office/drawing/2014/main" id="{868A2EEF-9D71-6C4B-842E-397914F95301}"/>
              </a:ext>
            </a:extLst>
          </p:cNvPr>
          <p:cNvSpPr>
            <a:spLocks noGrp="1"/>
          </p:cNvSpPr>
          <p:nvPr>
            <p:ph type="body" sz="quarter" idx="24" hasCustomPrompt="1"/>
          </p:nvPr>
        </p:nvSpPr>
        <p:spPr>
          <a:xfrm>
            <a:off x="600605"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1" name="Text Placeholder 3">
            <a:extLst>
              <a:ext uri="{FF2B5EF4-FFF2-40B4-BE49-F238E27FC236}">
                <a16:creationId xmlns:a16="http://schemas.microsoft.com/office/drawing/2014/main" id="{EC1B0A33-C75F-A84A-9C94-DDF318350C5E}"/>
              </a:ext>
            </a:extLst>
          </p:cNvPr>
          <p:cNvSpPr>
            <a:spLocks noGrp="1"/>
          </p:cNvSpPr>
          <p:nvPr>
            <p:ph type="body" sz="quarter" idx="25" hasCustomPrompt="1"/>
          </p:nvPr>
        </p:nvSpPr>
        <p:spPr>
          <a:xfrm>
            <a:off x="3382791"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2" name="Text Placeholder 3">
            <a:extLst>
              <a:ext uri="{FF2B5EF4-FFF2-40B4-BE49-F238E27FC236}">
                <a16:creationId xmlns:a16="http://schemas.microsoft.com/office/drawing/2014/main" id="{01FCACC1-472A-6D46-AA4B-A36F6D240D41}"/>
              </a:ext>
            </a:extLst>
          </p:cNvPr>
          <p:cNvSpPr>
            <a:spLocks noGrp="1"/>
          </p:cNvSpPr>
          <p:nvPr>
            <p:ph type="body" sz="quarter" idx="26" hasCustomPrompt="1"/>
          </p:nvPr>
        </p:nvSpPr>
        <p:spPr>
          <a:xfrm>
            <a:off x="6182699"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3" name="Text Placeholder 3">
            <a:extLst>
              <a:ext uri="{FF2B5EF4-FFF2-40B4-BE49-F238E27FC236}">
                <a16:creationId xmlns:a16="http://schemas.microsoft.com/office/drawing/2014/main" id="{78AB612F-6DE8-BF4B-BC23-89C20D162C71}"/>
              </a:ext>
            </a:extLst>
          </p:cNvPr>
          <p:cNvSpPr>
            <a:spLocks noGrp="1"/>
          </p:cNvSpPr>
          <p:nvPr>
            <p:ph type="body" sz="quarter" idx="27" hasCustomPrompt="1"/>
          </p:nvPr>
        </p:nvSpPr>
        <p:spPr>
          <a:xfrm>
            <a:off x="8982606"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Tree>
    <p:extLst>
      <p:ext uri="{BB962C8B-B14F-4D97-AF65-F5344CB8AC3E}">
        <p14:creationId xmlns:p14="http://schemas.microsoft.com/office/powerpoint/2010/main" val="169642432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with border">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3D9BB-A739-E044-9D7E-C73E8B18A22F}"/>
              </a:ext>
            </a:extLst>
          </p:cNvPr>
          <p:cNvSpPr>
            <a:spLocks noGrp="1"/>
          </p:cNvSpPr>
          <p:nvPr>
            <p:ph type="pic" sz="quarter" idx="18" hasCustomPrompt="1"/>
          </p:nvPr>
        </p:nvSpPr>
        <p:spPr>
          <a:xfrm>
            <a:off x="576610" y="559594"/>
            <a:ext cx="11038781" cy="5494073"/>
          </a:xfrm>
          <a:solidFill>
            <a:schemeClr val="bg1">
              <a:lumMod val="75000"/>
            </a:schemeClr>
          </a:solidFill>
        </p:spPr>
        <p:txBody>
          <a:bodyPr anchor="ctr" anchorCtr="0"/>
          <a:lstStyle>
            <a:lvl1pPr marL="0" indent="0" algn="ctr">
              <a:buNone/>
              <a:defRPr/>
            </a:lvl1pPr>
          </a:lstStyle>
          <a:p>
            <a:r>
              <a:rPr lang="en-US"/>
              <a:t>Picture</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41522940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0" y="0"/>
            <a:ext cx="12192000" cy="6858000"/>
          </a:xfrm>
        </p:spPr>
        <p:txBody>
          <a:bodyPr anchor="ctr"/>
          <a:lstStyle>
            <a:lvl1pPr marL="0" indent="0" algn="ctr">
              <a:buNone/>
              <a:defRPr>
                <a:latin typeface="Verdana" charset="0"/>
                <a:ea typeface="Verdana" charset="0"/>
                <a:cs typeface="Verdana" charset="0"/>
              </a:defRPr>
            </a:lvl1pPr>
          </a:lstStyle>
          <a:p>
            <a:r>
              <a:rPr lang="en-US"/>
              <a:t>Full Bleed Image</a:t>
            </a:r>
          </a:p>
          <a:p>
            <a:endParaRPr lang="en-US"/>
          </a:p>
          <a:p>
            <a:r>
              <a:rPr lang="en-US"/>
              <a:t>No Copy</a:t>
            </a:r>
          </a:p>
        </p:txBody>
      </p:sp>
      <p:sp>
        <p:nvSpPr>
          <p:cNvPr id="6" name="Text Placeholder 5"/>
          <p:cNvSpPr>
            <a:spLocks noGrp="1"/>
          </p:cNvSpPr>
          <p:nvPr>
            <p:ph type="body" sz="quarter" idx="10"/>
          </p:nvPr>
        </p:nvSpPr>
        <p:spPr>
          <a:xfrm>
            <a:off x="605370" y="5694564"/>
            <a:ext cx="10981265" cy="398263"/>
          </a:xfrm>
          <a:noFill/>
          <a:ln w="12700">
            <a:noFill/>
            <a:miter lim="800000"/>
            <a:headEnd/>
            <a:tailEnd/>
          </a:ln>
        </p:spPr>
        <p:txBody>
          <a:bodyPr vert="horz" wrap="square" lIns="0" tIns="0" rIns="0" bIns="89611" numCol="1" anchor="b" anchorCtr="0" compatLnSpc="1">
            <a:prstTxWarp prst="textNoShape">
              <a:avLst/>
            </a:prstTxWarp>
            <a:spAutoFit/>
          </a:bodyPr>
          <a:lstStyle>
            <a:lvl1pPr marL="0" indent="0" algn="l" rtl="0" eaLnBrk="0" fontAlgn="base" hangingPunct="0">
              <a:lnSpc>
                <a:spcPct val="100000"/>
              </a:lnSpc>
              <a:spcBef>
                <a:spcPts val="0"/>
              </a:spcBef>
              <a:spcAft>
                <a:spcPct val="0"/>
              </a:spcAft>
              <a:buNone/>
              <a:defRPr lang="en-US" sz="2000" b="1" dirty="0" smtClean="0">
                <a:solidFill>
                  <a:schemeClr val="bg1"/>
                </a:solidFill>
                <a:latin typeface="Verdana" charset="0"/>
                <a:ea typeface="Verdana" charset="0"/>
                <a:cs typeface="Verdana" charset="0"/>
                <a:sym typeface="Arial" pitchFamily="-65" charset="0"/>
              </a:defRPr>
            </a:lvl1pPr>
            <a:lvl2pPr marL="0" indent="0" algn="r" rtl="0" eaLnBrk="0" fontAlgn="base" hangingPunct="0">
              <a:lnSpc>
                <a:spcPct val="100000"/>
              </a:lnSpc>
              <a:spcBef>
                <a:spcPct val="50000"/>
              </a:spcBef>
              <a:spcAft>
                <a:spcPct val="0"/>
              </a:spcAft>
              <a:buNone/>
              <a:defRPr lang="en-US" sz="1400" dirty="0" smtClean="0">
                <a:solidFill>
                  <a:schemeClr val="tx1"/>
                </a:solidFill>
                <a:latin typeface="Arial" charset="0"/>
                <a:ea typeface="Arial Unicode MS" pitchFamily="-65" charset="0"/>
                <a:cs typeface="Arial Unicode MS" pitchFamily="-65" charset="0"/>
                <a:sym typeface="Arial" pitchFamily="-65" charset="0"/>
              </a:defRPr>
            </a:lvl2pPr>
          </a:lstStyle>
          <a:p>
            <a:pPr lvl="0"/>
            <a:r>
              <a:rPr lang="en-US"/>
              <a:t>Edit Master text styles</a:t>
            </a:r>
          </a:p>
        </p:txBody>
      </p:sp>
      <p:sp>
        <p:nvSpPr>
          <p:cNvPr id="12" name="Text Placeholder 11"/>
          <p:cNvSpPr>
            <a:spLocks noGrp="1"/>
          </p:cNvSpPr>
          <p:nvPr>
            <p:ph type="body" sz="quarter" idx="12"/>
          </p:nvPr>
        </p:nvSpPr>
        <p:spPr>
          <a:xfrm>
            <a:off x="605370" y="6055668"/>
            <a:ext cx="10981265" cy="230832"/>
          </a:xfrm>
        </p:spPr>
        <p:txBody>
          <a:bodyPr wrap="square" anchor="b" anchorCtr="0">
            <a:spAutoFit/>
          </a:bodyPr>
          <a:lstStyle>
            <a:lvl1pPr algn="l">
              <a:lnSpc>
                <a:spcPct val="100000"/>
              </a:lnSpc>
              <a:spcBef>
                <a:spcPts val="0"/>
              </a:spcBef>
              <a:buNone/>
              <a:defRPr sz="1500">
                <a:solidFill>
                  <a:schemeClr val="bg1"/>
                </a:solidFill>
                <a:latin typeface="Verdana" charset="0"/>
                <a:ea typeface="Verdana" charset="0"/>
                <a:cs typeface="Verdana" charset="0"/>
              </a:defRPr>
            </a:lvl1pPr>
            <a:lvl2pPr>
              <a:buNone/>
              <a:defRPr/>
            </a:lvl2pPr>
            <a:lvl3pPr>
              <a:buNone/>
              <a:defRPr/>
            </a:lvl3pPr>
            <a:lvl4pPr>
              <a:buNone/>
              <a:defRPr/>
            </a:lvl4pPr>
            <a:lvl5pPr>
              <a:buNone/>
              <a:defRPr/>
            </a:lvl5pPr>
          </a:lstStyle>
          <a:p>
            <a:pPr lvl="0"/>
            <a:r>
              <a:rPr lang="en-US"/>
              <a:t>Edit Master text styles</a:t>
            </a:r>
          </a:p>
        </p:txBody>
      </p:sp>
    </p:spTree>
    <p:extLst>
      <p:ext uri="{BB962C8B-B14F-4D97-AF65-F5344CB8AC3E}">
        <p14:creationId xmlns:p14="http://schemas.microsoft.com/office/powerpoint/2010/main" val="117278291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B3353BE-A15E-634D-8EF1-933EF56AA866}"/>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25273547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dark blue">
    <p:bg>
      <p:bgPr>
        <a:solidFill>
          <a:schemeClr val="accent2"/>
        </a:solidFill>
        <a:effectLst/>
      </p:bgPr>
    </p:bg>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05367" y="1897945"/>
            <a:ext cx="10981267" cy="1709870"/>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7" name="Text Placeholder 5"/>
          <p:cNvSpPr>
            <a:spLocks noGrp="1"/>
          </p:cNvSpPr>
          <p:nvPr>
            <p:ph type="body" sz="quarter" idx="10" hasCustomPrompt="1"/>
          </p:nvPr>
        </p:nvSpPr>
        <p:spPr>
          <a:xfrm>
            <a:off x="605367" y="5083557"/>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2190025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 or statement, green">
    <p:bg>
      <p:bgPr>
        <a:solidFill>
          <a:schemeClr val="accent4"/>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05367" y="1897945"/>
            <a:ext cx="10981267" cy="1709870"/>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10" name="Text Placeholder 5"/>
          <p:cNvSpPr>
            <a:spLocks noGrp="1"/>
          </p:cNvSpPr>
          <p:nvPr>
            <p:ph type="body" sz="quarter" idx="10" hasCustomPrompt="1"/>
          </p:nvPr>
        </p:nvSpPr>
        <p:spPr>
          <a:xfrm>
            <a:off x="605367" y="5083557"/>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32445785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3"/>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05367" y="1897945"/>
            <a:ext cx="10981267" cy="1709870"/>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5" name="Text Placeholder 5"/>
          <p:cNvSpPr>
            <a:spLocks noGrp="1"/>
          </p:cNvSpPr>
          <p:nvPr>
            <p:ph type="body" sz="quarter" idx="10" hasCustomPrompt="1"/>
          </p:nvPr>
        </p:nvSpPr>
        <p:spPr>
          <a:xfrm>
            <a:off x="605367" y="5083557"/>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23411311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J&amp;J Signatur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86AFE-7941-EB4C-A7F0-E65A479B86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6260" y="2286724"/>
            <a:ext cx="5699480" cy="2300516"/>
          </a:xfrm>
          <a:prstGeom prst="rect">
            <a:avLst/>
          </a:prstGeom>
        </p:spPr>
      </p:pic>
    </p:spTree>
    <p:extLst>
      <p:ext uri="{BB962C8B-B14F-4D97-AF65-F5344CB8AC3E}">
        <p14:creationId xmlns:p14="http://schemas.microsoft.com/office/powerpoint/2010/main" val="19767271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Photo 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F8F693-F413-C844-A4FD-80E8F924634C}"/>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113963892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E4DFCB1-6701-1349-9F94-7029910072DD}" type="datetime1">
              <a:rPr lang="en-US" altLang="ja-JP" smtClean="0">
                <a:solidFill>
                  <a:prstClr val="black">
                    <a:tint val="75000"/>
                  </a:prstClr>
                </a:solidFill>
              </a:rPr>
              <a:t>2/1/2023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3237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_Photo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A86F9C-FE36-0642-9A6D-BE86C8FC28A9}"/>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87792164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_Photo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E03917-18A7-4044-9D0E-7471890AD18F}"/>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33769307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_Photo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BFA046-EF56-8546-985A-BFAD9D108440}"/>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350016657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Photo 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F8F693-F413-C844-A4FD-80E8F924634C}"/>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92368812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Photo 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6C35A3-D64C-7E42-92AA-628E11DDD1E3}"/>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59838015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_Immunology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F6BD49-5C2F-354E-952F-945FB3DF5D93}"/>
              </a:ext>
            </a:extLst>
          </p:cNvPr>
          <p:cNvSpPr/>
          <p:nvPr userDrawn="1"/>
        </p:nvSpPr>
        <p:spPr bwMode="auto">
          <a:xfrm flipV="1">
            <a:off x="323516" y="4709966"/>
            <a:ext cx="11544969" cy="1285873"/>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9" name="Rectangle 18">
            <a:extLst>
              <a:ext uri="{FF2B5EF4-FFF2-40B4-BE49-F238E27FC236}">
                <a16:creationId xmlns:a16="http://schemas.microsoft.com/office/drawing/2014/main" id="{33F89299-6287-9A46-9F7C-DF405E438271}"/>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TextBox 19">
            <a:extLst>
              <a:ext uri="{FF2B5EF4-FFF2-40B4-BE49-F238E27FC236}">
                <a16:creationId xmlns:a16="http://schemas.microsoft.com/office/drawing/2014/main" id="{BE6787B5-C85D-A94C-A7FF-1763D245E71A}"/>
              </a:ext>
            </a:extLst>
          </p:cNvPr>
          <p:cNvSpPr txBox="1"/>
          <p:nvPr userDrawn="1"/>
        </p:nvSpPr>
        <p:spPr>
          <a:xfrm>
            <a:off x="8161131" y="4871291"/>
            <a:ext cx="3143079" cy="789063"/>
          </a:xfrm>
          <a:prstGeom prst="rect">
            <a:avLst/>
          </a:prstGeom>
          <a:noFill/>
        </p:spPr>
        <p:txBody>
          <a:bodyPr wrap="square" rtlCol="0">
            <a:noAutofit/>
          </a:bodyPr>
          <a:lstStyle/>
          <a:p>
            <a:pPr algn="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Skin cells at 20x magnification</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72376091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Immunology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320285-4BD1-E84A-871D-A4286603D991}"/>
              </a:ext>
            </a:extLst>
          </p:cNvPr>
          <p:cNvGrpSpPr/>
          <p:nvPr userDrawn="1"/>
        </p:nvGrpSpPr>
        <p:grpSpPr>
          <a:xfrm>
            <a:off x="323516" y="4709966"/>
            <a:ext cx="11544969" cy="1292895"/>
            <a:chOff x="386615" y="5651959"/>
            <a:chExt cx="13853963" cy="1551474"/>
          </a:xfrm>
        </p:grpSpPr>
        <p:sp>
          <p:nvSpPr>
            <p:cNvPr id="19" name="Rectangle 18">
              <a:extLst>
                <a:ext uri="{FF2B5EF4-FFF2-40B4-BE49-F238E27FC236}">
                  <a16:creationId xmlns:a16="http://schemas.microsoft.com/office/drawing/2014/main" id="{4020A94F-1CAB-A142-9990-5B364FFED1BB}"/>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Rectangle 19">
              <a:extLst>
                <a:ext uri="{FF2B5EF4-FFF2-40B4-BE49-F238E27FC236}">
                  <a16:creationId xmlns:a16="http://schemas.microsoft.com/office/drawing/2014/main" id="{62D454ED-5B51-544F-AD62-DDE3EBAEE8F7}"/>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1" name="TextBox 20">
            <a:extLst>
              <a:ext uri="{FF2B5EF4-FFF2-40B4-BE49-F238E27FC236}">
                <a16:creationId xmlns:a16="http://schemas.microsoft.com/office/drawing/2014/main" id="{EC9ADB92-8172-AF4D-97D3-82072EF22F4F}"/>
              </a:ext>
            </a:extLst>
          </p:cNvPr>
          <p:cNvSpPr txBox="1"/>
          <p:nvPr userDrawn="1"/>
        </p:nvSpPr>
        <p:spPr>
          <a:xfrm>
            <a:off x="8161131" y="4871291"/>
            <a:ext cx="3143079"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Ulcerative colitis at 40x magnification</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68953419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Art_Immunology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B85581-4FEB-A44D-B7CC-654267EB10AC}"/>
              </a:ext>
            </a:extLst>
          </p:cNvPr>
          <p:cNvGrpSpPr/>
          <p:nvPr userDrawn="1"/>
        </p:nvGrpSpPr>
        <p:grpSpPr>
          <a:xfrm>
            <a:off x="323516" y="4709966"/>
            <a:ext cx="11544969" cy="1292895"/>
            <a:chOff x="386615" y="5651959"/>
            <a:chExt cx="13853963" cy="1551474"/>
          </a:xfrm>
        </p:grpSpPr>
        <p:sp>
          <p:nvSpPr>
            <p:cNvPr id="19" name="Rectangle 18">
              <a:extLst>
                <a:ext uri="{FF2B5EF4-FFF2-40B4-BE49-F238E27FC236}">
                  <a16:creationId xmlns:a16="http://schemas.microsoft.com/office/drawing/2014/main" id="{68716D98-D9DD-1C4C-8258-995F7E338138}"/>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Rectangle 19">
              <a:extLst>
                <a:ext uri="{FF2B5EF4-FFF2-40B4-BE49-F238E27FC236}">
                  <a16:creationId xmlns:a16="http://schemas.microsoft.com/office/drawing/2014/main" id="{2881589B-7D9F-834F-A4FC-B8D82BAB7218}"/>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1" name="TextBox 20">
            <a:extLst>
              <a:ext uri="{FF2B5EF4-FFF2-40B4-BE49-F238E27FC236}">
                <a16:creationId xmlns:a16="http://schemas.microsoft.com/office/drawing/2014/main" id="{59137278-0D96-6242-ACA5-3DB3686A507E}"/>
              </a:ext>
            </a:extLst>
          </p:cNvPr>
          <p:cNvSpPr txBox="1"/>
          <p:nvPr userDrawn="1"/>
        </p:nvSpPr>
        <p:spPr>
          <a:xfrm>
            <a:off x="8605520" y="4871291"/>
            <a:ext cx="2698690"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Leslie "Wren" </a:t>
            </a:r>
            <a:r>
              <a:rPr lang="en-US" sz="833" b="1" err="1">
                <a:latin typeface="Verdana" panose="020B0604030504040204" pitchFamily="34" charset="0"/>
                <a:ea typeface="Verdana" panose="020B0604030504040204" pitchFamily="34" charset="0"/>
                <a:cs typeface="Verdana" panose="020B0604030504040204" pitchFamily="34" charset="0"/>
              </a:rPr>
              <a:t>Vandever</a:t>
            </a:r>
            <a:r>
              <a:rPr lang="en-US" sz="833" b="1">
                <a:latin typeface="Verdana" panose="020B0604030504040204" pitchFamily="34" charset="0"/>
                <a:ea typeface="Verdana" panose="020B0604030504040204" pitchFamily="34" charset="0"/>
                <a:cs typeface="Verdana" panose="020B0604030504040204" pitchFamily="34" charset="0"/>
              </a:rPr>
              <a:t>, </a:t>
            </a:r>
            <a:r>
              <a:rPr lang="en-US" sz="833" b="1" i="1">
                <a:latin typeface="Verdana" panose="020B0604030504040204" pitchFamily="34" charset="0"/>
                <a:ea typeface="Verdana" panose="020B0604030504040204" pitchFamily="34" charset="0"/>
                <a:cs typeface="Verdana" panose="020B0604030504040204" pitchFamily="34" charset="0"/>
              </a:rPr>
              <a:t>Whooping Crane</a:t>
            </a:r>
          </a:p>
          <a:p>
            <a:pPr marL="0" marR="0" indent="0" algn="r" defTabSz="608486" rtl="0" eaLnBrk="1" fontAlgn="base" latinLnBrk="0" hangingPunct="1">
              <a:lnSpc>
                <a:spcPct val="100000"/>
              </a:lnSpc>
              <a:spcBef>
                <a:spcPct val="50000"/>
              </a:spcBef>
              <a:spcAft>
                <a:spcPct val="0"/>
              </a:spcAft>
              <a:buClrTx/>
              <a:buSzTx/>
              <a:buFontTx/>
              <a:buNone/>
              <a:tabLst/>
              <a:defRPr/>
            </a:pPr>
            <a:r>
              <a:rPr lang="en-US" sz="833" b="0" i="0">
                <a:latin typeface="Verdana" panose="020B0604030504040204" pitchFamily="34" charset="0"/>
                <a:ea typeface="Verdana" panose="020B0604030504040204" pitchFamily="34" charset="0"/>
                <a:cs typeface="Verdana" panose="020B0604030504040204" pitchFamily="34" charset="0"/>
              </a:rPr>
              <a:t>Wren is an artist, journalist, and patient advocate who focuses on living mindfully and well with rheumatoid arthritis.</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425090685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Art_Immunology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68779F3-A37C-D242-BE2A-8A7A5A7250EB}"/>
              </a:ext>
            </a:extLst>
          </p:cNvPr>
          <p:cNvGrpSpPr/>
          <p:nvPr userDrawn="1"/>
        </p:nvGrpSpPr>
        <p:grpSpPr>
          <a:xfrm>
            <a:off x="323516" y="4709966"/>
            <a:ext cx="11544969" cy="1292895"/>
            <a:chOff x="386615" y="5651959"/>
            <a:chExt cx="13853963" cy="1551474"/>
          </a:xfrm>
        </p:grpSpPr>
        <p:sp>
          <p:nvSpPr>
            <p:cNvPr id="19" name="Rectangle 18">
              <a:extLst>
                <a:ext uri="{FF2B5EF4-FFF2-40B4-BE49-F238E27FC236}">
                  <a16:creationId xmlns:a16="http://schemas.microsoft.com/office/drawing/2014/main" id="{15F7EEE2-F55E-D44D-97D7-98B11A75609D}"/>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Rectangle 19">
              <a:extLst>
                <a:ext uri="{FF2B5EF4-FFF2-40B4-BE49-F238E27FC236}">
                  <a16:creationId xmlns:a16="http://schemas.microsoft.com/office/drawing/2014/main" id="{A1918FF4-83CA-6E49-844F-BACE1FB97F23}"/>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1" name="TextBox 20">
            <a:extLst>
              <a:ext uri="{FF2B5EF4-FFF2-40B4-BE49-F238E27FC236}">
                <a16:creationId xmlns:a16="http://schemas.microsoft.com/office/drawing/2014/main" id="{C93B2FDF-841B-384B-909E-6125E8A5D151}"/>
              </a:ext>
            </a:extLst>
          </p:cNvPr>
          <p:cNvSpPr txBox="1"/>
          <p:nvPr userDrawn="1"/>
        </p:nvSpPr>
        <p:spPr>
          <a:xfrm>
            <a:off x="8605520" y="4871291"/>
            <a:ext cx="2698690"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Rhonda Fenwick, </a:t>
            </a:r>
            <a:r>
              <a:rPr lang="en-US" sz="833" b="1" i="1">
                <a:latin typeface="Verdana" panose="020B0604030504040204" pitchFamily="34" charset="0"/>
                <a:ea typeface="Verdana" panose="020B0604030504040204" pitchFamily="34" charset="0"/>
                <a:cs typeface="Verdana" panose="020B0604030504040204" pitchFamily="34" charset="0"/>
              </a:rPr>
              <a:t>Time is Now II</a:t>
            </a:r>
          </a:p>
          <a:p>
            <a:pPr marL="0" marR="0" indent="0" algn="r" defTabSz="608486" rtl="0" eaLnBrk="1" fontAlgn="base" latinLnBrk="0" hangingPunct="1">
              <a:lnSpc>
                <a:spcPct val="100000"/>
              </a:lnSpc>
              <a:spcBef>
                <a:spcPct val="50000"/>
              </a:spcBef>
              <a:spcAft>
                <a:spcPct val="0"/>
              </a:spcAft>
              <a:buClrTx/>
              <a:buSzTx/>
              <a:buFontTx/>
              <a:buNone/>
              <a:tabLst/>
              <a:defRPr/>
            </a:pPr>
            <a:r>
              <a:rPr lang="en-US" sz="833" b="0" i="0">
                <a:latin typeface="Verdana" panose="020B0604030504040204" pitchFamily="34" charset="0"/>
                <a:ea typeface="Verdana" panose="020B0604030504040204" pitchFamily="34" charset="0"/>
                <a:cs typeface="Verdana" panose="020B0604030504040204" pitchFamily="34" charset="0"/>
              </a:rPr>
              <a:t>Through her art, Rhonda has explored psoriasis, a chronic skin disorder she </a:t>
            </a:r>
            <a:br>
              <a:rPr lang="en-US" sz="833" b="0" i="0">
                <a:latin typeface="Verdana" panose="020B0604030504040204" pitchFamily="34" charset="0"/>
                <a:ea typeface="Verdana" panose="020B0604030504040204" pitchFamily="34" charset="0"/>
                <a:cs typeface="Verdana" panose="020B0604030504040204" pitchFamily="34" charset="0"/>
              </a:rPr>
            </a:br>
            <a:r>
              <a:rPr lang="en-US" sz="833" b="0" i="0">
                <a:latin typeface="Verdana" panose="020B0604030504040204" pitchFamily="34" charset="0"/>
                <a:ea typeface="Verdana" panose="020B0604030504040204" pitchFamily="34" charset="0"/>
                <a:cs typeface="Verdana" panose="020B0604030504040204" pitchFamily="34" charset="0"/>
              </a:rPr>
              <a:t>has lived with since the age of six.</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30090071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Photo 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6C35A3-D64C-7E42-92AA-628E11DDD1E3}"/>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pic>
        <p:nvPicPr>
          <p:cNvPr id="2" name="Picture 1">
            <a:extLst>
              <a:ext uri="{FF2B5EF4-FFF2-40B4-BE49-F238E27FC236}">
                <a16:creationId xmlns:a16="http://schemas.microsoft.com/office/drawing/2014/main" id="{FB02BD71-9585-8A3B-AE3B-86AC90C0D6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4251" y="618332"/>
            <a:ext cx="4611022" cy="2364627"/>
          </a:xfrm>
          <a:prstGeom prst="rect">
            <a:avLst/>
          </a:prstGeom>
        </p:spPr>
      </p:pic>
    </p:spTree>
    <p:extLst>
      <p:ext uri="{BB962C8B-B14F-4D97-AF65-F5344CB8AC3E}">
        <p14:creationId xmlns:p14="http://schemas.microsoft.com/office/powerpoint/2010/main" val="373612531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Art_Immunology 3">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B775826-2EE4-D741-A2EC-E0802F05379C}"/>
              </a:ext>
            </a:extLst>
          </p:cNvPr>
          <p:cNvGrpSpPr/>
          <p:nvPr userDrawn="1"/>
        </p:nvGrpSpPr>
        <p:grpSpPr>
          <a:xfrm>
            <a:off x="323516" y="4709966"/>
            <a:ext cx="11544969" cy="1292895"/>
            <a:chOff x="386615" y="5651959"/>
            <a:chExt cx="13853963" cy="1551474"/>
          </a:xfrm>
        </p:grpSpPr>
        <p:sp>
          <p:nvSpPr>
            <p:cNvPr id="16" name="Rectangle 15">
              <a:extLst>
                <a:ext uri="{FF2B5EF4-FFF2-40B4-BE49-F238E27FC236}">
                  <a16:creationId xmlns:a16="http://schemas.microsoft.com/office/drawing/2014/main" id="{06D403DE-AEB8-CA47-8B21-0902F271AEC0}"/>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2" name="Rectangle 21">
              <a:extLst>
                <a:ext uri="{FF2B5EF4-FFF2-40B4-BE49-F238E27FC236}">
                  <a16:creationId xmlns:a16="http://schemas.microsoft.com/office/drawing/2014/main" id="{9E2DDE09-976E-2C48-8A59-A50EC37AEB0D}"/>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3" name="TextBox 22">
            <a:extLst>
              <a:ext uri="{FF2B5EF4-FFF2-40B4-BE49-F238E27FC236}">
                <a16:creationId xmlns:a16="http://schemas.microsoft.com/office/drawing/2014/main" id="{6A35C64B-0ED0-9D45-8B90-1E7F462C388F}"/>
              </a:ext>
            </a:extLst>
          </p:cNvPr>
          <p:cNvSpPr txBox="1"/>
          <p:nvPr userDrawn="1"/>
        </p:nvSpPr>
        <p:spPr>
          <a:xfrm>
            <a:off x="8700447" y="4871291"/>
            <a:ext cx="2603763"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Barbara, </a:t>
            </a:r>
            <a:r>
              <a:rPr lang="en-US" sz="833" b="1" i="1" err="1">
                <a:latin typeface="Verdana" panose="020B0604030504040204" pitchFamily="34" charset="0"/>
                <a:ea typeface="Verdana" panose="020B0604030504040204" pitchFamily="34" charset="0"/>
                <a:cs typeface="Verdana" panose="020B0604030504040204" pitchFamily="34" charset="0"/>
              </a:rPr>
              <a:t>Verbloemen</a:t>
            </a:r>
            <a:r>
              <a:rPr lang="en-US" sz="833" b="1">
                <a:latin typeface="Verdana" panose="020B0604030504040204" pitchFamily="34" charset="0"/>
                <a:ea typeface="Verdana" panose="020B0604030504040204" pitchFamily="34" charset="0"/>
                <a:cs typeface="Verdana" panose="020B0604030504040204" pitchFamily="34" charset="0"/>
              </a:rPr>
              <a:t> (to gloss over)</a:t>
            </a:r>
          </a:p>
          <a:p>
            <a:pPr algn="r"/>
            <a:r>
              <a:rPr lang="en-US" sz="833" b="0" i="0">
                <a:latin typeface="Verdana" panose="020B0604030504040204" pitchFamily="34" charset="0"/>
                <a:ea typeface="Verdana" panose="020B0604030504040204" pitchFamily="34" charset="0"/>
                <a:cs typeface="Verdana" panose="020B0604030504040204" pitchFamily="34" charset="0"/>
              </a:rPr>
              <a:t>Diagnosed with severe ulcerative colitis at age 18, Barbara tries to find peace of mind through painting and creating ceramics.</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519718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_Blank">
    <p:spTree>
      <p:nvGrpSpPr>
        <p:cNvPr id="1" name=""/>
        <p:cNvGrpSpPr/>
        <p:nvPr/>
      </p:nvGrpSpPr>
      <p:grpSpPr>
        <a:xfrm>
          <a:off x="0" y="0"/>
          <a:ext cx="0" cy="0"/>
          <a:chOff x="0" y="0"/>
          <a:chExt cx="0" cy="0"/>
        </a:xfrm>
      </p:grpSpPr>
      <p:sp>
        <p:nvSpPr>
          <p:cNvPr id="3" name="Rectangle 2"/>
          <p:cNvSpPr/>
          <p:nvPr userDrawn="1"/>
        </p:nvSpPr>
        <p:spPr bwMode="auto">
          <a:xfrm>
            <a:off x="0" y="1"/>
            <a:ext cx="12192000" cy="1367189"/>
          </a:xfrm>
          <a:prstGeom prst="rect">
            <a:avLst/>
          </a:prstGeom>
          <a:solidFill>
            <a:srgbClr val="FFFFFF"/>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605367" y="1835520"/>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500" b="1" i="0" u="none" strike="noStrike" kern="0" cap="none" spc="0" normalizeH="0" baseline="0" noProof="0" dirty="0">
                <a:ln>
                  <a:noFill/>
                </a:ln>
                <a:solidFill>
                  <a:schemeClr val="accent2"/>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3781794"/>
            <a:ext cx="8576108" cy="533958"/>
          </a:xfrm>
        </p:spPr>
        <p:txBody>
          <a:bodyPr/>
          <a:lstStyle>
            <a:lvl1pPr marL="0" indent="0">
              <a:spcBef>
                <a:spcPts val="0"/>
              </a:spcBef>
              <a:buNone/>
              <a:defRPr sz="2917">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7" name="Text Placeholder 5">
            <a:extLst>
              <a:ext uri="{FF2B5EF4-FFF2-40B4-BE49-F238E27FC236}">
                <a16:creationId xmlns:a16="http://schemas.microsoft.com/office/drawing/2014/main" id="{85601B17-FFAE-EA41-A941-C177AC44259E}"/>
              </a:ext>
            </a:extLst>
          </p:cNvPr>
          <p:cNvSpPr>
            <a:spLocks noGrp="1"/>
          </p:cNvSpPr>
          <p:nvPr>
            <p:ph type="body" sz="quarter" idx="11" hasCustomPrompt="1"/>
          </p:nvPr>
        </p:nvSpPr>
        <p:spPr>
          <a:xfrm>
            <a:off x="605367" y="4523564"/>
            <a:ext cx="8576108" cy="1309445"/>
          </a:xfrm>
        </p:spPr>
        <p:txBody>
          <a:bodyPr/>
          <a:lstStyle>
            <a:lvl1pPr marL="0" marR="0" indent="0" algn="l" defTabSz="761970" rtl="0" eaLnBrk="1" fontAlgn="base" latinLnBrk="0" hangingPunct="1">
              <a:lnSpc>
                <a:spcPct val="100000"/>
              </a:lnSpc>
              <a:spcBef>
                <a:spcPts val="0"/>
              </a:spcBef>
              <a:spcAft>
                <a:spcPct val="0"/>
              </a:spcAft>
              <a:buClr>
                <a:schemeClr val="tx1"/>
              </a:buClr>
              <a:buSzPct val="100000"/>
              <a:buFont typeface="Arial" pitchFamily="-65" charset="0"/>
              <a:buNone/>
              <a:tabLst/>
              <a:defRPr sz="1500">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Name</a:t>
            </a:r>
          </a:p>
          <a:p>
            <a:pPr marL="0" marR="0" lvl="0" indent="0" algn="l" defTabSz="761970" rtl="0" eaLnBrk="1" fontAlgn="base" latinLnBrk="0" hangingPunct="1">
              <a:lnSpc>
                <a:spcPct val="100000"/>
              </a:lnSpc>
              <a:spcBef>
                <a:spcPts val="0"/>
              </a:spcBef>
              <a:spcAft>
                <a:spcPct val="0"/>
              </a:spcAft>
              <a:buClr>
                <a:schemeClr val="tx1"/>
              </a:buClr>
              <a:buSzPct val="100000"/>
              <a:buFont typeface="Arial" pitchFamily="-65" charset="0"/>
              <a:buNone/>
              <a:tabLst/>
              <a:defRPr/>
            </a:pPr>
            <a:r>
              <a:rPr lang="en-US"/>
              <a:t>Title</a:t>
            </a:r>
            <a:br>
              <a:rPr lang="en-US"/>
            </a:br>
            <a:r>
              <a:rPr lang="en-US"/>
              <a:t>Date</a:t>
            </a:r>
          </a:p>
        </p:txBody>
      </p:sp>
      <p:pic>
        <p:nvPicPr>
          <p:cNvPr id="8" name="Picture 7">
            <a:extLst>
              <a:ext uri="{FF2B5EF4-FFF2-40B4-BE49-F238E27FC236}">
                <a16:creationId xmlns:a16="http://schemas.microsoft.com/office/drawing/2014/main" id="{77B7A3BA-41AF-D640-91A7-E976056FF4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947" y="91035"/>
            <a:ext cx="3623398" cy="1462534"/>
          </a:xfrm>
          <a:prstGeom prst="rect">
            <a:avLst/>
          </a:prstGeom>
        </p:spPr>
      </p:pic>
    </p:spTree>
    <p:extLst>
      <p:ext uri="{BB962C8B-B14F-4D97-AF65-F5344CB8AC3E}">
        <p14:creationId xmlns:p14="http://schemas.microsoft.com/office/powerpoint/2010/main" val="102806074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blue with micro">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54DD1D-580B-1743-A80C-0AE1DA3235A0}"/>
              </a:ext>
            </a:extLst>
          </p:cNvPr>
          <p:cNvSpPr txBox="1"/>
          <p:nvPr userDrawn="1"/>
        </p:nvSpPr>
        <p:spPr>
          <a:xfrm>
            <a:off x="8586368" y="5607463"/>
            <a:ext cx="3143079" cy="208390"/>
          </a:xfrm>
          <a:prstGeom prst="rect">
            <a:avLst/>
          </a:prstGeom>
          <a:noFill/>
        </p:spPr>
        <p:txBody>
          <a:bodyPr wrap="square" rtlCol="0">
            <a:noAutofit/>
          </a:bodyPr>
          <a:lstStyle/>
          <a:p>
            <a:pPr algn="r"/>
            <a:r>
              <a:rPr lang="en-US" sz="833" b="1">
                <a:solidFill>
                  <a:schemeClr val="bg1"/>
                </a:solidFill>
                <a:latin typeface="Verdana" panose="020B0604030504040204" pitchFamily="34" charset="0"/>
                <a:ea typeface="Verdana" panose="020B0604030504040204" pitchFamily="34" charset="0"/>
                <a:cs typeface="Verdana" panose="020B0604030504040204" pitchFamily="34" charset="0"/>
              </a:rPr>
              <a:t>Skin cells at 20x magnification</a:t>
            </a:r>
          </a:p>
        </p:txBody>
      </p:sp>
      <p:sp>
        <p:nvSpPr>
          <p:cNvPr id="11" name="Title 1">
            <a:extLst>
              <a:ext uri="{FF2B5EF4-FFF2-40B4-BE49-F238E27FC236}">
                <a16:creationId xmlns:a16="http://schemas.microsoft.com/office/drawing/2014/main" id="{9BDC7DCC-CB64-5D4E-8CC6-951D208A5232}"/>
              </a:ext>
            </a:extLst>
          </p:cNvPr>
          <p:cNvSpPr>
            <a:spLocks noGrp="1"/>
          </p:cNvSpPr>
          <p:nvPr>
            <p:ph type="title" hasCustomPrompt="1"/>
          </p:nvPr>
        </p:nvSpPr>
        <p:spPr>
          <a:xfrm>
            <a:off x="753946" y="3012652"/>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4897608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dark blue with micro">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037573F-53C3-BB43-AAB4-86C544D5E76E}"/>
              </a:ext>
            </a:extLst>
          </p:cNvPr>
          <p:cNvSpPr txBox="1"/>
          <p:nvPr userDrawn="1"/>
        </p:nvSpPr>
        <p:spPr>
          <a:xfrm>
            <a:off x="8589041" y="5614721"/>
            <a:ext cx="3143079" cy="208390"/>
          </a:xfrm>
          <a:prstGeom prst="rect">
            <a:avLst/>
          </a:prstGeom>
          <a:noFill/>
        </p:spPr>
        <p:txBody>
          <a:bodyPr wrap="square" rtlCol="0">
            <a:noAutofit/>
          </a:bodyPr>
          <a:lstStyle/>
          <a:p>
            <a:pPr algn="r"/>
            <a:r>
              <a:rPr lang="en-US" sz="833" b="1">
                <a:solidFill>
                  <a:schemeClr val="bg1"/>
                </a:solidFill>
                <a:latin typeface="Verdana" panose="020B0604030504040204" pitchFamily="34" charset="0"/>
                <a:ea typeface="Verdana" panose="020B0604030504040204" pitchFamily="34" charset="0"/>
                <a:cs typeface="Verdana" panose="020B0604030504040204" pitchFamily="34" charset="0"/>
              </a:rPr>
              <a:t>Viral exacerbation at 40x magnification</a:t>
            </a:r>
            <a:endParaRPr lang="en-US" sz="833" b="1"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itle 1">
            <a:extLst>
              <a:ext uri="{FF2B5EF4-FFF2-40B4-BE49-F238E27FC236}">
                <a16:creationId xmlns:a16="http://schemas.microsoft.com/office/drawing/2014/main" id="{485DE86F-AE1C-BD44-85B5-0D2251E66D78}"/>
              </a:ext>
            </a:extLst>
          </p:cNvPr>
          <p:cNvSpPr>
            <a:spLocks noGrp="1"/>
          </p:cNvSpPr>
          <p:nvPr>
            <p:ph type="title" hasCustomPrompt="1"/>
          </p:nvPr>
        </p:nvSpPr>
        <p:spPr>
          <a:xfrm>
            <a:off x="753946" y="3012652"/>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268612835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rtwork">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037573F-53C3-BB43-AAB4-86C544D5E76E}"/>
              </a:ext>
            </a:extLst>
          </p:cNvPr>
          <p:cNvSpPr txBox="1"/>
          <p:nvPr userDrawn="1"/>
        </p:nvSpPr>
        <p:spPr>
          <a:xfrm>
            <a:off x="8589041" y="5614721"/>
            <a:ext cx="3143079" cy="208390"/>
          </a:xfrm>
          <a:prstGeom prst="rect">
            <a:avLst/>
          </a:prstGeom>
          <a:noFill/>
        </p:spPr>
        <p:txBody>
          <a:bodyPr wrap="square" rtlCol="0">
            <a:noAutofit/>
          </a:bodyPr>
          <a:lstStyle/>
          <a:p>
            <a:pPr algn="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Jeffrey </a:t>
            </a:r>
            <a:r>
              <a:rPr lang="en-US" sz="833" b="1" err="1">
                <a:solidFill>
                  <a:schemeClr val="tx1"/>
                </a:solidFill>
                <a:latin typeface="Verdana" panose="020B0604030504040204" pitchFamily="34" charset="0"/>
                <a:ea typeface="Verdana" panose="020B0604030504040204" pitchFamily="34" charset="0"/>
                <a:cs typeface="Verdana" panose="020B0604030504040204" pitchFamily="34" charset="0"/>
              </a:rPr>
              <a:t>Sparr</a:t>
            </a: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 Same Guy </a:t>
            </a:r>
          </a:p>
        </p:txBody>
      </p:sp>
      <p:sp>
        <p:nvSpPr>
          <p:cNvPr id="16" name="Title 1">
            <a:extLst>
              <a:ext uri="{FF2B5EF4-FFF2-40B4-BE49-F238E27FC236}">
                <a16:creationId xmlns:a16="http://schemas.microsoft.com/office/drawing/2014/main" id="{485DE86F-AE1C-BD44-85B5-0D2251E66D78}"/>
              </a:ext>
            </a:extLst>
          </p:cNvPr>
          <p:cNvSpPr>
            <a:spLocks noGrp="1"/>
          </p:cNvSpPr>
          <p:nvPr>
            <p:ph type="title" hasCustomPrompt="1"/>
          </p:nvPr>
        </p:nvSpPr>
        <p:spPr>
          <a:xfrm>
            <a:off x="753946" y="3012652"/>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96575686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title, dark blue">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420666915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title, sub, dark blue">
    <p:bg>
      <p:bgPr>
        <a:solidFill>
          <a:schemeClr val="accent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69007738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title, green">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69652429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title, sub, green">
    <p:bg>
      <p:bgPr>
        <a:solidFill>
          <a:schemeClr val="accent4"/>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4"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56205041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6705400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Immunology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F6BD49-5C2F-354E-952F-945FB3DF5D93}"/>
              </a:ext>
            </a:extLst>
          </p:cNvPr>
          <p:cNvSpPr/>
          <p:nvPr userDrawn="1"/>
        </p:nvSpPr>
        <p:spPr bwMode="auto">
          <a:xfrm flipV="1">
            <a:off x="323516" y="4709966"/>
            <a:ext cx="11544969" cy="1285873"/>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9" name="Rectangle 18">
            <a:extLst>
              <a:ext uri="{FF2B5EF4-FFF2-40B4-BE49-F238E27FC236}">
                <a16:creationId xmlns:a16="http://schemas.microsoft.com/office/drawing/2014/main" id="{33F89299-6287-9A46-9F7C-DF405E438271}"/>
              </a:ext>
            </a:extLst>
          </p:cNvPr>
          <p:cNvSpPr/>
          <p:nvPr userDrawn="1"/>
        </p:nvSpPr>
        <p:spPr bwMode="auto">
          <a:xfrm flipV="1">
            <a:off x="323516" y="4716989"/>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TextBox 19">
            <a:extLst>
              <a:ext uri="{FF2B5EF4-FFF2-40B4-BE49-F238E27FC236}">
                <a16:creationId xmlns:a16="http://schemas.microsoft.com/office/drawing/2014/main" id="{BE6787B5-C85D-A94C-A7FF-1763D245E71A}"/>
              </a:ext>
            </a:extLst>
          </p:cNvPr>
          <p:cNvSpPr txBox="1"/>
          <p:nvPr userDrawn="1"/>
        </p:nvSpPr>
        <p:spPr>
          <a:xfrm>
            <a:off x="8161131" y="4871291"/>
            <a:ext cx="3143079" cy="789063"/>
          </a:xfrm>
          <a:prstGeom prst="rect">
            <a:avLst/>
          </a:prstGeom>
          <a:noFill/>
        </p:spPr>
        <p:txBody>
          <a:bodyPr wrap="square" rtlCol="0">
            <a:noAutofit/>
          </a:bodyPr>
          <a:lstStyle/>
          <a:p>
            <a:pPr algn="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Skin cells at 20x magnification</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0804630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title, sub, blue">
    <p:bg>
      <p:bgPr>
        <a:solidFill>
          <a:schemeClr val="accent3"/>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8184005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282907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3164563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ne title, bulle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601928" y="1713179"/>
            <a:ext cx="10984706" cy="4169410"/>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8" name="Slide Number Placeholder 5">
            <a:extLst>
              <a:ext uri="{FF2B5EF4-FFF2-40B4-BE49-F238E27FC236}">
                <a16:creationId xmlns:a16="http://schemas.microsoft.com/office/drawing/2014/main" id="{D659774A-71E5-F941-B6C9-6ABEBC3C73D8}"/>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7"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53078991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 bullets">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601928" y="1713179"/>
            <a:ext cx="10984706" cy="4169410"/>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8191739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 header, bullets">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601928" y="2427290"/>
            <a:ext cx="10984706" cy="3455298"/>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7"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8"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Slide Number Placeholder 5">
            <a:extLst>
              <a:ext uri="{FF2B5EF4-FFF2-40B4-BE49-F238E27FC236}">
                <a16:creationId xmlns:a16="http://schemas.microsoft.com/office/drawing/2014/main" id="{0A64133D-2D1C-0346-ACC5-4AF1B97E9A2F}"/>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1"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3" name="Content Placeholder 2">
            <a:extLst>
              <a:ext uri="{FF2B5EF4-FFF2-40B4-BE49-F238E27FC236}">
                <a16:creationId xmlns:a16="http://schemas.microsoft.com/office/drawing/2014/main" id="{00F85C30-66F7-3743-9CB2-2AE5CAE93FB7}"/>
              </a:ext>
            </a:extLst>
          </p:cNvPr>
          <p:cNvSpPr>
            <a:spLocks noGrp="1"/>
          </p:cNvSpPr>
          <p:nvPr>
            <p:ph idx="1"/>
          </p:nvPr>
        </p:nvSpPr>
        <p:spPr>
          <a:xfrm>
            <a:off x="605367" y="1713179"/>
            <a:ext cx="10981267" cy="35907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333" b="1" dirty="0" smtClean="0">
                <a:solidFill>
                  <a:schemeClr val="tx1"/>
                </a:solidFill>
                <a:latin typeface="Verdana" charset="0"/>
                <a:ea typeface="Verdana" charset="0"/>
                <a:cs typeface="Verdana"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Tree>
    <p:extLst>
      <p:ext uri="{BB962C8B-B14F-4D97-AF65-F5344CB8AC3E}">
        <p14:creationId xmlns:p14="http://schemas.microsoft.com/office/powerpoint/2010/main" val="295495196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 chart info">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67" y="1713179"/>
            <a:ext cx="10981267" cy="35907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333" dirty="0" smtClean="0">
                <a:solidFill>
                  <a:schemeClr val="tx1"/>
                </a:solidFill>
                <a:latin typeface="Verdana" charset="0"/>
                <a:ea typeface="Verdana" charset="0"/>
                <a:cs typeface="Verdana"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15"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6"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B41FA18F-BFAE-2448-8409-F510492417B1}"/>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46932844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 LEFT HALF bullets">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01182" y="1712916"/>
            <a:ext cx="5405918"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Content Placeholder 11"/>
          <p:cNvSpPr>
            <a:spLocks noGrp="1"/>
          </p:cNvSpPr>
          <p:nvPr>
            <p:ph sz="quarter" idx="15" hasCustomPrompt="1"/>
          </p:nvPr>
        </p:nvSpPr>
        <p:spPr>
          <a:xfrm>
            <a:off x="6185647" y="1712914"/>
            <a:ext cx="5401733" cy="4169675"/>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333">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sz="2500">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69BB66B1-42BD-844E-9A1C-DD527D708EC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424476992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 RIGHT 2/3">
    <p:bg>
      <p:bgPr>
        <a:solidFill>
          <a:schemeClr val="bg1"/>
        </a:solidFill>
        <a:effectLst/>
      </p:bgPr>
    </p:bg>
    <p:spTree>
      <p:nvGrpSpPr>
        <p:cNvPr id="1" name=""/>
        <p:cNvGrpSpPr/>
        <p:nvPr/>
      </p:nvGrpSpPr>
      <p:grpSpPr>
        <a:xfrm>
          <a:off x="0" y="0"/>
          <a:ext cx="0" cy="0"/>
          <a:chOff x="0" y="0"/>
          <a:chExt cx="0" cy="0"/>
        </a:xfrm>
      </p:grpSpPr>
      <p:sp>
        <p:nvSpPr>
          <p:cNvPr id="17" name="Content Placeholder 11"/>
          <p:cNvSpPr>
            <a:spLocks noGrp="1"/>
          </p:cNvSpPr>
          <p:nvPr>
            <p:ph sz="quarter" idx="26" hasCustomPrompt="1"/>
          </p:nvPr>
        </p:nvSpPr>
        <p:spPr>
          <a:xfrm>
            <a:off x="4338918" y="1684692"/>
            <a:ext cx="7247715" cy="4197897"/>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5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8" name="Text Placeholder 7"/>
          <p:cNvSpPr>
            <a:spLocks noGrp="1"/>
          </p:cNvSpPr>
          <p:nvPr>
            <p:ph type="body" sz="quarter" idx="27" hasCustomPrompt="1"/>
          </p:nvPr>
        </p:nvSpPr>
        <p:spPr>
          <a:xfrm>
            <a:off x="601928" y="1712916"/>
            <a:ext cx="3512873"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9"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20"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Slide Number Placeholder 5">
            <a:extLst>
              <a:ext uri="{FF2B5EF4-FFF2-40B4-BE49-F238E27FC236}">
                <a16:creationId xmlns:a16="http://schemas.microsoft.com/office/drawing/2014/main" id="{21FC9022-20E5-2E43-BCD7-3B00E6A74844}"/>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04813903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 RIGHT HALF bullets">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184900" y="1712916"/>
            <a:ext cx="5401733"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1" name="Content Placeholder 11"/>
          <p:cNvSpPr>
            <a:spLocks noGrp="1"/>
          </p:cNvSpPr>
          <p:nvPr>
            <p:ph sz="quarter" idx="15" hasCustomPrompt="1"/>
          </p:nvPr>
        </p:nvSpPr>
        <p:spPr>
          <a:xfrm>
            <a:off x="601928" y="1712914"/>
            <a:ext cx="5405173" cy="4169673"/>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2" name="Slide Number Placeholder 5">
            <a:extLst>
              <a:ext uri="{FF2B5EF4-FFF2-40B4-BE49-F238E27FC236}">
                <a16:creationId xmlns:a16="http://schemas.microsoft.com/office/drawing/2014/main" id="{9B3353BE-A15E-634D-8EF1-933EF56AA866}"/>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19102142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Immunology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320285-4BD1-E84A-871D-A4286603D991}"/>
              </a:ext>
            </a:extLst>
          </p:cNvPr>
          <p:cNvGrpSpPr/>
          <p:nvPr userDrawn="1"/>
        </p:nvGrpSpPr>
        <p:grpSpPr>
          <a:xfrm>
            <a:off x="323516" y="4709966"/>
            <a:ext cx="11544969" cy="1292895"/>
            <a:chOff x="386615" y="5651959"/>
            <a:chExt cx="13853963" cy="1551474"/>
          </a:xfrm>
        </p:grpSpPr>
        <p:sp>
          <p:nvSpPr>
            <p:cNvPr id="19" name="Rectangle 18">
              <a:extLst>
                <a:ext uri="{FF2B5EF4-FFF2-40B4-BE49-F238E27FC236}">
                  <a16:creationId xmlns:a16="http://schemas.microsoft.com/office/drawing/2014/main" id="{4020A94F-1CAB-A142-9990-5B364FFED1BB}"/>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Rectangle 19">
              <a:extLst>
                <a:ext uri="{FF2B5EF4-FFF2-40B4-BE49-F238E27FC236}">
                  <a16:creationId xmlns:a16="http://schemas.microsoft.com/office/drawing/2014/main" id="{62D454ED-5B51-544F-AD62-DDE3EBAEE8F7}"/>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1" name="TextBox 20">
            <a:extLst>
              <a:ext uri="{FF2B5EF4-FFF2-40B4-BE49-F238E27FC236}">
                <a16:creationId xmlns:a16="http://schemas.microsoft.com/office/drawing/2014/main" id="{EC9ADB92-8172-AF4D-97D3-82072EF22F4F}"/>
              </a:ext>
            </a:extLst>
          </p:cNvPr>
          <p:cNvSpPr txBox="1"/>
          <p:nvPr userDrawn="1"/>
        </p:nvSpPr>
        <p:spPr>
          <a:xfrm>
            <a:off x="8161131" y="4871291"/>
            <a:ext cx="3143079"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Ulcerative colitis at 40x magnification</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27110730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 columns 1x3">
    <p:bg>
      <p:bgPr>
        <a:solidFill>
          <a:schemeClr val="bg1"/>
        </a:solidFill>
        <a:effectLst/>
      </p:bgPr>
    </p:bg>
    <p:spTree>
      <p:nvGrpSpPr>
        <p:cNvPr id="1" name=""/>
        <p:cNvGrpSpPr/>
        <p:nvPr/>
      </p:nvGrpSpPr>
      <p:grpSpPr>
        <a:xfrm>
          <a:off x="0" y="0"/>
          <a:ext cx="0" cy="0"/>
          <a:chOff x="0" y="0"/>
          <a:chExt cx="0" cy="0"/>
        </a:xfrm>
      </p:grpSpPr>
      <p:sp>
        <p:nvSpPr>
          <p:cNvPr id="16" name="Content Placeholder 11"/>
          <p:cNvSpPr>
            <a:spLocks noGrp="1"/>
          </p:cNvSpPr>
          <p:nvPr>
            <p:ph sz="quarter" idx="15" hasCustomPrompt="1"/>
          </p:nvPr>
        </p:nvSpPr>
        <p:spPr>
          <a:xfrm>
            <a:off x="4341285" y="1712914"/>
            <a:ext cx="3509433" cy="4169675"/>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0087B131-3070-324A-81C9-57A56AC47196}"/>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8"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C9A1F1E9-BC34-AE4D-A421-3E120F7C0A1A}"/>
              </a:ext>
            </a:extLst>
          </p:cNvPr>
          <p:cNvSpPr>
            <a:spLocks noGrp="1"/>
          </p:cNvSpPr>
          <p:nvPr>
            <p:ph sz="quarter" idx="19" hasCustomPrompt="1"/>
          </p:nvPr>
        </p:nvSpPr>
        <p:spPr>
          <a:xfrm>
            <a:off x="609727" y="1712914"/>
            <a:ext cx="3509433" cy="4169675"/>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19" name="Content Placeholder 11">
            <a:extLst>
              <a:ext uri="{FF2B5EF4-FFF2-40B4-BE49-F238E27FC236}">
                <a16:creationId xmlns:a16="http://schemas.microsoft.com/office/drawing/2014/main" id="{C8C59A55-E7A7-874F-A4B9-BD06E1F80E69}"/>
              </a:ext>
            </a:extLst>
          </p:cNvPr>
          <p:cNvSpPr>
            <a:spLocks noGrp="1"/>
          </p:cNvSpPr>
          <p:nvPr>
            <p:ph sz="quarter" idx="20" hasCustomPrompt="1"/>
          </p:nvPr>
        </p:nvSpPr>
        <p:spPr>
          <a:xfrm>
            <a:off x="8072840" y="1712914"/>
            <a:ext cx="3509433" cy="4169675"/>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100459828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 columns 1x3 wht headers">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22"/>
          </p:nvPr>
        </p:nvSpPr>
        <p:spPr>
          <a:xfrm>
            <a:off x="604750" y="1680827"/>
            <a:ext cx="3508199" cy="433917"/>
          </a:xfrm>
          <a:solidFill>
            <a:srgbClr val="FFFFFF"/>
          </a:solidFill>
        </p:spPr>
        <p:txBody>
          <a:bodyPr anchor="ctr"/>
          <a:lstStyle>
            <a:lvl1pPr marL="91278" indent="0">
              <a:buNone/>
              <a:defRPr sz="1667" b="1">
                <a:solidFill>
                  <a:schemeClr val="accent2"/>
                </a:solidFill>
              </a:defRPr>
            </a:lvl1pPr>
          </a:lstStyle>
          <a:p>
            <a:pPr lvl="0"/>
            <a:r>
              <a:rPr lang="en-US"/>
              <a:t>Edit Master text styles</a:t>
            </a:r>
          </a:p>
        </p:txBody>
      </p:sp>
      <p:sp>
        <p:nvSpPr>
          <p:cNvPr id="19" name="Text Placeholder 8"/>
          <p:cNvSpPr>
            <a:spLocks noGrp="1"/>
          </p:cNvSpPr>
          <p:nvPr>
            <p:ph type="body" sz="quarter" idx="23"/>
          </p:nvPr>
        </p:nvSpPr>
        <p:spPr>
          <a:xfrm>
            <a:off x="4344117" y="1680827"/>
            <a:ext cx="3508199" cy="433917"/>
          </a:xfrm>
          <a:solidFill>
            <a:srgbClr val="FFFFFF"/>
          </a:solidFill>
        </p:spPr>
        <p:txBody>
          <a:bodyPr anchor="ctr"/>
          <a:lstStyle>
            <a:lvl1pPr marL="91278" indent="0">
              <a:buNone/>
              <a:defRPr sz="1667" b="1">
                <a:solidFill>
                  <a:schemeClr val="accent3"/>
                </a:solidFill>
              </a:defRPr>
            </a:lvl1pPr>
          </a:lstStyle>
          <a:p>
            <a:pPr lvl="0"/>
            <a:r>
              <a:rPr lang="en-US"/>
              <a:t>Edit Master text styles</a:t>
            </a:r>
          </a:p>
        </p:txBody>
      </p:sp>
      <p:sp>
        <p:nvSpPr>
          <p:cNvPr id="20" name="Text Placeholder 8"/>
          <p:cNvSpPr>
            <a:spLocks noGrp="1"/>
          </p:cNvSpPr>
          <p:nvPr>
            <p:ph type="body" sz="quarter" idx="24"/>
          </p:nvPr>
        </p:nvSpPr>
        <p:spPr>
          <a:xfrm>
            <a:off x="8073405" y="1680827"/>
            <a:ext cx="3517625" cy="433917"/>
          </a:xfrm>
          <a:solidFill>
            <a:srgbClr val="FFFFFF"/>
          </a:solidFill>
        </p:spPr>
        <p:txBody>
          <a:bodyPr anchor="ctr"/>
          <a:lstStyle>
            <a:lvl1pPr marL="91278" indent="0">
              <a:buNone/>
              <a:defRPr sz="1667" b="1">
                <a:solidFill>
                  <a:schemeClr val="accent1"/>
                </a:solidFill>
              </a:defRPr>
            </a:lvl1pPr>
          </a:lstStyle>
          <a:p>
            <a:pPr lvl="0"/>
            <a:r>
              <a:rPr lang="en-US"/>
              <a:t>Edit Master text styles</a:t>
            </a:r>
          </a:p>
        </p:txBody>
      </p:sp>
      <p:sp>
        <p:nvSpPr>
          <p:cNvPr id="13" name="Slide Number Placeholder 5">
            <a:extLst>
              <a:ext uri="{FF2B5EF4-FFF2-40B4-BE49-F238E27FC236}">
                <a16:creationId xmlns:a16="http://schemas.microsoft.com/office/drawing/2014/main" id="{7E561F91-B993-0B49-BECC-FB685B52BFAD}"/>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21" name="Text Placeholder 4"/>
          <p:cNvSpPr>
            <a:spLocks noGrp="1"/>
          </p:cNvSpPr>
          <p:nvPr>
            <p:ph type="body" sz="quarter" idx="25"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1CC18CFF-4BF3-CA4E-8F95-D701F0CCFA87}"/>
              </a:ext>
            </a:extLst>
          </p:cNvPr>
          <p:cNvSpPr>
            <a:spLocks noGrp="1"/>
          </p:cNvSpPr>
          <p:nvPr>
            <p:ph sz="quarter" idx="15" hasCustomPrompt="1"/>
          </p:nvPr>
        </p:nvSpPr>
        <p:spPr>
          <a:xfrm>
            <a:off x="4341285" y="2342029"/>
            <a:ext cx="3509433" cy="3540560"/>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2" name="Content Placeholder 11">
            <a:extLst>
              <a:ext uri="{FF2B5EF4-FFF2-40B4-BE49-F238E27FC236}">
                <a16:creationId xmlns:a16="http://schemas.microsoft.com/office/drawing/2014/main" id="{896B4205-B62E-3242-8289-60E7F9493C23}"/>
              </a:ext>
            </a:extLst>
          </p:cNvPr>
          <p:cNvSpPr>
            <a:spLocks noGrp="1"/>
          </p:cNvSpPr>
          <p:nvPr>
            <p:ph sz="quarter" idx="19" hasCustomPrompt="1"/>
          </p:nvPr>
        </p:nvSpPr>
        <p:spPr>
          <a:xfrm>
            <a:off x="609727" y="2342029"/>
            <a:ext cx="3509433" cy="3540560"/>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3" name="Content Placeholder 11">
            <a:extLst>
              <a:ext uri="{FF2B5EF4-FFF2-40B4-BE49-F238E27FC236}">
                <a16:creationId xmlns:a16="http://schemas.microsoft.com/office/drawing/2014/main" id="{DFC91DCB-4C78-934E-A38D-005F54B99929}"/>
              </a:ext>
            </a:extLst>
          </p:cNvPr>
          <p:cNvSpPr>
            <a:spLocks noGrp="1"/>
          </p:cNvSpPr>
          <p:nvPr>
            <p:ph sz="quarter" idx="20" hasCustomPrompt="1"/>
          </p:nvPr>
        </p:nvSpPr>
        <p:spPr>
          <a:xfrm>
            <a:off x="8072840" y="2342029"/>
            <a:ext cx="3509433" cy="3540560"/>
          </a:xfrm>
          <a:noFill/>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1" marR="0" indent="-242084"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70844161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b, columns with gray">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90FB0FE-F0CC-AA4A-81DA-DA835B18EB89}"/>
              </a:ext>
            </a:extLst>
          </p:cNvPr>
          <p:cNvSpPr/>
          <p:nvPr userDrawn="1"/>
        </p:nvSpPr>
        <p:spPr bwMode="auto">
          <a:xfrm>
            <a:off x="3400659"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35" name="Rectangle 34">
            <a:extLst>
              <a:ext uri="{FF2B5EF4-FFF2-40B4-BE49-F238E27FC236}">
                <a16:creationId xmlns:a16="http://schemas.microsoft.com/office/drawing/2014/main" id="{75788D05-BFDE-8C45-A493-0514858FA40B}"/>
              </a:ext>
            </a:extLst>
          </p:cNvPr>
          <p:cNvSpPr/>
          <p:nvPr userDrawn="1"/>
        </p:nvSpPr>
        <p:spPr bwMode="auto">
          <a:xfrm>
            <a:off x="6200184"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36" name="Rectangle 35">
            <a:extLst>
              <a:ext uri="{FF2B5EF4-FFF2-40B4-BE49-F238E27FC236}">
                <a16:creationId xmlns:a16="http://schemas.microsoft.com/office/drawing/2014/main" id="{27AC26E4-F3EC-BA40-A96F-1C717DEC44A2}"/>
              </a:ext>
            </a:extLst>
          </p:cNvPr>
          <p:cNvSpPr/>
          <p:nvPr userDrawn="1"/>
        </p:nvSpPr>
        <p:spPr bwMode="auto">
          <a:xfrm>
            <a:off x="8999710"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11" name="Rectangle 10">
            <a:extLst>
              <a:ext uri="{FF2B5EF4-FFF2-40B4-BE49-F238E27FC236}">
                <a16:creationId xmlns:a16="http://schemas.microsoft.com/office/drawing/2014/main" id="{8A5C2628-E7D0-5D45-A753-973416732472}"/>
              </a:ext>
            </a:extLst>
          </p:cNvPr>
          <p:cNvSpPr/>
          <p:nvPr userDrawn="1"/>
        </p:nvSpPr>
        <p:spPr bwMode="auto">
          <a:xfrm>
            <a:off x="601134" y="1352314"/>
            <a:ext cx="2590800" cy="4530276"/>
          </a:xfrm>
          <a:prstGeom prst="rect">
            <a:avLst/>
          </a:prstGeom>
          <a:solidFill>
            <a:srgbClr val="F4F4F4"/>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333" b="0" i="0" u="none" strike="noStrike" cap="none" normalizeH="0" baseline="0" err="1">
              <a:ln>
                <a:noFill/>
              </a:ln>
              <a:solidFill>
                <a:srgbClr val="D8D8D8"/>
              </a:solidFill>
              <a:effectLst/>
              <a:latin typeface="Verdana" charset="0"/>
              <a:ea typeface="Verdana" charset="0"/>
              <a:cs typeface="Verdana" charset="0"/>
              <a:sym typeface="Arial" pitchFamily="-110" charset="0"/>
            </a:endParaRPr>
          </a:p>
        </p:txBody>
      </p:sp>
      <p:sp>
        <p:nvSpPr>
          <p:cNvPr id="14" name="Title 1"/>
          <p:cNvSpPr>
            <a:spLocks noGrp="1"/>
          </p:cNvSpPr>
          <p:nvPr>
            <p:ph type="title"/>
          </p:nvPr>
        </p:nvSpPr>
        <p:spPr>
          <a:xfrm>
            <a:off x="605367" y="378458"/>
            <a:ext cx="10981267" cy="461601"/>
          </a:xfrm>
        </p:spPr>
        <p:txBody>
          <a:bodyPr/>
          <a:lstStyle>
            <a:lvl1pPr>
              <a:defRPr>
                <a:solidFill>
                  <a:schemeClr val="tx1"/>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0C52D1CF-3D2A-BE4C-9115-95D54CC83D04}"/>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8"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26" name="Text Placeholder 3">
            <a:extLst>
              <a:ext uri="{FF2B5EF4-FFF2-40B4-BE49-F238E27FC236}">
                <a16:creationId xmlns:a16="http://schemas.microsoft.com/office/drawing/2014/main" id="{899467D2-263C-9844-A3F2-DC4A0FBE5FFD}"/>
              </a:ext>
            </a:extLst>
          </p:cNvPr>
          <p:cNvSpPr>
            <a:spLocks noGrp="1"/>
          </p:cNvSpPr>
          <p:nvPr>
            <p:ph type="body" sz="quarter" idx="20"/>
          </p:nvPr>
        </p:nvSpPr>
        <p:spPr>
          <a:xfrm>
            <a:off x="600605"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7" name="Text Placeholder 3">
            <a:extLst>
              <a:ext uri="{FF2B5EF4-FFF2-40B4-BE49-F238E27FC236}">
                <a16:creationId xmlns:a16="http://schemas.microsoft.com/office/drawing/2014/main" id="{73A2A411-8255-B046-BC54-607C838EDE32}"/>
              </a:ext>
            </a:extLst>
          </p:cNvPr>
          <p:cNvSpPr>
            <a:spLocks noGrp="1"/>
          </p:cNvSpPr>
          <p:nvPr>
            <p:ph type="body" sz="quarter" idx="21"/>
          </p:nvPr>
        </p:nvSpPr>
        <p:spPr>
          <a:xfrm>
            <a:off x="3382791"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8" name="Text Placeholder 3">
            <a:extLst>
              <a:ext uri="{FF2B5EF4-FFF2-40B4-BE49-F238E27FC236}">
                <a16:creationId xmlns:a16="http://schemas.microsoft.com/office/drawing/2014/main" id="{E18C0554-2395-124D-8BB5-443C621968F6}"/>
              </a:ext>
            </a:extLst>
          </p:cNvPr>
          <p:cNvSpPr>
            <a:spLocks noGrp="1"/>
          </p:cNvSpPr>
          <p:nvPr>
            <p:ph type="body" sz="quarter" idx="22"/>
          </p:nvPr>
        </p:nvSpPr>
        <p:spPr>
          <a:xfrm>
            <a:off x="6182699"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29" name="Text Placeholder 3">
            <a:extLst>
              <a:ext uri="{FF2B5EF4-FFF2-40B4-BE49-F238E27FC236}">
                <a16:creationId xmlns:a16="http://schemas.microsoft.com/office/drawing/2014/main" id="{F920E33B-FF66-494B-A7B3-D3B53F808E70}"/>
              </a:ext>
            </a:extLst>
          </p:cNvPr>
          <p:cNvSpPr>
            <a:spLocks noGrp="1"/>
          </p:cNvSpPr>
          <p:nvPr>
            <p:ph type="body" sz="quarter" idx="23"/>
          </p:nvPr>
        </p:nvSpPr>
        <p:spPr>
          <a:xfrm>
            <a:off x="8982606" y="2188337"/>
            <a:ext cx="2591594" cy="3694252"/>
          </a:xfrm>
        </p:spPr>
        <p:txBody>
          <a:bodyPr lIns="182880" tIns="91440" rIns="182880" bIns="91440"/>
          <a:lstStyle>
            <a:lvl1pPr>
              <a:defRPr sz="1333"/>
            </a:lvl1pPr>
            <a:lvl2pPr>
              <a:defRPr sz="1333"/>
            </a:lvl2pPr>
            <a:lvl3pPr>
              <a:defRPr sz="1333"/>
            </a:lvl3pPr>
            <a:lvl4pPr>
              <a:defRPr sz="1333"/>
            </a:lvl4pPr>
            <a:lvl5pPr>
              <a:defRPr sz="1333"/>
            </a:lvl5pPr>
          </a:lstStyle>
          <a:p>
            <a:pPr lvl="0"/>
            <a:r>
              <a:rPr lang="en-US"/>
              <a:t>Click to edit Master text styles</a:t>
            </a:r>
          </a:p>
        </p:txBody>
      </p:sp>
      <p:sp>
        <p:nvSpPr>
          <p:cNvPr id="30" name="Text Placeholder 3">
            <a:extLst>
              <a:ext uri="{FF2B5EF4-FFF2-40B4-BE49-F238E27FC236}">
                <a16:creationId xmlns:a16="http://schemas.microsoft.com/office/drawing/2014/main" id="{868A2EEF-9D71-6C4B-842E-397914F95301}"/>
              </a:ext>
            </a:extLst>
          </p:cNvPr>
          <p:cNvSpPr>
            <a:spLocks noGrp="1"/>
          </p:cNvSpPr>
          <p:nvPr>
            <p:ph type="body" sz="quarter" idx="24" hasCustomPrompt="1"/>
          </p:nvPr>
        </p:nvSpPr>
        <p:spPr>
          <a:xfrm>
            <a:off x="600605"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1" name="Text Placeholder 3">
            <a:extLst>
              <a:ext uri="{FF2B5EF4-FFF2-40B4-BE49-F238E27FC236}">
                <a16:creationId xmlns:a16="http://schemas.microsoft.com/office/drawing/2014/main" id="{EC1B0A33-C75F-A84A-9C94-DDF318350C5E}"/>
              </a:ext>
            </a:extLst>
          </p:cNvPr>
          <p:cNvSpPr>
            <a:spLocks noGrp="1"/>
          </p:cNvSpPr>
          <p:nvPr>
            <p:ph type="body" sz="quarter" idx="25" hasCustomPrompt="1"/>
          </p:nvPr>
        </p:nvSpPr>
        <p:spPr>
          <a:xfrm>
            <a:off x="3382791"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2" name="Text Placeholder 3">
            <a:extLst>
              <a:ext uri="{FF2B5EF4-FFF2-40B4-BE49-F238E27FC236}">
                <a16:creationId xmlns:a16="http://schemas.microsoft.com/office/drawing/2014/main" id="{01FCACC1-472A-6D46-AA4B-A36F6D240D41}"/>
              </a:ext>
            </a:extLst>
          </p:cNvPr>
          <p:cNvSpPr>
            <a:spLocks noGrp="1"/>
          </p:cNvSpPr>
          <p:nvPr>
            <p:ph type="body" sz="quarter" idx="26" hasCustomPrompt="1"/>
          </p:nvPr>
        </p:nvSpPr>
        <p:spPr>
          <a:xfrm>
            <a:off x="6182699"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
        <p:nvSpPr>
          <p:cNvPr id="33" name="Text Placeholder 3">
            <a:extLst>
              <a:ext uri="{FF2B5EF4-FFF2-40B4-BE49-F238E27FC236}">
                <a16:creationId xmlns:a16="http://schemas.microsoft.com/office/drawing/2014/main" id="{78AB612F-6DE8-BF4B-BC23-89C20D162C71}"/>
              </a:ext>
            </a:extLst>
          </p:cNvPr>
          <p:cNvSpPr>
            <a:spLocks noGrp="1"/>
          </p:cNvSpPr>
          <p:nvPr>
            <p:ph type="body" sz="quarter" idx="27" hasCustomPrompt="1"/>
          </p:nvPr>
        </p:nvSpPr>
        <p:spPr>
          <a:xfrm>
            <a:off x="8982606" y="1573627"/>
            <a:ext cx="2591594" cy="393397"/>
          </a:xfrm>
        </p:spPr>
        <p:txBody>
          <a:bodyPr lIns="182880" tIns="91440" rIns="182880" bIns="91440"/>
          <a:lstStyle>
            <a:lvl1pPr marL="0" indent="0">
              <a:buNone/>
              <a:defRPr sz="1667" b="1">
                <a:solidFill>
                  <a:schemeClr val="accent3"/>
                </a:solidFill>
              </a:defRPr>
            </a:lvl1pPr>
          </a:lstStyle>
          <a:p>
            <a:pPr lvl="0"/>
            <a:r>
              <a:rPr lang="en-US"/>
              <a:t>Edit Subhead</a:t>
            </a:r>
          </a:p>
        </p:txBody>
      </p:sp>
    </p:spTree>
    <p:extLst>
      <p:ext uri="{BB962C8B-B14F-4D97-AF65-F5344CB8AC3E}">
        <p14:creationId xmlns:p14="http://schemas.microsoft.com/office/powerpoint/2010/main" val="340787790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image with border">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3D9BB-A739-E044-9D7E-C73E8B18A22F}"/>
              </a:ext>
            </a:extLst>
          </p:cNvPr>
          <p:cNvSpPr>
            <a:spLocks noGrp="1"/>
          </p:cNvSpPr>
          <p:nvPr>
            <p:ph type="pic" sz="quarter" idx="18" hasCustomPrompt="1"/>
          </p:nvPr>
        </p:nvSpPr>
        <p:spPr>
          <a:xfrm>
            <a:off x="576610" y="559594"/>
            <a:ext cx="11038781" cy="5494073"/>
          </a:xfrm>
          <a:solidFill>
            <a:schemeClr val="bg1">
              <a:lumMod val="75000"/>
            </a:schemeClr>
          </a:solidFill>
        </p:spPr>
        <p:txBody>
          <a:bodyPr anchor="ctr" anchorCtr="0"/>
          <a:lstStyle>
            <a:lvl1pPr marL="0" indent="0" algn="ctr">
              <a:buNone/>
              <a:defRPr/>
            </a:lvl1pPr>
          </a:lstStyle>
          <a:p>
            <a:r>
              <a:rPr lang="en-US"/>
              <a:t>Picture</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71977970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0" y="0"/>
            <a:ext cx="12192000" cy="6858000"/>
          </a:xfrm>
        </p:spPr>
        <p:txBody>
          <a:bodyPr anchor="ctr"/>
          <a:lstStyle>
            <a:lvl1pPr marL="0" indent="0" algn="ctr">
              <a:buNone/>
              <a:defRPr>
                <a:latin typeface="Verdana" charset="0"/>
                <a:ea typeface="Verdana" charset="0"/>
                <a:cs typeface="Verdana" charset="0"/>
              </a:defRPr>
            </a:lvl1pPr>
          </a:lstStyle>
          <a:p>
            <a:r>
              <a:rPr lang="en-US"/>
              <a:t>Full Bleed Image</a:t>
            </a:r>
          </a:p>
          <a:p>
            <a:endParaRPr lang="en-US"/>
          </a:p>
          <a:p>
            <a:r>
              <a:rPr lang="en-US"/>
              <a:t>No Copy</a:t>
            </a:r>
          </a:p>
        </p:txBody>
      </p:sp>
      <p:sp>
        <p:nvSpPr>
          <p:cNvPr id="6" name="Text Placeholder 5"/>
          <p:cNvSpPr>
            <a:spLocks noGrp="1"/>
          </p:cNvSpPr>
          <p:nvPr>
            <p:ph type="body" sz="quarter" idx="10"/>
          </p:nvPr>
        </p:nvSpPr>
        <p:spPr>
          <a:xfrm>
            <a:off x="605370" y="5694564"/>
            <a:ext cx="10981265" cy="398263"/>
          </a:xfrm>
          <a:noFill/>
          <a:ln w="12700">
            <a:noFill/>
            <a:miter lim="800000"/>
            <a:headEnd/>
            <a:tailEnd/>
          </a:ln>
        </p:spPr>
        <p:txBody>
          <a:bodyPr vert="horz" wrap="square" lIns="0" tIns="0" rIns="0" bIns="89611" numCol="1" anchor="b" anchorCtr="0" compatLnSpc="1">
            <a:prstTxWarp prst="textNoShape">
              <a:avLst/>
            </a:prstTxWarp>
            <a:spAutoFit/>
          </a:bodyPr>
          <a:lstStyle>
            <a:lvl1pPr marL="0" indent="0" algn="l" rtl="0" eaLnBrk="0" fontAlgn="base" hangingPunct="0">
              <a:lnSpc>
                <a:spcPct val="100000"/>
              </a:lnSpc>
              <a:spcBef>
                <a:spcPts val="0"/>
              </a:spcBef>
              <a:spcAft>
                <a:spcPct val="0"/>
              </a:spcAft>
              <a:buNone/>
              <a:defRPr lang="en-US" sz="2000" b="1" dirty="0" smtClean="0">
                <a:solidFill>
                  <a:schemeClr val="bg1"/>
                </a:solidFill>
                <a:latin typeface="Verdana" charset="0"/>
                <a:ea typeface="Verdana" charset="0"/>
                <a:cs typeface="Verdana" charset="0"/>
                <a:sym typeface="Arial" pitchFamily="-65" charset="0"/>
              </a:defRPr>
            </a:lvl1pPr>
            <a:lvl2pPr marL="0" indent="0" algn="r" rtl="0" eaLnBrk="0" fontAlgn="base" hangingPunct="0">
              <a:lnSpc>
                <a:spcPct val="100000"/>
              </a:lnSpc>
              <a:spcBef>
                <a:spcPct val="50000"/>
              </a:spcBef>
              <a:spcAft>
                <a:spcPct val="0"/>
              </a:spcAft>
              <a:buNone/>
              <a:defRPr lang="en-US" sz="1400" dirty="0" smtClean="0">
                <a:solidFill>
                  <a:schemeClr val="tx1"/>
                </a:solidFill>
                <a:latin typeface="Arial" charset="0"/>
                <a:ea typeface="Arial Unicode MS" pitchFamily="-65" charset="0"/>
                <a:cs typeface="Arial Unicode MS" pitchFamily="-65" charset="0"/>
                <a:sym typeface="Arial" pitchFamily="-65" charset="0"/>
              </a:defRPr>
            </a:lvl2pPr>
          </a:lstStyle>
          <a:p>
            <a:pPr lvl="0"/>
            <a:r>
              <a:rPr lang="en-US"/>
              <a:t>Edit Master text styles</a:t>
            </a:r>
          </a:p>
        </p:txBody>
      </p:sp>
      <p:sp>
        <p:nvSpPr>
          <p:cNvPr id="12" name="Text Placeholder 11"/>
          <p:cNvSpPr>
            <a:spLocks noGrp="1"/>
          </p:cNvSpPr>
          <p:nvPr>
            <p:ph type="body" sz="quarter" idx="12"/>
          </p:nvPr>
        </p:nvSpPr>
        <p:spPr>
          <a:xfrm>
            <a:off x="605370" y="6055668"/>
            <a:ext cx="10981265" cy="230832"/>
          </a:xfrm>
        </p:spPr>
        <p:txBody>
          <a:bodyPr wrap="square" anchor="b" anchorCtr="0">
            <a:spAutoFit/>
          </a:bodyPr>
          <a:lstStyle>
            <a:lvl1pPr algn="l">
              <a:lnSpc>
                <a:spcPct val="100000"/>
              </a:lnSpc>
              <a:spcBef>
                <a:spcPts val="0"/>
              </a:spcBef>
              <a:buNone/>
              <a:defRPr sz="1500">
                <a:solidFill>
                  <a:schemeClr val="bg1"/>
                </a:solidFill>
                <a:latin typeface="Verdana" charset="0"/>
                <a:ea typeface="Verdana" charset="0"/>
                <a:cs typeface="Verdana" charset="0"/>
              </a:defRPr>
            </a:lvl1pPr>
            <a:lvl2pPr>
              <a:buNone/>
              <a:defRPr/>
            </a:lvl2pPr>
            <a:lvl3pPr>
              <a:buNone/>
              <a:defRPr/>
            </a:lvl3pPr>
            <a:lvl4pPr>
              <a:buNone/>
              <a:defRPr/>
            </a:lvl4pPr>
            <a:lvl5pPr>
              <a:buNone/>
              <a:defRPr/>
            </a:lvl5pPr>
          </a:lstStyle>
          <a:p>
            <a:pPr lvl="0"/>
            <a:r>
              <a:rPr lang="en-US"/>
              <a:t>Edit Master text styles</a:t>
            </a:r>
          </a:p>
        </p:txBody>
      </p:sp>
    </p:spTree>
    <p:extLst>
      <p:ext uri="{BB962C8B-B14F-4D97-AF65-F5344CB8AC3E}">
        <p14:creationId xmlns:p14="http://schemas.microsoft.com/office/powerpoint/2010/main" val="392704534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B3353BE-A15E-634D-8EF1-933EF56AA866}"/>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CDDAE6E9-AFFF-2D71-E1E3-5D6706658E98}"/>
              </a:ext>
            </a:extLst>
          </p:cNvPr>
          <p:cNvPicPr>
            <a:picLocks noChangeAspect="1"/>
          </p:cNvPicPr>
          <p:nvPr userDrawn="1"/>
        </p:nvPicPr>
        <p:blipFill>
          <a:blip r:embed="rId2"/>
          <a:stretch>
            <a:fillRect/>
          </a:stretch>
        </p:blipFill>
        <p:spPr>
          <a:xfrm>
            <a:off x="10631592" y="6229352"/>
            <a:ext cx="955042" cy="500381"/>
          </a:xfrm>
          <a:prstGeom prst="rect">
            <a:avLst/>
          </a:prstGeom>
        </p:spPr>
      </p:pic>
    </p:spTree>
    <p:extLst>
      <p:ext uri="{BB962C8B-B14F-4D97-AF65-F5344CB8AC3E}">
        <p14:creationId xmlns:p14="http://schemas.microsoft.com/office/powerpoint/2010/main" val="157892616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dark blue">
    <p:bg>
      <p:bgPr>
        <a:solidFill>
          <a:schemeClr val="accent2"/>
        </a:solidFill>
        <a:effectLst/>
      </p:bgPr>
    </p:bg>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05367" y="1897945"/>
            <a:ext cx="10981267" cy="1709870"/>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7" name="Text Placeholder 5"/>
          <p:cNvSpPr>
            <a:spLocks noGrp="1"/>
          </p:cNvSpPr>
          <p:nvPr>
            <p:ph type="body" sz="quarter" idx="10" hasCustomPrompt="1"/>
          </p:nvPr>
        </p:nvSpPr>
        <p:spPr>
          <a:xfrm>
            <a:off x="605367" y="5083557"/>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412113077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quote or statement, green">
    <p:bg>
      <p:bgPr>
        <a:solidFill>
          <a:schemeClr val="accent4"/>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05367" y="1897945"/>
            <a:ext cx="10981267" cy="1709870"/>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10" name="Text Placeholder 5"/>
          <p:cNvSpPr>
            <a:spLocks noGrp="1"/>
          </p:cNvSpPr>
          <p:nvPr>
            <p:ph type="body" sz="quarter" idx="10" hasCustomPrompt="1"/>
          </p:nvPr>
        </p:nvSpPr>
        <p:spPr>
          <a:xfrm>
            <a:off x="605367" y="5083557"/>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590793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3"/>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05367" y="1897945"/>
            <a:ext cx="10981267" cy="1709870"/>
          </a:xfrm>
        </p:spPr>
        <p:txBody>
          <a:bodyPr anchor="ctr"/>
          <a:lstStyle>
            <a:lvl1pPr algn="l">
              <a:lnSpc>
                <a:spcPts val="6666"/>
              </a:lnSpc>
              <a:defRPr sz="5833" baseline="0">
                <a:solidFill>
                  <a:schemeClr val="bg1"/>
                </a:solidFill>
              </a:defRPr>
            </a:lvl1pPr>
          </a:lstStyle>
          <a:p>
            <a:r>
              <a:rPr lang="en-US"/>
              <a:t>“Click to edit quote </a:t>
            </a:r>
            <a:br>
              <a:rPr lang="en-US"/>
            </a:br>
            <a:r>
              <a:rPr lang="en-US"/>
              <a:t>or statement.”</a:t>
            </a:r>
          </a:p>
        </p:txBody>
      </p:sp>
      <p:sp>
        <p:nvSpPr>
          <p:cNvPr id="5" name="Text Placeholder 5"/>
          <p:cNvSpPr>
            <a:spLocks noGrp="1"/>
          </p:cNvSpPr>
          <p:nvPr>
            <p:ph type="body" sz="quarter" idx="10" hasCustomPrompt="1"/>
          </p:nvPr>
        </p:nvSpPr>
        <p:spPr>
          <a:xfrm>
            <a:off x="605367" y="5083557"/>
            <a:ext cx="10981267" cy="1481138"/>
          </a:xfrm>
        </p:spPr>
        <p:txBody>
          <a:bodyPr/>
          <a:lstStyle>
            <a:lvl1pPr marL="0" indent="0" algn="l">
              <a:lnSpc>
                <a:spcPts val="6666"/>
              </a:lnSpc>
              <a:spcBef>
                <a:spcPts val="0"/>
              </a:spcBef>
              <a:buNone/>
              <a:defRPr sz="5833" b="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253589834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J&amp;J Signatur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86AFE-7941-EB4C-A7F0-E65A479B86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6260" y="2286724"/>
            <a:ext cx="5699480" cy="2300516"/>
          </a:xfrm>
          <a:prstGeom prst="rect">
            <a:avLst/>
          </a:prstGeom>
        </p:spPr>
      </p:pic>
    </p:spTree>
    <p:extLst>
      <p:ext uri="{BB962C8B-B14F-4D97-AF65-F5344CB8AC3E}">
        <p14:creationId xmlns:p14="http://schemas.microsoft.com/office/powerpoint/2010/main" val="378405350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Art_Immunology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B85581-4FEB-A44D-B7CC-654267EB10AC}"/>
              </a:ext>
            </a:extLst>
          </p:cNvPr>
          <p:cNvGrpSpPr/>
          <p:nvPr userDrawn="1"/>
        </p:nvGrpSpPr>
        <p:grpSpPr>
          <a:xfrm>
            <a:off x="323516" y="4709966"/>
            <a:ext cx="11544969" cy="1292895"/>
            <a:chOff x="386615" y="5651959"/>
            <a:chExt cx="13853963" cy="1551474"/>
          </a:xfrm>
        </p:grpSpPr>
        <p:sp>
          <p:nvSpPr>
            <p:cNvPr id="19" name="Rectangle 18">
              <a:extLst>
                <a:ext uri="{FF2B5EF4-FFF2-40B4-BE49-F238E27FC236}">
                  <a16:creationId xmlns:a16="http://schemas.microsoft.com/office/drawing/2014/main" id="{68716D98-D9DD-1C4C-8258-995F7E338138}"/>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Rectangle 19">
              <a:extLst>
                <a:ext uri="{FF2B5EF4-FFF2-40B4-BE49-F238E27FC236}">
                  <a16:creationId xmlns:a16="http://schemas.microsoft.com/office/drawing/2014/main" id="{2881589B-7D9F-834F-A4FC-B8D82BAB7218}"/>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1" name="TextBox 20">
            <a:extLst>
              <a:ext uri="{FF2B5EF4-FFF2-40B4-BE49-F238E27FC236}">
                <a16:creationId xmlns:a16="http://schemas.microsoft.com/office/drawing/2014/main" id="{59137278-0D96-6242-ACA5-3DB3686A507E}"/>
              </a:ext>
            </a:extLst>
          </p:cNvPr>
          <p:cNvSpPr txBox="1"/>
          <p:nvPr userDrawn="1"/>
        </p:nvSpPr>
        <p:spPr>
          <a:xfrm>
            <a:off x="8605520" y="4871291"/>
            <a:ext cx="2698690"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Leslie "Wren" </a:t>
            </a:r>
            <a:r>
              <a:rPr lang="en-US" sz="833" b="1" err="1">
                <a:latin typeface="Verdana" panose="020B0604030504040204" pitchFamily="34" charset="0"/>
                <a:ea typeface="Verdana" panose="020B0604030504040204" pitchFamily="34" charset="0"/>
                <a:cs typeface="Verdana" panose="020B0604030504040204" pitchFamily="34" charset="0"/>
              </a:rPr>
              <a:t>Vandever</a:t>
            </a:r>
            <a:r>
              <a:rPr lang="en-US" sz="833" b="1">
                <a:latin typeface="Verdana" panose="020B0604030504040204" pitchFamily="34" charset="0"/>
                <a:ea typeface="Verdana" panose="020B0604030504040204" pitchFamily="34" charset="0"/>
                <a:cs typeface="Verdana" panose="020B0604030504040204" pitchFamily="34" charset="0"/>
              </a:rPr>
              <a:t>, </a:t>
            </a:r>
            <a:r>
              <a:rPr lang="en-US" sz="833" b="1" i="1">
                <a:latin typeface="Verdana" panose="020B0604030504040204" pitchFamily="34" charset="0"/>
                <a:ea typeface="Verdana" panose="020B0604030504040204" pitchFamily="34" charset="0"/>
                <a:cs typeface="Verdana" panose="020B0604030504040204" pitchFamily="34" charset="0"/>
              </a:rPr>
              <a:t>Whooping Crane</a:t>
            </a:r>
          </a:p>
          <a:p>
            <a:pPr marL="0" marR="0" indent="0" algn="r" defTabSz="608486" rtl="0" eaLnBrk="1" fontAlgn="base" latinLnBrk="0" hangingPunct="1">
              <a:lnSpc>
                <a:spcPct val="100000"/>
              </a:lnSpc>
              <a:spcBef>
                <a:spcPct val="50000"/>
              </a:spcBef>
              <a:spcAft>
                <a:spcPct val="0"/>
              </a:spcAft>
              <a:buClrTx/>
              <a:buSzTx/>
              <a:buFontTx/>
              <a:buNone/>
              <a:tabLst/>
              <a:defRPr/>
            </a:pPr>
            <a:r>
              <a:rPr lang="en-US" sz="833" b="0" i="0">
                <a:latin typeface="Verdana" panose="020B0604030504040204" pitchFamily="34" charset="0"/>
                <a:ea typeface="Verdana" panose="020B0604030504040204" pitchFamily="34" charset="0"/>
                <a:cs typeface="Verdana" panose="020B0604030504040204" pitchFamily="34" charset="0"/>
              </a:rPr>
              <a:t>Wren is an artist, journalist, and patient advocate who focuses on living mindfully and well with rheumatoid arthritis.</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177365788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_Photo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75093E-139D-5A40-8F07-86F2F90A36E3}"/>
              </a:ext>
            </a:extLst>
          </p:cNvPr>
          <p:cNvSpPr/>
          <p:nvPr userDrawn="1"/>
        </p:nvSpPr>
        <p:spPr bwMode="auto">
          <a:xfrm flipV="1">
            <a:off x="323517" y="4716990"/>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Tree>
    <p:extLst>
      <p:ext uri="{BB962C8B-B14F-4D97-AF65-F5344CB8AC3E}">
        <p14:creationId xmlns:p14="http://schemas.microsoft.com/office/powerpoint/2010/main" val="413572485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_Photo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3AC26B-DC06-7E4C-AFC7-B42BC27E9DD3}"/>
              </a:ext>
            </a:extLst>
          </p:cNvPr>
          <p:cNvSpPr/>
          <p:nvPr userDrawn="1"/>
        </p:nvSpPr>
        <p:spPr bwMode="auto">
          <a:xfrm flipV="1">
            <a:off x="323517" y="4716990"/>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Tree>
    <p:extLst>
      <p:ext uri="{BB962C8B-B14F-4D97-AF65-F5344CB8AC3E}">
        <p14:creationId xmlns:p14="http://schemas.microsoft.com/office/powerpoint/2010/main" val="206668991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_Photo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3AC26B-DC06-7E4C-AFC7-B42BC27E9DD3}"/>
              </a:ext>
            </a:extLst>
          </p:cNvPr>
          <p:cNvSpPr/>
          <p:nvPr userDrawn="1"/>
        </p:nvSpPr>
        <p:spPr bwMode="auto">
          <a:xfrm flipV="1">
            <a:off x="323517" y="4716990"/>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Tree>
    <p:extLst>
      <p:ext uri="{BB962C8B-B14F-4D97-AF65-F5344CB8AC3E}">
        <p14:creationId xmlns:p14="http://schemas.microsoft.com/office/powerpoint/2010/main" val="229315804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_Photo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3AC26B-DC06-7E4C-AFC7-B42BC27E9DD3}"/>
              </a:ext>
            </a:extLst>
          </p:cNvPr>
          <p:cNvSpPr/>
          <p:nvPr userDrawn="1"/>
        </p:nvSpPr>
        <p:spPr bwMode="auto">
          <a:xfrm flipV="1">
            <a:off x="323517" y="4716990"/>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Tree>
    <p:extLst>
      <p:ext uri="{BB962C8B-B14F-4D97-AF65-F5344CB8AC3E}">
        <p14:creationId xmlns:p14="http://schemas.microsoft.com/office/powerpoint/2010/main" val="315470804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_Photo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3AC26B-DC06-7E4C-AFC7-B42BC27E9DD3}"/>
              </a:ext>
            </a:extLst>
          </p:cNvPr>
          <p:cNvSpPr/>
          <p:nvPr userDrawn="1"/>
        </p:nvSpPr>
        <p:spPr bwMode="auto">
          <a:xfrm flipV="1">
            <a:off x="323517" y="4716990"/>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Tree>
    <p:extLst>
      <p:ext uri="{BB962C8B-B14F-4D97-AF65-F5344CB8AC3E}">
        <p14:creationId xmlns:p14="http://schemas.microsoft.com/office/powerpoint/2010/main" val="243612840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_Immunology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863DCC-873D-DF40-988A-3C530C112BBD}"/>
              </a:ext>
            </a:extLst>
          </p:cNvPr>
          <p:cNvSpPr/>
          <p:nvPr userDrawn="1"/>
        </p:nvSpPr>
        <p:spPr bwMode="auto">
          <a:xfrm flipV="1">
            <a:off x="323517" y="4709968"/>
            <a:ext cx="11544969" cy="1285873"/>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4" name="Rectangle 13">
            <a:extLst>
              <a:ext uri="{FF2B5EF4-FFF2-40B4-BE49-F238E27FC236}">
                <a16:creationId xmlns:a16="http://schemas.microsoft.com/office/drawing/2014/main" id="{215FFC39-F052-D844-AD99-110D6F5E20A2}"/>
              </a:ext>
            </a:extLst>
          </p:cNvPr>
          <p:cNvSpPr/>
          <p:nvPr userDrawn="1"/>
        </p:nvSpPr>
        <p:spPr bwMode="auto">
          <a:xfrm flipV="1">
            <a:off x="323517" y="4716990"/>
            <a:ext cx="11544969" cy="1285873"/>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userDrawn="1">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userDrawn="1">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userDrawn="1">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userDrawn="1">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
        <p:nvSpPr>
          <p:cNvPr id="6" name="TextBox 5">
            <a:extLst>
              <a:ext uri="{FF2B5EF4-FFF2-40B4-BE49-F238E27FC236}">
                <a16:creationId xmlns:a16="http://schemas.microsoft.com/office/drawing/2014/main" id="{F574F69A-B324-3B49-BD2D-24B26170D9CB}"/>
              </a:ext>
            </a:extLst>
          </p:cNvPr>
          <p:cNvSpPr txBox="1"/>
          <p:nvPr userDrawn="1"/>
        </p:nvSpPr>
        <p:spPr>
          <a:xfrm>
            <a:off x="8161133" y="4871293"/>
            <a:ext cx="3143078" cy="789063"/>
          </a:xfrm>
          <a:prstGeom prst="rect">
            <a:avLst/>
          </a:prstGeom>
          <a:noFill/>
        </p:spPr>
        <p:txBody>
          <a:bodyPr wrap="square" rtlCol="0">
            <a:noAutofit/>
          </a:bodyPr>
          <a:lstStyle/>
          <a:p>
            <a:pPr algn="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Skin cells at 20x magnification</a:t>
            </a:r>
          </a:p>
        </p:txBody>
      </p:sp>
    </p:spTree>
    <p:extLst>
      <p:ext uri="{BB962C8B-B14F-4D97-AF65-F5344CB8AC3E}">
        <p14:creationId xmlns:p14="http://schemas.microsoft.com/office/powerpoint/2010/main" val="143360646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_Immunology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072193-A59F-BC48-857E-9E04A2F74C49}"/>
              </a:ext>
            </a:extLst>
          </p:cNvPr>
          <p:cNvGrpSpPr/>
          <p:nvPr userDrawn="1"/>
        </p:nvGrpSpPr>
        <p:grpSpPr>
          <a:xfrm>
            <a:off x="323517" y="4709968"/>
            <a:ext cx="11544969" cy="1292895"/>
            <a:chOff x="386615" y="5651959"/>
            <a:chExt cx="13853963" cy="1551474"/>
          </a:xfrm>
        </p:grpSpPr>
        <p:sp>
          <p:nvSpPr>
            <p:cNvPr id="15" name="Rectangle 14">
              <a:extLst>
                <a:ext uri="{FF2B5EF4-FFF2-40B4-BE49-F238E27FC236}">
                  <a16:creationId xmlns:a16="http://schemas.microsoft.com/office/drawing/2014/main" id="{FFBB7F4F-2563-E447-8E59-0797928186EA}"/>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6" name="Rectangle 15">
              <a:extLst>
                <a:ext uri="{FF2B5EF4-FFF2-40B4-BE49-F238E27FC236}">
                  <a16:creationId xmlns:a16="http://schemas.microsoft.com/office/drawing/2014/main" id="{05B9C391-2B4E-4847-B493-AEDCE706911B}"/>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
        <p:nvSpPr>
          <p:cNvPr id="6" name="TextBox 5">
            <a:extLst>
              <a:ext uri="{FF2B5EF4-FFF2-40B4-BE49-F238E27FC236}">
                <a16:creationId xmlns:a16="http://schemas.microsoft.com/office/drawing/2014/main" id="{F574F69A-B324-3B49-BD2D-24B26170D9CB}"/>
              </a:ext>
            </a:extLst>
          </p:cNvPr>
          <p:cNvSpPr txBox="1"/>
          <p:nvPr userDrawn="1"/>
        </p:nvSpPr>
        <p:spPr>
          <a:xfrm>
            <a:off x="8161133" y="4871293"/>
            <a:ext cx="3143078"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Ulcerative colitis at 40x magnification</a:t>
            </a:r>
          </a:p>
        </p:txBody>
      </p:sp>
    </p:spTree>
    <p:extLst>
      <p:ext uri="{BB962C8B-B14F-4D97-AF65-F5344CB8AC3E}">
        <p14:creationId xmlns:p14="http://schemas.microsoft.com/office/powerpoint/2010/main" val="226364253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_Art_Immunology 1">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FB88A9-6AC9-7A4D-B5C1-65FCF6A45450}"/>
              </a:ext>
            </a:extLst>
          </p:cNvPr>
          <p:cNvGrpSpPr/>
          <p:nvPr userDrawn="1"/>
        </p:nvGrpSpPr>
        <p:grpSpPr>
          <a:xfrm>
            <a:off x="323517" y="4709968"/>
            <a:ext cx="11544969" cy="1292895"/>
            <a:chOff x="386615" y="5651959"/>
            <a:chExt cx="13853963" cy="1551474"/>
          </a:xfrm>
        </p:grpSpPr>
        <p:sp>
          <p:nvSpPr>
            <p:cNvPr id="16" name="Rectangle 15">
              <a:extLst>
                <a:ext uri="{FF2B5EF4-FFF2-40B4-BE49-F238E27FC236}">
                  <a16:creationId xmlns:a16="http://schemas.microsoft.com/office/drawing/2014/main" id="{96AF93BF-96FB-774D-A0A5-0F8DA6F50B76}"/>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7" name="Rectangle 16">
              <a:extLst>
                <a:ext uri="{FF2B5EF4-FFF2-40B4-BE49-F238E27FC236}">
                  <a16:creationId xmlns:a16="http://schemas.microsoft.com/office/drawing/2014/main" id="{5C69A5AD-CFC9-FF41-9B15-716213B8F457}"/>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
        <p:nvSpPr>
          <p:cNvPr id="6" name="TextBox 5">
            <a:extLst>
              <a:ext uri="{FF2B5EF4-FFF2-40B4-BE49-F238E27FC236}">
                <a16:creationId xmlns:a16="http://schemas.microsoft.com/office/drawing/2014/main" id="{F574F69A-B324-3B49-BD2D-24B26170D9CB}"/>
              </a:ext>
            </a:extLst>
          </p:cNvPr>
          <p:cNvSpPr txBox="1"/>
          <p:nvPr userDrawn="1"/>
        </p:nvSpPr>
        <p:spPr>
          <a:xfrm>
            <a:off x="8605520" y="4871293"/>
            <a:ext cx="2698691"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Leslie "Wren" </a:t>
            </a:r>
            <a:r>
              <a:rPr lang="en-US" sz="833" b="1" err="1">
                <a:latin typeface="Verdana" panose="020B0604030504040204" pitchFamily="34" charset="0"/>
                <a:ea typeface="Verdana" panose="020B0604030504040204" pitchFamily="34" charset="0"/>
                <a:cs typeface="Verdana" panose="020B0604030504040204" pitchFamily="34" charset="0"/>
              </a:rPr>
              <a:t>Vandever</a:t>
            </a:r>
            <a:r>
              <a:rPr lang="en-US" sz="833" b="1">
                <a:latin typeface="Verdana" panose="020B0604030504040204" pitchFamily="34" charset="0"/>
                <a:ea typeface="Verdana" panose="020B0604030504040204" pitchFamily="34" charset="0"/>
                <a:cs typeface="Verdana" panose="020B0604030504040204" pitchFamily="34" charset="0"/>
              </a:rPr>
              <a:t>, </a:t>
            </a:r>
            <a:r>
              <a:rPr lang="en-US" sz="833" b="1" i="1">
                <a:latin typeface="Verdana" panose="020B0604030504040204" pitchFamily="34" charset="0"/>
                <a:ea typeface="Verdana" panose="020B0604030504040204" pitchFamily="34" charset="0"/>
                <a:cs typeface="Verdana" panose="020B0604030504040204" pitchFamily="34" charset="0"/>
              </a:rPr>
              <a:t>Whooping Crane</a:t>
            </a:r>
          </a:p>
          <a:p>
            <a:pPr marL="0" marR="0" indent="0" algn="r" defTabSz="608462" rtl="0" eaLnBrk="1" fontAlgn="base" latinLnBrk="0" hangingPunct="1">
              <a:lnSpc>
                <a:spcPct val="100000"/>
              </a:lnSpc>
              <a:spcBef>
                <a:spcPct val="50000"/>
              </a:spcBef>
              <a:spcAft>
                <a:spcPct val="0"/>
              </a:spcAft>
              <a:buClrTx/>
              <a:buSzTx/>
              <a:buFontTx/>
              <a:buNone/>
              <a:tabLst/>
              <a:defRPr/>
            </a:pPr>
            <a:r>
              <a:rPr lang="en-US" sz="833" b="0" i="0">
                <a:latin typeface="Verdana" panose="020B0604030504040204" pitchFamily="34" charset="0"/>
                <a:ea typeface="Verdana" panose="020B0604030504040204" pitchFamily="34" charset="0"/>
                <a:cs typeface="Verdana" panose="020B0604030504040204" pitchFamily="34" charset="0"/>
              </a:rPr>
              <a:t>Wren is an artist, journalist, and patient advocate who focuses on living mindfully and well with rheumatoid arthritis.</a:t>
            </a:r>
          </a:p>
        </p:txBody>
      </p:sp>
    </p:spTree>
    <p:extLst>
      <p:ext uri="{BB962C8B-B14F-4D97-AF65-F5344CB8AC3E}">
        <p14:creationId xmlns:p14="http://schemas.microsoft.com/office/powerpoint/2010/main" val="18141772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_Art_Immunology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FB88A9-6AC9-7A4D-B5C1-65FCF6A45450}"/>
              </a:ext>
            </a:extLst>
          </p:cNvPr>
          <p:cNvGrpSpPr/>
          <p:nvPr userDrawn="1"/>
        </p:nvGrpSpPr>
        <p:grpSpPr>
          <a:xfrm>
            <a:off x="323517" y="4709968"/>
            <a:ext cx="11544969" cy="1292895"/>
            <a:chOff x="386615" y="5651959"/>
            <a:chExt cx="13853963" cy="1551474"/>
          </a:xfrm>
        </p:grpSpPr>
        <p:sp>
          <p:nvSpPr>
            <p:cNvPr id="16" name="Rectangle 15">
              <a:extLst>
                <a:ext uri="{FF2B5EF4-FFF2-40B4-BE49-F238E27FC236}">
                  <a16:creationId xmlns:a16="http://schemas.microsoft.com/office/drawing/2014/main" id="{96AF93BF-96FB-774D-A0A5-0F8DA6F50B76}"/>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7" name="Rectangle 16">
              <a:extLst>
                <a:ext uri="{FF2B5EF4-FFF2-40B4-BE49-F238E27FC236}">
                  <a16:creationId xmlns:a16="http://schemas.microsoft.com/office/drawing/2014/main" id="{5C69A5AD-CFC9-FF41-9B15-716213B8F457}"/>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
        <p:nvSpPr>
          <p:cNvPr id="6" name="TextBox 5">
            <a:extLst>
              <a:ext uri="{FF2B5EF4-FFF2-40B4-BE49-F238E27FC236}">
                <a16:creationId xmlns:a16="http://schemas.microsoft.com/office/drawing/2014/main" id="{F574F69A-B324-3B49-BD2D-24B26170D9CB}"/>
              </a:ext>
            </a:extLst>
          </p:cNvPr>
          <p:cNvSpPr txBox="1"/>
          <p:nvPr userDrawn="1"/>
        </p:nvSpPr>
        <p:spPr>
          <a:xfrm>
            <a:off x="8605520" y="4871293"/>
            <a:ext cx="2698691"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Rhonda Fenwick, </a:t>
            </a:r>
            <a:r>
              <a:rPr lang="en-US" sz="833" b="1" i="1">
                <a:latin typeface="Verdana" panose="020B0604030504040204" pitchFamily="34" charset="0"/>
                <a:ea typeface="Verdana" panose="020B0604030504040204" pitchFamily="34" charset="0"/>
                <a:cs typeface="Verdana" panose="020B0604030504040204" pitchFamily="34" charset="0"/>
              </a:rPr>
              <a:t>Time is Now II</a:t>
            </a:r>
          </a:p>
          <a:p>
            <a:pPr marL="0" marR="0" indent="0" algn="r" defTabSz="608462" rtl="0" eaLnBrk="1" fontAlgn="base" latinLnBrk="0" hangingPunct="1">
              <a:lnSpc>
                <a:spcPct val="100000"/>
              </a:lnSpc>
              <a:spcBef>
                <a:spcPct val="50000"/>
              </a:spcBef>
              <a:spcAft>
                <a:spcPct val="0"/>
              </a:spcAft>
              <a:buClrTx/>
              <a:buSzTx/>
              <a:buFontTx/>
              <a:buNone/>
              <a:tabLst/>
              <a:defRPr/>
            </a:pPr>
            <a:r>
              <a:rPr lang="en-US" sz="833" b="0" i="0">
                <a:latin typeface="Verdana" panose="020B0604030504040204" pitchFamily="34" charset="0"/>
                <a:ea typeface="Verdana" panose="020B0604030504040204" pitchFamily="34" charset="0"/>
                <a:cs typeface="Verdana" panose="020B0604030504040204" pitchFamily="34" charset="0"/>
              </a:rPr>
              <a:t>Through her art, Rhonda has explored psoriasis, a chronic skin disorder she </a:t>
            </a:r>
            <a:br>
              <a:rPr lang="en-US" sz="833" b="0" i="0">
                <a:latin typeface="Verdana" panose="020B0604030504040204" pitchFamily="34" charset="0"/>
                <a:ea typeface="Verdana" panose="020B0604030504040204" pitchFamily="34" charset="0"/>
                <a:cs typeface="Verdana" panose="020B0604030504040204" pitchFamily="34" charset="0"/>
              </a:rPr>
            </a:br>
            <a:r>
              <a:rPr lang="en-US" sz="833" b="0" i="0">
                <a:latin typeface="Verdana" panose="020B0604030504040204" pitchFamily="34" charset="0"/>
                <a:ea typeface="Verdana" panose="020B0604030504040204" pitchFamily="34" charset="0"/>
                <a:cs typeface="Verdana" panose="020B0604030504040204" pitchFamily="34" charset="0"/>
              </a:rPr>
              <a:t>has lived with since the age of six.</a:t>
            </a:r>
          </a:p>
        </p:txBody>
      </p:sp>
    </p:spTree>
    <p:extLst>
      <p:ext uri="{BB962C8B-B14F-4D97-AF65-F5344CB8AC3E}">
        <p14:creationId xmlns:p14="http://schemas.microsoft.com/office/powerpoint/2010/main" val="73045454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_Art_Immunology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FB88A9-6AC9-7A4D-B5C1-65FCF6A45450}"/>
              </a:ext>
            </a:extLst>
          </p:cNvPr>
          <p:cNvGrpSpPr/>
          <p:nvPr userDrawn="1"/>
        </p:nvGrpSpPr>
        <p:grpSpPr>
          <a:xfrm>
            <a:off x="323517" y="4709968"/>
            <a:ext cx="11544969" cy="1292895"/>
            <a:chOff x="386615" y="5651959"/>
            <a:chExt cx="13853963" cy="1551474"/>
          </a:xfrm>
        </p:grpSpPr>
        <p:sp>
          <p:nvSpPr>
            <p:cNvPr id="16" name="Rectangle 15">
              <a:extLst>
                <a:ext uri="{FF2B5EF4-FFF2-40B4-BE49-F238E27FC236}">
                  <a16:creationId xmlns:a16="http://schemas.microsoft.com/office/drawing/2014/main" id="{96AF93BF-96FB-774D-A0A5-0F8DA6F50B76}"/>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7" name="Rectangle 16">
              <a:extLst>
                <a:ext uri="{FF2B5EF4-FFF2-40B4-BE49-F238E27FC236}">
                  <a16:creationId xmlns:a16="http://schemas.microsoft.com/office/drawing/2014/main" id="{5C69A5AD-CFC9-FF41-9B15-716213B8F457}"/>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7" y="3660134"/>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9" y="3661835"/>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1"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7"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3" y="4869659"/>
            <a:ext cx="7144473" cy="238125"/>
          </a:xfrm>
        </p:spPr>
        <p:txBody>
          <a:bodyPr/>
          <a:lstStyle>
            <a:lvl1pPr marL="0" indent="0">
              <a:spcBef>
                <a:spcPts val="0"/>
              </a:spcBef>
              <a:buNone/>
              <a:defRPr sz="1500" b="1"/>
            </a:lvl1pPr>
            <a:lvl2pPr marL="234137" indent="0">
              <a:buNone/>
              <a:defRPr/>
            </a:lvl2pPr>
            <a:lvl3pPr marL="530310" indent="0">
              <a:buNone/>
              <a:defRPr/>
            </a:lvl3pPr>
            <a:lvl4pPr marL="896040" indent="0">
              <a:buNone/>
              <a:defRPr/>
            </a:lvl4pPr>
            <a:lvl5pPr marL="1296726" indent="0">
              <a:buNone/>
              <a:defRPr/>
            </a:lvl5pPr>
          </a:lstStyle>
          <a:p>
            <a:pPr lvl="0"/>
            <a:r>
              <a:rPr lang="en-US"/>
              <a:t>Name</a:t>
            </a:r>
          </a:p>
        </p:txBody>
      </p:sp>
      <p:sp>
        <p:nvSpPr>
          <p:cNvPr id="6" name="TextBox 5">
            <a:extLst>
              <a:ext uri="{FF2B5EF4-FFF2-40B4-BE49-F238E27FC236}">
                <a16:creationId xmlns:a16="http://schemas.microsoft.com/office/drawing/2014/main" id="{F574F69A-B324-3B49-BD2D-24B26170D9CB}"/>
              </a:ext>
            </a:extLst>
          </p:cNvPr>
          <p:cNvSpPr txBox="1"/>
          <p:nvPr userDrawn="1"/>
        </p:nvSpPr>
        <p:spPr>
          <a:xfrm>
            <a:off x="8700449" y="4871293"/>
            <a:ext cx="2603763"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Barbara, </a:t>
            </a:r>
            <a:r>
              <a:rPr lang="en-US" sz="833" b="1" i="1" err="1">
                <a:latin typeface="Verdana" panose="020B0604030504040204" pitchFamily="34" charset="0"/>
                <a:ea typeface="Verdana" panose="020B0604030504040204" pitchFamily="34" charset="0"/>
                <a:cs typeface="Verdana" panose="020B0604030504040204" pitchFamily="34" charset="0"/>
              </a:rPr>
              <a:t>Verbloemen</a:t>
            </a:r>
            <a:r>
              <a:rPr lang="en-US" sz="833" b="1">
                <a:latin typeface="Verdana" panose="020B0604030504040204" pitchFamily="34" charset="0"/>
                <a:ea typeface="Verdana" panose="020B0604030504040204" pitchFamily="34" charset="0"/>
                <a:cs typeface="Verdana" panose="020B0604030504040204" pitchFamily="34" charset="0"/>
              </a:rPr>
              <a:t> (to gloss over)</a:t>
            </a:r>
          </a:p>
          <a:p>
            <a:pPr algn="r"/>
            <a:r>
              <a:rPr lang="en-US" sz="833" b="0" i="0">
                <a:latin typeface="Verdana" panose="020B0604030504040204" pitchFamily="34" charset="0"/>
                <a:ea typeface="Verdana" panose="020B0604030504040204" pitchFamily="34" charset="0"/>
                <a:cs typeface="Verdana" panose="020B0604030504040204" pitchFamily="34" charset="0"/>
              </a:rPr>
              <a:t>Diagnosed with severe ulcerative colitis at age 18, Barbara tries to find peace of mind through painting and creating ceramics.</a:t>
            </a:r>
          </a:p>
        </p:txBody>
      </p:sp>
    </p:spTree>
    <p:extLst>
      <p:ext uri="{BB962C8B-B14F-4D97-AF65-F5344CB8AC3E}">
        <p14:creationId xmlns:p14="http://schemas.microsoft.com/office/powerpoint/2010/main" val="27385360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Art_Immunology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68779F3-A37C-D242-BE2A-8A7A5A7250EB}"/>
              </a:ext>
            </a:extLst>
          </p:cNvPr>
          <p:cNvGrpSpPr/>
          <p:nvPr userDrawn="1"/>
        </p:nvGrpSpPr>
        <p:grpSpPr>
          <a:xfrm>
            <a:off x="323516" y="4709966"/>
            <a:ext cx="11544969" cy="1292895"/>
            <a:chOff x="386615" y="5651959"/>
            <a:chExt cx="13853963" cy="1551474"/>
          </a:xfrm>
        </p:grpSpPr>
        <p:sp>
          <p:nvSpPr>
            <p:cNvPr id="19" name="Rectangle 18">
              <a:extLst>
                <a:ext uri="{FF2B5EF4-FFF2-40B4-BE49-F238E27FC236}">
                  <a16:creationId xmlns:a16="http://schemas.microsoft.com/office/drawing/2014/main" id="{15F7EEE2-F55E-D44D-97D7-98B11A75609D}"/>
                </a:ext>
              </a:extLst>
            </p:cNvPr>
            <p:cNvSpPr/>
            <p:nvPr userDrawn="1"/>
          </p:nvSpPr>
          <p:spPr bwMode="auto">
            <a:xfrm flipV="1">
              <a:off x="386615" y="5651959"/>
              <a:ext cx="13853963" cy="1543047"/>
            </a:xfrm>
            <a:prstGeom prst="rect">
              <a:avLst/>
            </a:prstGeom>
            <a:solidFill>
              <a:schemeClr val="bg1">
                <a:alpha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0" name="Rectangle 19">
              <a:extLst>
                <a:ext uri="{FF2B5EF4-FFF2-40B4-BE49-F238E27FC236}">
                  <a16:creationId xmlns:a16="http://schemas.microsoft.com/office/drawing/2014/main" id="{A1918FF4-83CA-6E49-844F-BACE1FB97F23}"/>
                </a:ext>
              </a:extLst>
            </p:cNvPr>
            <p:cNvSpPr/>
            <p:nvPr userDrawn="1"/>
          </p:nvSpPr>
          <p:spPr bwMode="auto">
            <a:xfrm flipV="1">
              <a:off x="386615" y="5660386"/>
              <a:ext cx="13853963" cy="1543047"/>
            </a:xfrm>
            <a:prstGeom prst="rect">
              <a:avLst/>
            </a:prstGeom>
            <a:gradFill>
              <a:gsLst>
                <a:gs pos="100000">
                  <a:schemeClr val="bg1"/>
                </a:gs>
                <a:gs pos="28000">
                  <a:schemeClr val="bg1">
                    <a:alpha val="30000"/>
                  </a:schemeClr>
                </a:gs>
              </a:gsLst>
              <a:lin ang="81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grpSp>
      <p:sp>
        <p:nvSpPr>
          <p:cNvPr id="21" name="TextBox 20">
            <a:extLst>
              <a:ext uri="{FF2B5EF4-FFF2-40B4-BE49-F238E27FC236}">
                <a16:creationId xmlns:a16="http://schemas.microsoft.com/office/drawing/2014/main" id="{C93B2FDF-841B-384B-909E-6125E8A5D151}"/>
              </a:ext>
            </a:extLst>
          </p:cNvPr>
          <p:cNvSpPr txBox="1"/>
          <p:nvPr userDrawn="1"/>
        </p:nvSpPr>
        <p:spPr>
          <a:xfrm>
            <a:off x="8605520" y="4871291"/>
            <a:ext cx="2698690" cy="789063"/>
          </a:xfrm>
          <a:prstGeom prst="rect">
            <a:avLst/>
          </a:prstGeom>
          <a:noFill/>
        </p:spPr>
        <p:txBody>
          <a:bodyPr wrap="square" rtlCol="0">
            <a:noAutofit/>
          </a:bodyPr>
          <a:lstStyle/>
          <a:p>
            <a:pPr algn="r"/>
            <a:r>
              <a:rPr lang="en-US" sz="833" b="1">
                <a:latin typeface="Verdana" panose="020B0604030504040204" pitchFamily="34" charset="0"/>
                <a:ea typeface="Verdana" panose="020B0604030504040204" pitchFamily="34" charset="0"/>
                <a:cs typeface="Verdana" panose="020B0604030504040204" pitchFamily="34" charset="0"/>
              </a:rPr>
              <a:t>Rhonda Fenwick, </a:t>
            </a:r>
            <a:r>
              <a:rPr lang="en-US" sz="833" b="1" i="1">
                <a:latin typeface="Verdana" panose="020B0604030504040204" pitchFamily="34" charset="0"/>
                <a:ea typeface="Verdana" panose="020B0604030504040204" pitchFamily="34" charset="0"/>
                <a:cs typeface="Verdana" panose="020B0604030504040204" pitchFamily="34" charset="0"/>
              </a:rPr>
              <a:t>Time is Now II</a:t>
            </a:r>
          </a:p>
          <a:p>
            <a:pPr marL="0" marR="0" indent="0" algn="r" defTabSz="608486" rtl="0" eaLnBrk="1" fontAlgn="base" latinLnBrk="0" hangingPunct="1">
              <a:lnSpc>
                <a:spcPct val="100000"/>
              </a:lnSpc>
              <a:spcBef>
                <a:spcPct val="50000"/>
              </a:spcBef>
              <a:spcAft>
                <a:spcPct val="0"/>
              </a:spcAft>
              <a:buClrTx/>
              <a:buSzTx/>
              <a:buFontTx/>
              <a:buNone/>
              <a:tabLst/>
              <a:defRPr/>
            </a:pPr>
            <a:r>
              <a:rPr lang="en-US" sz="833" b="0" i="0">
                <a:latin typeface="Verdana" panose="020B0604030504040204" pitchFamily="34" charset="0"/>
                <a:ea typeface="Verdana" panose="020B0604030504040204" pitchFamily="34" charset="0"/>
                <a:cs typeface="Verdana" panose="020B0604030504040204" pitchFamily="34" charset="0"/>
              </a:rPr>
              <a:t>Through her art, Rhonda has explored psoriasis, a chronic skin disorder she </a:t>
            </a:r>
            <a:br>
              <a:rPr lang="en-US" sz="833" b="0" i="0">
                <a:latin typeface="Verdana" panose="020B0604030504040204" pitchFamily="34" charset="0"/>
                <a:ea typeface="Verdana" panose="020B0604030504040204" pitchFamily="34" charset="0"/>
                <a:cs typeface="Verdana" panose="020B0604030504040204" pitchFamily="34" charset="0"/>
              </a:rPr>
            </a:br>
            <a:r>
              <a:rPr lang="en-US" sz="833" b="0" i="0">
                <a:latin typeface="Verdana" panose="020B0604030504040204" pitchFamily="34" charset="0"/>
                <a:ea typeface="Verdana" panose="020B0604030504040204" pitchFamily="34" charset="0"/>
                <a:cs typeface="Verdana" panose="020B0604030504040204" pitchFamily="34" charset="0"/>
              </a:rPr>
              <a:t>has lived with since the age of six.</a:t>
            </a:r>
          </a:p>
        </p:txBody>
      </p:sp>
      <p:sp>
        <p:nvSpPr>
          <p:cNvPr id="7" name="Rectangle 6">
            <a:extLst>
              <a:ext uri="{FF2B5EF4-FFF2-40B4-BE49-F238E27FC236}">
                <a16:creationId xmlns:a16="http://schemas.microsoft.com/office/drawing/2014/main" id="{FF6C7C0F-EE76-744B-BD4E-B4F347C9CDED}"/>
              </a:ext>
            </a:extLst>
          </p:cNvPr>
          <p:cNvSpPr/>
          <p:nvPr userDrawn="1"/>
        </p:nvSpPr>
        <p:spPr bwMode="auto">
          <a:xfrm flipV="1">
            <a:off x="323516" y="3660133"/>
            <a:ext cx="11544969" cy="1056856"/>
          </a:xfrm>
          <a:prstGeom prst="rect">
            <a:avLst/>
          </a:prstGeom>
          <a:solidFill>
            <a:schemeClr val="accent1">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7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9" name="Title 1"/>
          <p:cNvSpPr>
            <a:spLocks noGrp="1"/>
          </p:cNvSpPr>
          <p:nvPr>
            <p:ph type="title" hasCustomPrompt="1"/>
          </p:nvPr>
        </p:nvSpPr>
        <p:spPr>
          <a:xfrm>
            <a:off x="819687" y="3661834"/>
            <a:ext cx="10451563" cy="60060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ct val="90000"/>
              </a:lnSpc>
              <a:spcBef>
                <a:spcPts val="0"/>
              </a:spcBef>
              <a:spcAft>
                <a:spcPts val="0"/>
              </a:spcAft>
              <a:buClrTx/>
              <a:buSzTx/>
              <a:buFontTx/>
              <a:buNone/>
              <a:tabLst/>
              <a:defRPr kumimoji="0" lang="en-US" sz="2833"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Title goes here</a:t>
            </a:r>
          </a:p>
        </p:txBody>
      </p:sp>
      <p:sp>
        <p:nvSpPr>
          <p:cNvPr id="12" name="Text Placeholder 11">
            <a:extLst>
              <a:ext uri="{FF2B5EF4-FFF2-40B4-BE49-F238E27FC236}">
                <a16:creationId xmlns:a16="http://schemas.microsoft.com/office/drawing/2014/main" id="{36002EE6-F7F8-F147-BAFA-A8A58397B11D}"/>
              </a:ext>
            </a:extLst>
          </p:cNvPr>
          <p:cNvSpPr>
            <a:spLocks noGrp="1"/>
          </p:cNvSpPr>
          <p:nvPr>
            <p:ph type="body" sz="quarter" idx="12" hasCustomPrompt="1"/>
          </p:nvPr>
        </p:nvSpPr>
        <p:spPr>
          <a:xfrm>
            <a:off x="821540" y="4286249"/>
            <a:ext cx="10481460" cy="402168"/>
          </a:xfrm>
        </p:spPr>
        <p:txBody>
          <a:bodyPr/>
          <a:lstStyle>
            <a:lvl1pPr marL="0" indent="0">
              <a:buNone/>
              <a:defRPr sz="1500">
                <a:solidFill>
                  <a:schemeClr val="bg1"/>
                </a:solidFill>
              </a:defRPr>
            </a:lvl1pPr>
          </a:lstStyle>
          <a:p>
            <a:pPr lvl="0"/>
            <a:r>
              <a:rPr lang="en-US"/>
              <a:t>Subtitle goes here</a:t>
            </a:r>
          </a:p>
        </p:txBody>
      </p:sp>
      <p:sp>
        <p:nvSpPr>
          <p:cNvPr id="3" name="Text Placeholder 2">
            <a:extLst>
              <a:ext uri="{FF2B5EF4-FFF2-40B4-BE49-F238E27FC236}">
                <a16:creationId xmlns:a16="http://schemas.microsoft.com/office/drawing/2014/main" id="{C88C3CBF-C1A4-F94D-856C-451D04F90D5F}"/>
              </a:ext>
            </a:extLst>
          </p:cNvPr>
          <p:cNvSpPr>
            <a:spLocks noGrp="1"/>
          </p:cNvSpPr>
          <p:nvPr>
            <p:ph type="body" sz="quarter" idx="11" hasCustomPrompt="1"/>
          </p:nvPr>
        </p:nvSpPr>
        <p:spPr>
          <a:xfrm>
            <a:off x="817875" y="5118775"/>
            <a:ext cx="7144473" cy="790698"/>
          </a:xfrm>
        </p:spPr>
        <p:txBody>
          <a:bodyPr/>
          <a:lstStyle>
            <a:lvl1pPr marL="0" indent="0">
              <a:spcBef>
                <a:spcPts val="0"/>
              </a:spcBef>
              <a:buNone/>
              <a:defRPr sz="1500"/>
            </a:lvl1pPr>
          </a:lstStyle>
          <a:p>
            <a:pPr lvl="0"/>
            <a:r>
              <a:rPr lang="en-US"/>
              <a:t>Title</a:t>
            </a:r>
            <a:br>
              <a:rPr lang="en-US"/>
            </a:br>
            <a:r>
              <a:rPr lang="en-US"/>
              <a:t>Legal Entity</a:t>
            </a:r>
            <a:br>
              <a:rPr lang="en-US"/>
            </a:br>
            <a:r>
              <a:rPr lang="en-US"/>
              <a:t>Date</a:t>
            </a:r>
          </a:p>
        </p:txBody>
      </p:sp>
      <p:sp>
        <p:nvSpPr>
          <p:cNvPr id="18" name="Text Placeholder 17">
            <a:extLst>
              <a:ext uri="{FF2B5EF4-FFF2-40B4-BE49-F238E27FC236}">
                <a16:creationId xmlns:a16="http://schemas.microsoft.com/office/drawing/2014/main" id="{12216977-3177-7341-BD44-DC5C6B41E432}"/>
              </a:ext>
            </a:extLst>
          </p:cNvPr>
          <p:cNvSpPr>
            <a:spLocks noGrp="1"/>
          </p:cNvSpPr>
          <p:nvPr>
            <p:ph type="body" sz="quarter" idx="13" hasCustomPrompt="1"/>
          </p:nvPr>
        </p:nvSpPr>
        <p:spPr>
          <a:xfrm>
            <a:off x="821531" y="4869658"/>
            <a:ext cx="7144473" cy="238125"/>
          </a:xfrm>
        </p:spPr>
        <p:txBody>
          <a:bodyPr/>
          <a:lstStyle>
            <a:lvl1pPr marL="0" indent="0">
              <a:spcBef>
                <a:spcPts val="0"/>
              </a:spcBef>
              <a:buNone/>
              <a:defRPr sz="1500" b="1"/>
            </a:lvl1pPr>
            <a:lvl2pPr marL="234146" indent="0">
              <a:buNone/>
              <a:defRPr/>
            </a:lvl2pPr>
            <a:lvl3pPr marL="530330" indent="0">
              <a:buNone/>
              <a:defRPr/>
            </a:lvl3pPr>
            <a:lvl4pPr marL="896076" indent="0">
              <a:buNone/>
              <a:defRPr/>
            </a:lvl4pPr>
            <a:lvl5pPr marL="1296777" indent="0">
              <a:buNone/>
              <a:defRPr/>
            </a:lvl5pPr>
          </a:lstStyle>
          <a:p>
            <a:pPr lvl="0"/>
            <a:r>
              <a:rPr lang="en-US"/>
              <a:t>Name</a:t>
            </a:r>
          </a:p>
        </p:txBody>
      </p:sp>
    </p:spTree>
    <p:extLst>
      <p:ext uri="{BB962C8B-B14F-4D97-AF65-F5344CB8AC3E}">
        <p14:creationId xmlns:p14="http://schemas.microsoft.com/office/powerpoint/2010/main" val="21367246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_Blank">
    <p:spTree>
      <p:nvGrpSpPr>
        <p:cNvPr id="1" name=""/>
        <p:cNvGrpSpPr/>
        <p:nvPr/>
      </p:nvGrpSpPr>
      <p:grpSpPr>
        <a:xfrm>
          <a:off x="0" y="0"/>
          <a:ext cx="0" cy="0"/>
          <a:chOff x="0" y="0"/>
          <a:chExt cx="0" cy="0"/>
        </a:xfrm>
      </p:grpSpPr>
      <p:sp>
        <p:nvSpPr>
          <p:cNvPr id="3" name="Rectangle 2"/>
          <p:cNvSpPr/>
          <p:nvPr userDrawn="1"/>
        </p:nvSpPr>
        <p:spPr bwMode="auto">
          <a:xfrm>
            <a:off x="0" y="2"/>
            <a:ext cx="12192000" cy="1367189"/>
          </a:xfrm>
          <a:prstGeom prst="rect">
            <a:avLst/>
          </a:prstGeom>
          <a:solidFill>
            <a:srgbClr val="FFFFFF"/>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605368" y="1835520"/>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500" b="1" i="0" u="none" strike="noStrike" kern="0" cap="none" spc="0" normalizeH="0" baseline="0" noProof="0" dirty="0">
                <a:ln>
                  <a:noFill/>
                </a:ln>
                <a:solidFill>
                  <a:schemeClr val="accent2"/>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8" y="3781794"/>
            <a:ext cx="8576108" cy="533958"/>
          </a:xfrm>
        </p:spPr>
        <p:txBody>
          <a:bodyPr/>
          <a:lstStyle>
            <a:lvl1pPr marL="0" indent="0">
              <a:spcBef>
                <a:spcPts val="0"/>
              </a:spcBef>
              <a:buNone/>
              <a:defRPr sz="2917">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7" name="Text Placeholder 5">
            <a:extLst>
              <a:ext uri="{FF2B5EF4-FFF2-40B4-BE49-F238E27FC236}">
                <a16:creationId xmlns:a16="http://schemas.microsoft.com/office/drawing/2014/main" id="{85601B17-FFAE-EA41-A941-C177AC44259E}"/>
              </a:ext>
            </a:extLst>
          </p:cNvPr>
          <p:cNvSpPr>
            <a:spLocks noGrp="1"/>
          </p:cNvSpPr>
          <p:nvPr>
            <p:ph type="body" sz="quarter" idx="11" hasCustomPrompt="1"/>
          </p:nvPr>
        </p:nvSpPr>
        <p:spPr>
          <a:xfrm>
            <a:off x="605368" y="4523564"/>
            <a:ext cx="8576108" cy="1309445"/>
          </a:xfrm>
        </p:spPr>
        <p:txBody>
          <a:bodyPr/>
          <a:lstStyle>
            <a:lvl1pPr marL="0" marR="0" indent="0" algn="l" defTabSz="761940" rtl="0" eaLnBrk="1" fontAlgn="base" latinLnBrk="0" hangingPunct="1">
              <a:lnSpc>
                <a:spcPct val="100000"/>
              </a:lnSpc>
              <a:spcBef>
                <a:spcPts val="0"/>
              </a:spcBef>
              <a:spcAft>
                <a:spcPct val="0"/>
              </a:spcAft>
              <a:buClr>
                <a:schemeClr val="tx1"/>
              </a:buClr>
              <a:buSzPct val="100000"/>
              <a:buFont typeface="Arial" pitchFamily="-65" charset="0"/>
              <a:buNone/>
              <a:tabLst/>
              <a:defRPr sz="1500">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Name</a:t>
            </a:r>
          </a:p>
          <a:p>
            <a:pPr marL="0" marR="0" lvl="0" indent="0" algn="l" defTabSz="761940" rtl="0" eaLnBrk="1" fontAlgn="base" latinLnBrk="0" hangingPunct="1">
              <a:lnSpc>
                <a:spcPct val="100000"/>
              </a:lnSpc>
              <a:spcBef>
                <a:spcPts val="0"/>
              </a:spcBef>
              <a:spcAft>
                <a:spcPct val="0"/>
              </a:spcAft>
              <a:buClr>
                <a:schemeClr val="tx1"/>
              </a:buClr>
              <a:buSzPct val="100000"/>
              <a:buFont typeface="Arial" pitchFamily="-65" charset="0"/>
              <a:buNone/>
              <a:tabLst/>
              <a:defRPr/>
            </a:pPr>
            <a:r>
              <a:rPr lang="en-US"/>
              <a:t>Title</a:t>
            </a:r>
            <a:br>
              <a:rPr lang="en-US"/>
            </a:br>
            <a:r>
              <a:rPr lang="en-US"/>
              <a:t>Date</a:t>
            </a:r>
          </a:p>
        </p:txBody>
      </p:sp>
      <p:pic>
        <p:nvPicPr>
          <p:cNvPr id="9" name="Picture 8">
            <a:extLst>
              <a:ext uri="{FF2B5EF4-FFF2-40B4-BE49-F238E27FC236}">
                <a16:creationId xmlns:a16="http://schemas.microsoft.com/office/drawing/2014/main" id="{83047954-7565-C041-BB87-8A5FD2B497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948" y="91035"/>
            <a:ext cx="3623398" cy="1462535"/>
          </a:xfrm>
          <a:prstGeom prst="rect">
            <a:avLst/>
          </a:prstGeom>
        </p:spPr>
      </p:pic>
    </p:spTree>
    <p:extLst>
      <p:ext uri="{BB962C8B-B14F-4D97-AF65-F5344CB8AC3E}">
        <p14:creationId xmlns:p14="http://schemas.microsoft.com/office/powerpoint/2010/main" val="162727527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Section title, blue with micr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6D205D-0FA0-FA40-BD8F-970F71C45761}"/>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20840" y="320040"/>
            <a:ext cx="11544971" cy="5656075"/>
          </a:xfrm>
          <a:prstGeom prst="rect">
            <a:avLst/>
          </a:prstGeom>
        </p:spPr>
      </p:pic>
      <p:sp>
        <p:nvSpPr>
          <p:cNvPr id="5" name="Rectangle 4">
            <a:extLst>
              <a:ext uri="{FF2B5EF4-FFF2-40B4-BE49-F238E27FC236}">
                <a16:creationId xmlns:a16="http://schemas.microsoft.com/office/drawing/2014/main" id="{6CBCC8F2-6CB2-8543-8DC8-7B588E3D4577}"/>
              </a:ext>
            </a:extLst>
          </p:cNvPr>
          <p:cNvSpPr/>
          <p:nvPr userDrawn="1"/>
        </p:nvSpPr>
        <p:spPr bwMode="auto">
          <a:xfrm>
            <a:off x="320841" y="320041"/>
            <a:ext cx="11544969" cy="5659585"/>
          </a:xfrm>
          <a:prstGeom prst="rect">
            <a:avLst/>
          </a:prstGeom>
          <a:solidFill>
            <a:schemeClr val="accent3">
              <a:alpha val="7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sym typeface="Arial" pitchFamily="-110" charset="0"/>
            </a:endParaRPr>
          </a:p>
        </p:txBody>
      </p:sp>
      <p:sp>
        <p:nvSpPr>
          <p:cNvPr id="7" name="TextBox 6">
            <a:extLst>
              <a:ext uri="{FF2B5EF4-FFF2-40B4-BE49-F238E27FC236}">
                <a16:creationId xmlns:a16="http://schemas.microsoft.com/office/drawing/2014/main" id="{1E54DD1D-580B-1743-A80C-0AE1DA3235A0}"/>
              </a:ext>
            </a:extLst>
          </p:cNvPr>
          <p:cNvSpPr txBox="1"/>
          <p:nvPr userDrawn="1"/>
        </p:nvSpPr>
        <p:spPr>
          <a:xfrm>
            <a:off x="8586370" y="5607464"/>
            <a:ext cx="3143078" cy="208391"/>
          </a:xfrm>
          <a:prstGeom prst="rect">
            <a:avLst/>
          </a:prstGeom>
          <a:noFill/>
        </p:spPr>
        <p:txBody>
          <a:bodyPr wrap="square" rtlCol="0">
            <a:noAutofit/>
          </a:bodyPr>
          <a:lstStyle/>
          <a:p>
            <a:pPr algn="r"/>
            <a:r>
              <a:rPr lang="en-US" sz="833" b="1">
                <a:solidFill>
                  <a:schemeClr val="bg1"/>
                </a:solidFill>
                <a:latin typeface="Verdana" panose="020B0604030504040204" pitchFamily="34" charset="0"/>
                <a:ea typeface="Verdana" panose="020B0604030504040204" pitchFamily="34" charset="0"/>
                <a:cs typeface="Verdana" panose="020B0604030504040204" pitchFamily="34" charset="0"/>
              </a:rPr>
              <a:t>Skin cells at 20x magnification</a:t>
            </a:r>
          </a:p>
        </p:txBody>
      </p:sp>
      <p:sp>
        <p:nvSpPr>
          <p:cNvPr id="11" name="Title 1">
            <a:extLst>
              <a:ext uri="{FF2B5EF4-FFF2-40B4-BE49-F238E27FC236}">
                <a16:creationId xmlns:a16="http://schemas.microsoft.com/office/drawing/2014/main" id="{9BDC7DCC-CB64-5D4E-8CC6-951D208A5232}"/>
              </a:ext>
            </a:extLst>
          </p:cNvPr>
          <p:cNvSpPr>
            <a:spLocks noGrp="1"/>
          </p:cNvSpPr>
          <p:nvPr>
            <p:ph type="title" hasCustomPrompt="1"/>
          </p:nvPr>
        </p:nvSpPr>
        <p:spPr>
          <a:xfrm>
            <a:off x="753948" y="3012655"/>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33169854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Section title, blue with micr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6D205D-0FA0-FA40-BD8F-970F71C45761}"/>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20840" y="320040"/>
            <a:ext cx="11544971" cy="5656075"/>
          </a:xfrm>
          <a:prstGeom prst="rect">
            <a:avLst/>
          </a:prstGeom>
        </p:spPr>
      </p:pic>
      <p:sp>
        <p:nvSpPr>
          <p:cNvPr id="5" name="Rectangle 4">
            <a:extLst>
              <a:ext uri="{FF2B5EF4-FFF2-40B4-BE49-F238E27FC236}">
                <a16:creationId xmlns:a16="http://schemas.microsoft.com/office/drawing/2014/main" id="{6CBCC8F2-6CB2-8543-8DC8-7B588E3D4577}"/>
              </a:ext>
            </a:extLst>
          </p:cNvPr>
          <p:cNvSpPr/>
          <p:nvPr userDrawn="1"/>
        </p:nvSpPr>
        <p:spPr bwMode="auto">
          <a:xfrm>
            <a:off x="320841" y="320041"/>
            <a:ext cx="11544969" cy="5659585"/>
          </a:xfrm>
          <a:prstGeom prst="rect">
            <a:avLst/>
          </a:prstGeom>
          <a:solidFill>
            <a:schemeClr val="accent6">
              <a:lumMod val="75000"/>
              <a:alpha val="76863"/>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sym typeface="Arial" pitchFamily="-110" charset="0"/>
            </a:endParaRPr>
          </a:p>
        </p:txBody>
      </p:sp>
      <p:sp>
        <p:nvSpPr>
          <p:cNvPr id="7" name="TextBox 6">
            <a:extLst>
              <a:ext uri="{FF2B5EF4-FFF2-40B4-BE49-F238E27FC236}">
                <a16:creationId xmlns:a16="http://schemas.microsoft.com/office/drawing/2014/main" id="{1E54DD1D-580B-1743-A80C-0AE1DA3235A0}"/>
              </a:ext>
            </a:extLst>
          </p:cNvPr>
          <p:cNvSpPr txBox="1"/>
          <p:nvPr userDrawn="1"/>
        </p:nvSpPr>
        <p:spPr>
          <a:xfrm>
            <a:off x="8586370" y="5607464"/>
            <a:ext cx="3143078" cy="208391"/>
          </a:xfrm>
          <a:prstGeom prst="rect">
            <a:avLst/>
          </a:prstGeom>
          <a:noFill/>
        </p:spPr>
        <p:txBody>
          <a:bodyPr wrap="square" rtlCol="0">
            <a:noAutofit/>
          </a:bodyPr>
          <a:lstStyle/>
          <a:p>
            <a:pPr algn="r"/>
            <a:r>
              <a:rPr lang="en-US" sz="833" b="1">
                <a:solidFill>
                  <a:schemeClr val="bg1"/>
                </a:solidFill>
                <a:latin typeface="Verdana" panose="020B0604030504040204" pitchFamily="34" charset="0"/>
                <a:ea typeface="Verdana" panose="020B0604030504040204" pitchFamily="34" charset="0"/>
                <a:cs typeface="Verdana" panose="020B0604030504040204" pitchFamily="34" charset="0"/>
              </a:rPr>
              <a:t>Skin cells at 20x magnification</a:t>
            </a:r>
          </a:p>
        </p:txBody>
      </p:sp>
      <p:sp>
        <p:nvSpPr>
          <p:cNvPr id="11" name="Title 1">
            <a:extLst>
              <a:ext uri="{FF2B5EF4-FFF2-40B4-BE49-F238E27FC236}">
                <a16:creationId xmlns:a16="http://schemas.microsoft.com/office/drawing/2014/main" id="{9BDC7DCC-CB64-5D4E-8CC6-951D208A5232}"/>
              </a:ext>
            </a:extLst>
          </p:cNvPr>
          <p:cNvSpPr>
            <a:spLocks noGrp="1"/>
          </p:cNvSpPr>
          <p:nvPr>
            <p:ph type="title" hasCustomPrompt="1"/>
          </p:nvPr>
        </p:nvSpPr>
        <p:spPr>
          <a:xfrm>
            <a:off x="753948" y="3012655"/>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63029443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Section title, dark blue with micr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5E65DA-1FBD-6C4B-A969-DC9DAD66D5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5409" y="327486"/>
            <a:ext cx="11541183" cy="5656073"/>
          </a:xfrm>
          <a:prstGeom prst="rect">
            <a:avLst/>
          </a:prstGeom>
        </p:spPr>
      </p:pic>
      <p:sp>
        <p:nvSpPr>
          <p:cNvPr id="13" name="Rectangle 12">
            <a:extLst>
              <a:ext uri="{FF2B5EF4-FFF2-40B4-BE49-F238E27FC236}">
                <a16:creationId xmlns:a16="http://schemas.microsoft.com/office/drawing/2014/main" id="{54727BFF-0BE4-FB48-A395-08A9D327F394}"/>
              </a:ext>
            </a:extLst>
          </p:cNvPr>
          <p:cNvSpPr/>
          <p:nvPr userDrawn="1"/>
        </p:nvSpPr>
        <p:spPr bwMode="auto">
          <a:xfrm flipV="1">
            <a:off x="323517" y="318192"/>
            <a:ext cx="11544969" cy="5665367"/>
          </a:xfrm>
          <a:prstGeom prst="rect">
            <a:avLst/>
          </a:prstGeom>
          <a:solidFill>
            <a:schemeClr val="accent2">
              <a:alpha val="87000"/>
            </a:schemeClr>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sym typeface="Arial" pitchFamily="-110" charset="0"/>
            </a:endParaRPr>
          </a:p>
        </p:txBody>
      </p:sp>
      <p:sp>
        <p:nvSpPr>
          <p:cNvPr id="14" name="TextBox 13">
            <a:extLst>
              <a:ext uri="{FF2B5EF4-FFF2-40B4-BE49-F238E27FC236}">
                <a16:creationId xmlns:a16="http://schemas.microsoft.com/office/drawing/2014/main" id="{F037573F-53C3-BB43-AAB4-86C544D5E76E}"/>
              </a:ext>
            </a:extLst>
          </p:cNvPr>
          <p:cNvSpPr txBox="1"/>
          <p:nvPr userDrawn="1"/>
        </p:nvSpPr>
        <p:spPr>
          <a:xfrm>
            <a:off x="8589043" y="5614722"/>
            <a:ext cx="3143078" cy="208391"/>
          </a:xfrm>
          <a:prstGeom prst="rect">
            <a:avLst/>
          </a:prstGeom>
          <a:noFill/>
        </p:spPr>
        <p:txBody>
          <a:bodyPr wrap="square" rtlCol="0">
            <a:noAutofit/>
          </a:bodyPr>
          <a:lstStyle/>
          <a:p>
            <a:pPr algn="r"/>
            <a:r>
              <a:rPr lang="en-US" sz="833" b="1">
                <a:solidFill>
                  <a:schemeClr val="bg1"/>
                </a:solidFill>
                <a:latin typeface="Verdana" panose="020B0604030504040204" pitchFamily="34" charset="0"/>
                <a:ea typeface="Verdana" panose="020B0604030504040204" pitchFamily="34" charset="0"/>
                <a:cs typeface="Verdana" panose="020B0604030504040204" pitchFamily="34" charset="0"/>
              </a:rPr>
              <a:t>Viral exacerbation at 40x magnification</a:t>
            </a:r>
            <a:endParaRPr lang="en-US" sz="833" b="1"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itle 1">
            <a:extLst>
              <a:ext uri="{FF2B5EF4-FFF2-40B4-BE49-F238E27FC236}">
                <a16:creationId xmlns:a16="http://schemas.microsoft.com/office/drawing/2014/main" id="{485DE86F-AE1C-BD44-85B5-0D2251E66D78}"/>
              </a:ext>
            </a:extLst>
          </p:cNvPr>
          <p:cNvSpPr>
            <a:spLocks noGrp="1"/>
          </p:cNvSpPr>
          <p:nvPr>
            <p:ph type="title" hasCustomPrompt="1"/>
          </p:nvPr>
        </p:nvSpPr>
        <p:spPr>
          <a:xfrm>
            <a:off x="753948" y="3012655"/>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69647532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Section title, artwork">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037573F-53C3-BB43-AAB4-86C544D5E76E}"/>
              </a:ext>
            </a:extLst>
          </p:cNvPr>
          <p:cNvSpPr txBox="1"/>
          <p:nvPr userDrawn="1"/>
        </p:nvSpPr>
        <p:spPr>
          <a:xfrm>
            <a:off x="8589043" y="5614722"/>
            <a:ext cx="3143078" cy="208391"/>
          </a:xfrm>
          <a:prstGeom prst="rect">
            <a:avLst/>
          </a:prstGeom>
          <a:noFill/>
        </p:spPr>
        <p:txBody>
          <a:bodyPr wrap="square" rtlCol="0">
            <a:noAutofit/>
          </a:bodyPr>
          <a:lstStyle/>
          <a:p>
            <a:pPr algn="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Jeffrey </a:t>
            </a:r>
            <a:r>
              <a:rPr lang="en-US" sz="833" b="1" err="1">
                <a:solidFill>
                  <a:schemeClr val="tx1"/>
                </a:solidFill>
                <a:latin typeface="Verdana" panose="020B0604030504040204" pitchFamily="34" charset="0"/>
                <a:ea typeface="Verdana" panose="020B0604030504040204" pitchFamily="34" charset="0"/>
                <a:cs typeface="Verdana" panose="020B0604030504040204" pitchFamily="34" charset="0"/>
              </a:rPr>
              <a:t>Sparr</a:t>
            </a:r>
            <a:r>
              <a:rPr lang="en-US" sz="833" b="1">
                <a:solidFill>
                  <a:schemeClr val="tx1"/>
                </a:solidFill>
                <a:latin typeface="Verdana" panose="020B0604030504040204" pitchFamily="34" charset="0"/>
                <a:ea typeface="Verdana" panose="020B0604030504040204" pitchFamily="34" charset="0"/>
                <a:cs typeface="Verdana" panose="020B0604030504040204" pitchFamily="34" charset="0"/>
              </a:rPr>
              <a:t>, Same Guy </a:t>
            </a:r>
          </a:p>
        </p:txBody>
      </p:sp>
      <p:sp>
        <p:nvSpPr>
          <p:cNvPr id="16" name="Title 1">
            <a:extLst>
              <a:ext uri="{FF2B5EF4-FFF2-40B4-BE49-F238E27FC236}">
                <a16:creationId xmlns:a16="http://schemas.microsoft.com/office/drawing/2014/main" id="{485DE86F-AE1C-BD44-85B5-0D2251E66D78}"/>
              </a:ext>
            </a:extLst>
          </p:cNvPr>
          <p:cNvSpPr>
            <a:spLocks noGrp="1"/>
          </p:cNvSpPr>
          <p:nvPr>
            <p:ph type="title" hasCustomPrompt="1"/>
          </p:nvPr>
        </p:nvSpPr>
        <p:spPr>
          <a:xfrm>
            <a:off x="753948" y="3012655"/>
            <a:ext cx="10618793"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8624214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6_Section title, dark blue">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8" y="1532968"/>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243424047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7_Section title, sub, dark blue">
    <p:bg>
      <p:bgPr>
        <a:solidFill>
          <a:schemeClr val="accent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8" y="3927109"/>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8" y="1532968"/>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86766097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8_Section title, green">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8" y="1532968"/>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230849151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9_Section title, sub, green">
    <p:bg>
      <p:bgPr>
        <a:solidFill>
          <a:schemeClr val="accent4"/>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8" y="3927109"/>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4" name="Title 1"/>
          <p:cNvSpPr>
            <a:spLocks noGrp="1"/>
          </p:cNvSpPr>
          <p:nvPr>
            <p:ph type="title" hasCustomPrompt="1"/>
          </p:nvPr>
        </p:nvSpPr>
        <p:spPr>
          <a:xfrm>
            <a:off x="605368" y="1532968"/>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353969983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0_Section title, blue">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5368" y="1532968"/>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29" rtl="0" eaLnBrk="1" fontAlgn="auto" latinLnBrk="0" hangingPunct="1">
              <a:lnSpc>
                <a:spcPct val="100000"/>
              </a:lnSpc>
              <a:spcBef>
                <a:spcPts val="0"/>
              </a:spcBef>
              <a:spcAft>
                <a:spcPts val="0"/>
              </a:spcAft>
              <a:buClrTx/>
              <a:buSzTx/>
              <a:buFontTx/>
              <a:buNone/>
              <a:tabLst/>
              <a:defRPr kumimoji="0" lang="en-US" sz="5500" b="1" i="0" u="none" strike="noStrike" kern="0" cap="none" spc="0" normalizeH="0" baseline="0" noProof="0">
                <a:ln>
                  <a:noFill/>
                </a:ln>
                <a:solidFill>
                  <a:schemeClr val="bg1"/>
                </a:solidFill>
                <a:effectLst/>
                <a:uLnTx/>
                <a:uFillTx/>
                <a:latin typeface="Verdana" charset="0"/>
                <a:ea typeface="Verdana" charset="0"/>
                <a:cs typeface="Verdana" charset="0"/>
                <a:sym typeface="Arial" pitchFamily="-65" charset="0"/>
              </a:defRPr>
            </a:lvl1pPr>
          </a:lstStyle>
          <a:p>
            <a:pPr marL="0" marR="0" lvl="0" indent="0" algn="l" defTabSz="640029"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divider style</a:t>
            </a:r>
          </a:p>
        </p:txBody>
      </p:sp>
    </p:spTree>
    <p:extLst>
      <p:ext uri="{BB962C8B-B14F-4D97-AF65-F5344CB8AC3E}">
        <p14:creationId xmlns:p14="http://schemas.microsoft.com/office/powerpoint/2010/main" val="19495575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theme" Target="../theme/theme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theme" Target="../theme/theme3.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41" Type="http://schemas.openxmlformats.org/officeDocument/2006/relationships/slideLayout" Target="../slideLayouts/slideLayout12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image" Target="../media/image1.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image" Target="../media/image8.emf"/><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05367" y="1713178"/>
            <a:ext cx="10981267" cy="4379647"/>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9219" name="Rectangle 1"/>
          <p:cNvSpPr>
            <a:spLocks noGrp="1" noChangeArrowheads="1"/>
          </p:cNvSpPr>
          <p:nvPr>
            <p:ph type="title"/>
          </p:nvPr>
        </p:nvSpPr>
        <p:spPr bwMode="auto">
          <a:xfrm>
            <a:off x="605367" y="378458"/>
            <a:ext cx="10145760" cy="46166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sym typeface="Arial" pitchFamily="-65" charset="0"/>
              </a:rPr>
              <a:t>Click to edit Master title style</a:t>
            </a:r>
          </a:p>
        </p:txBody>
      </p:sp>
      <p:sp>
        <p:nvSpPr>
          <p:cNvPr id="6" name="Slide Number Placeholder 5"/>
          <p:cNvSpPr>
            <a:spLocks noGrp="1"/>
          </p:cNvSpPr>
          <p:nvPr>
            <p:ph type="sldNum" sz="quarter" idx="4"/>
          </p:nvPr>
        </p:nvSpPr>
        <p:spPr>
          <a:xfrm>
            <a:off x="11586635" y="6276101"/>
            <a:ext cx="454400" cy="333375"/>
          </a:xfrm>
          <a:prstGeom prst="rect">
            <a:avLst/>
          </a:prstGeom>
        </p:spPr>
        <p:txBody>
          <a:bodyPr vert="horz" lIns="91440" tIns="45720" rIns="91440" bIns="45720" rtlCol="0" anchor="ctr"/>
          <a:lstStyle>
            <a:lvl1pPr algn="r">
              <a:defRPr sz="8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AD816501-AAE5-214E-B100-00C3DC5F5E3F}"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6B036E89-2F6E-8BD8-15B9-22BA0495CCB1}"/>
              </a:ext>
            </a:extLst>
          </p:cNvPr>
          <p:cNvPicPr>
            <a:picLocks noChangeAspect="1"/>
          </p:cNvPicPr>
          <p:nvPr userDrawn="1"/>
        </p:nvPicPr>
        <p:blipFill>
          <a:blip r:embed="rId42"/>
          <a:stretch>
            <a:fillRect/>
          </a:stretch>
        </p:blipFill>
        <p:spPr>
          <a:xfrm>
            <a:off x="10631592" y="6229352"/>
            <a:ext cx="955042" cy="500381"/>
          </a:xfrm>
          <a:prstGeom prst="rect">
            <a:avLst/>
          </a:prstGeom>
        </p:spPr>
      </p:pic>
    </p:spTree>
    <p:extLst>
      <p:ext uri="{BB962C8B-B14F-4D97-AF65-F5344CB8AC3E}">
        <p14:creationId xmlns:p14="http://schemas.microsoft.com/office/powerpoint/2010/main" val="2702556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ransition>
    <p:fade/>
  </p:transition>
  <p:hf hdr="0" ftr="0" dt="0"/>
  <p:txStyles>
    <p:titleStyle>
      <a:lvl1pPr algn="l" rtl="0" eaLnBrk="1" fontAlgn="base" hangingPunct="1">
        <a:lnSpc>
          <a:spcPct val="90000"/>
        </a:lnSpc>
        <a:spcBef>
          <a:spcPct val="0"/>
        </a:spcBef>
        <a:spcAft>
          <a:spcPct val="0"/>
        </a:spcAft>
        <a:defRPr sz="3333" b="1">
          <a:solidFill>
            <a:srgbClr val="212121"/>
          </a:solidFill>
          <a:latin typeface="Verdana" charset="0"/>
          <a:ea typeface="Verdana" charset="0"/>
          <a:cs typeface="Verdana" charset="0"/>
          <a:sym typeface="Arial" pitchFamily="-65" charset="0"/>
        </a:defRPr>
      </a:lvl1pPr>
      <a:lvl2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5pPr>
      <a:lvl6pPr marL="28802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49"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07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098"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34147" indent="-234147" algn="l" rtl="0" eaLnBrk="1" fontAlgn="base" hangingPunct="1">
        <a:lnSpc>
          <a:spcPct val="100000"/>
        </a:lnSpc>
        <a:spcBef>
          <a:spcPts val="1800"/>
        </a:spcBef>
        <a:spcAft>
          <a:spcPct val="0"/>
        </a:spcAft>
        <a:buClr>
          <a:schemeClr val="tx1"/>
        </a:buClr>
        <a:buSzPct val="100000"/>
        <a:buFont typeface="Arial" pitchFamily="-65" charset="0"/>
        <a:buChar char="•"/>
        <a:tabLst/>
        <a:defRPr sz="2333">
          <a:solidFill>
            <a:schemeClr val="tx1"/>
          </a:solidFill>
          <a:latin typeface="Verdana" charset="0"/>
          <a:ea typeface="Verdana" charset="0"/>
          <a:cs typeface="Verdana" charset="0"/>
          <a:sym typeface="Arial" pitchFamily="-65" charset="0"/>
        </a:defRPr>
      </a:lvl1pPr>
      <a:lvl2pPr marL="534437" indent="-234147" algn="l" rtl="0" eaLnBrk="1" fontAlgn="base" hangingPunct="1">
        <a:lnSpc>
          <a:spcPct val="100000"/>
        </a:lnSpc>
        <a:spcBef>
          <a:spcPts val="0"/>
        </a:spcBef>
        <a:spcAft>
          <a:spcPct val="0"/>
        </a:spcAft>
        <a:buClr>
          <a:schemeClr val="tx1"/>
        </a:buClr>
        <a:buSzPct val="100000"/>
        <a:buFont typeface="Arial" pitchFamily="-65" charset="0"/>
        <a:buChar char="–"/>
        <a:tabLst/>
        <a:defRPr sz="2000">
          <a:solidFill>
            <a:schemeClr val="tx1"/>
          </a:solidFill>
          <a:latin typeface="Verdana" charset="0"/>
          <a:ea typeface="Verdana" charset="0"/>
          <a:cs typeface="Verdana" charset="0"/>
          <a:sym typeface="Arial" pitchFamily="-65" charset="0"/>
        </a:defRPr>
      </a:lvl2pPr>
      <a:lvl3pPr marL="731491" indent="-201160"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3pPr>
      <a:lvl4pPr marL="1097236" indent="-201160" algn="l" rtl="0" eaLnBrk="1" fontAlgn="base" hangingPunct="1">
        <a:lnSpc>
          <a:spcPct val="100000"/>
        </a:lnSpc>
        <a:spcBef>
          <a:spcPts val="0"/>
        </a:spcBef>
        <a:spcAft>
          <a:spcPct val="0"/>
        </a:spcAft>
        <a:buClr>
          <a:schemeClr val="tx1"/>
        </a:buClr>
        <a:buSzPct val="100000"/>
        <a:buFont typeface="Arial" pitchFamily="-65" charset="0"/>
        <a:buChar char="–"/>
        <a:defRPr sz="1500">
          <a:solidFill>
            <a:schemeClr val="tx1"/>
          </a:solidFill>
          <a:latin typeface="Verdana" charset="0"/>
          <a:ea typeface="Verdana" charset="0"/>
          <a:cs typeface="Verdana" charset="0"/>
          <a:sym typeface="Arial" pitchFamily="-65" charset="0"/>
        </a:defRPr>
      </a:lvl4pPr>
      <a:lvl5pPr marL="1487905" indent="-191127" algn="l" rtl="0" eaLnBrk="1" fontAlgn="base" hangingPunct="1">
        <a:lnSpc>
          <a:spcPct val="100000"/>
        </a:lnSpc>
        <a:spcBef>
          <a:spcPts val="0"/>
        </a:spcBef>
        <a:spcAft>
          <a:spcPct val="0"/>
        </a:spcAft>
        <a:buClr>
          <a:schemeClr val="tx1"/>
        </a:buClr>
        <a:buSzPct val="100000"/>
        <a:buFont typeface="Arial" pitchFamily="-65" charset="0"/>
        <a:buChar char="»"/>
        <a:defRPr sz="1300">
          <a:solidFill>
            <a:schemeClr val="tx1"/>
          </a:solidFill>
          <a:latin typeface="Verdana" charset="0"/>
          <a:ea typeface="Verdana" charset="0"/>
          <a:cs typeface="Verdana" charset="0"/>
          <a:sym typeface="Arial" pitchFamily="-65" charset="0"/>
        </a:defRPr>
      </a:lvl5pPr>
      <a:lvl6pPr marL="1776152"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177"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01"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225"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24" rtl="0" eaLnBrk="1" latinLnBrk="0" hangingPunct="1">
        <a:defRPr sz="1100" kern="1200">
          <a:solidFill>
            <a:schemeClr val="tx1"/>
          </a:solidFill>
          <a:latin typeface="+mn-lt"/>
          <a:ea typeface="+mn-ea"/>
          <a:cs typeface="+mn-cs"/>
        </a:defRPr>
      </a:lvl1pPr>
      <a:lvl2pPr marL="288024" algn="l" defTabSz="288024" rtl="0" eaLnBrk="1" latinLnBrk="0" hangingPunct="1">
        <a:defRPr sz="1100" kern="1200">
          <a:solidFill>
            <a:schemeClr val="tx1"/>
          </a:solidFill>
          <a:latin typeface="+mn-lt"/>
          <a:ea typeface="+mn-ea"/>
          <a:cs typeface="+mn-cs"/>
        </a:defRPr>
      </a:lvl2pPr>
      <a:lvl3pPr marL="576049" algn="l" defTabSz="288024" rtl="0" eaLnBrk="1" latinLnBrk="0" hangingPunct="1">
        <a:defRPr sz="1100" kern="1200">
          <a:solidFill>
            <a:schemeClr val="tx1"/>
          </a:solidFill>
          <a:latin typeface="+mn-lt"/>
          <a:ea typeface="+mn-ea"/>
          <a:cs typeface="+mn-cs"/>
        </a:defRPr>
      </a:lvl3pPr>
      <a:lvl4pPr marL="864074" algn="l" defTabSz="288024" rtl="0" eaLnBrk="1" latinLnBrk="0" hangingPunct="1">
        <a:defRPr sz="1100" kern="1200">
          <a:solidFill>
            <a:schemeClr val="tx1"/>
          </a:solidFill>
          <a:latin typeface="+mn-lt"/>
          <a:ea typeface="+mn-ea"/>
          <a:cs typeface="+mn-cs"/>
        </a:defRPr>
      </a:lvl4pPr>
      <a:lvl5pPr marL="1152098" algn="l" defTabSz="288024" rtl="0" eaLnBrk="1" latinLnBrk="0" hangingPunct="1">
        <a:defRPr sz="1100" kern="1200">
          <a:solidFill>
            <a:schemeClr val="tx1"/>
          </a:solidFill>
          <a:latin typeface="+mn-lt"/>
          <a:ea typeface="+mn-ea"/>
          <a:cs typeface="+mn-cs"/>
        </a:defRPr>
      </a:lvl5pPr>
      <a:lvl6pPr marL="1440122" algn="l" defTabSz="288024" rtl="0" eaLnBrk="1" latinLnBrk="0" hangingPunct="1">
        <a:defRPr sz="1100" kern="1200">
          <a:solidFill>
            <a:schemeClr val="tx1"/>
          </a:solidFill>
          <a:latin typeface="+mn-lt"/>
          <a:ea typeface="+mn-ea"/>
          <a:cs typeface="+mn-cs"/>
        </a:defRPr>
      </a:lvl6pPr>
      <a:lvl7pPr marL="1728147" algn="l" defTabSz="288024" rtl="0" eaLnBrk="1" latinLnBrk="0" hangingPunct="1">
        <a:defRPr sz="1100" kern="1200">
          <a:solidFill>
            <a:schemeClr val="tx1"/>
          </a:solidFill>
          <a:latin typeface="+mn-lt"/>
          <a:ea typeface="+mn-ea"/>
          <a:cs typeface="+mn-cs"/>
        </a:defRPr>
      </a:lvl7pPr>
      <a:lvl8pPr marL="2016171" algn="l" defTabSz="288024" rtl="0" eaLnBrk="1" latinLnBrk="0" hangingPunct="1">
        <a:defRPr sz="1100" kern="1200">
          <a:solidFill>
            <a:schemeClr val="tx1"/>
          </a:solidFill>
          <a:latin typeface="+mn-lt"/>
          <a:ea typeface="+mn-ea"/>
          <a:cs typeface="+mn-cs"/>
        </a:defRPr>
      </a:lvl8pPr>
      <a:lvl9pPr marL="2304196" algn="l" defTabSz="288024"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05367" y="1713178"/>
            <a:ext cx="10981267" cy="4379647"/>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9219" name="Rectangle 1"/>
          <p:cNvSpPr>
            <a:spLocks noGrp="1" noChangeArrowheads="1"/>
          </p:cNvSpPr>
          <p:nvPr>
            <p:ph type="title"/>
          </p:nvPr>
        </p:nvSpPr>
        <p:spPr bwMode="auto">
          <a:xfrm>
            <a:off x="605367" y="378458"/>
            <a:ext cx="10145760" cy="46166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sym typeface="Arial" pitchFamily="-65" charset="0"/>
              </a:rPr>
              <a:t>Click to edit Master title style</a:t>
            </a:r>
          </a:p>
        </p:txBody>
      </p:sp>
      <p:sp>
        <p:nvSpPr>
          <p:cNvPr id="6" name="Slide Number Placeholder 5"/>
          <p:cNvSpPr>
            <a:spLocks noGrp="1"/>
          </p:cNvSpPr>
          <p:nvPr>
            <p:ph type="sldNum" sz="quarter" idx="4"/>
          </p:nvPr>
        </p:nvSpPr>
        <p:spPr>
          <a:xfrm>
            <a:off x="11586635" y="6276101"/>
            <a:ext cx="454400" cy="333375"/>
          </a:xfrm>
          <a:prstGeom prst="rect">
            <a:avLst/>
          </a:prstGeom>
        </p:spPr>
        <p:txBody>
          <a:bodyPr vert="horz" lIns="91440" tIns="45720" rIns="91440" bIns="45720" rtlCol="0" anchor="ctr"/>
          <a:lstStyle>
            <a:lvl1pPr algn="r">
              <a:defRPr sz="8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AD816501-AAE5-214E-B100-00C3DC5F5E3F}"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7BA31D21-F730-4658-8D05-BA5241AB7BE7}"/>
              </a:ext>
            </a:extLst>
          </p:cNvPr>
          <p:cNvPicPr>
            <a:picLocks noChangeAspect="1"/>
          </p:cNvPicPr>
          <p:nvPr userDrawn="1"/>
        </p:nvPicPr>
        <p:blipFill>
          <a:blip r:embed="rId41"/>
          <a:stretch>
            <a:fillRect/>
          </a:stretch>
        </p:blipFill>
        <p:spPr>
          <a:xfrm>
            <a:off x="10631592" y="6229352"/>
            <a:ext cx="955042" cy="500381"/>
          </a:xfrm>
          <a:prstGeom prst="rect">
            <a:avLst/>
          </a:prstGeom>
        </p:spPr>
      </p:pic>
    </p:spTree>
    <p:extLst>
      <p:ext uri="{BB962C8B-B14F-4D97-AF65-F5344CB8AC3E}">
        <p14:creationId xmlns:p14="http://schemas.microsoft.com/office/powerpoint/2010/main" val="7299023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Lst>
  <p:transition>
    <p:fade/>
  </p:transition>
  <p:hf hdr="0" ftr="0" dt="0"/>
  <p:txStyles>
    <p:titleStyle>
      <a:lvl1pPr algn="l" rtl="0" eaLnBrk="1" fontAlgn="base" hangingPunct="1">
        <a:lnSpc>
          <a:spcPct val="90000"/>
        </a:lnSpc>
        <a:spcBef>
          <a:spcPct val="0"/>
        </a:spcBef>
        <a:spcAft>
          <a:spcPct val="0"/>
        </a:spcAft>
        <a:defRPr sz="3333" b="1">
          <a:solidFill>
            <a:srgbClr val="212121"/>
          </a:solidFill>
          <a:latin typeface="Verdana" charset="0"/>
          <a:ea typeface="Verdana" charset="0"/>
          <a:cs typeface="Verdana" charset="0"/>
          <a:sym typeface="Arial" pitchFamily="-65" charset="0"/>
        </a:defRPr>
      </a:lvl1pPr>
      <a:lvl2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5pPr>
      <a:lvl6pPr marL="28802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49"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07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098"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34147" indent="-234147" algn="l" rtl="0" eaLnBrk="1" fontAlgn="base" hangingPunct="1">
        <a:lnSpc>
          <a:spcPct val="100000"/>
        </a:lnSpc>
        <a:spcBef>
          <a:spcPts val="1800"/>
        </a:spcBef>
        <a:spcAft>
          <a:spcPct val="0"/>
        </a:spcAft>
        <a:buClr>
          <a:schemeClr val="tx1"/>
        </a:buClr>
        <a:buSzPct val="100000"/>
        <a:buFont typeface="Arial" pitchFamily="-65" charset="0"/>
        <a:buChar char="•"/>
        <a:tabLst/>
        <a:defRPr sz="2333">
          <a:solidFill>
            <a:schemeClr val="tx1"/>
          </a:solidFill>
          <a:latin typeface="Verdana" charset="0"/>
          <a:ea typeface="Verdana" charset="0"/>
          <a:cs typeface="Verdana" charset="0"/>
          <a:sym typeface="Arial" pitchFamily="-65" charset="0"/>
        </a:defRPr>
      </a:lvl1pPr>
      <a:lvl2pPr marL="534437" indent="-234147" algn="l" rtl="0" eaLnBrk="1" fontAlgn="base" hangingPunct="1">
        <a:lnSpc>
          <a:spcPct val="100000"/>
        </a:lnSpc>
        <a:spcBef>
          <a:spcPts val="0"/>
        </a:spcBef>
        <a:spcAft>
          <a:spcPct val="0"/>
        </a:spcAft>
        <a:buClr>
          <a:schemeClr val="tx1"/>
        </a:buClr>
        <a:buSzPct val="100000"/>
        <a:buFont typeface="Arial" pitchFamily="-65" charset="0"/>
        <a:buChar char="–"/>
        <a:tabLst/>
        <a:defRPr sz="2000">
          <a:solidFill>
            <a:schemeClr val="tx1"/>
          </a:solidFill>
          <a:latin typeface="Verdana" charset="0"/>
          <a:ea typeface="Verdana" charset="0"/>
          <a:cs typeface="Verdana" charset="0"/>
          <a:sym typeface="Arial" pitchFamily="-65" charset="0"/>
        </a:defRPr>
      </a:lvl2pPr>
      <a:lvl3pPr marL="731491" indent="-201160"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3pPr>
      <a:lvl4pPr marL="1097236" indent="-201160" algn="l" rtl="0" eaLnBrk="1" fontAlgn="base" hangingPunct="1">
        <a:lnSpc>
          <a:spcPct val="100000"/>
        </a:lnSpc>
        <a:spcBef>
          <a:spcPts val="0"/>
        </a:spcBef>
        <a:spcAft>
          <a:spcPct val="0"/>
        </a:spcAft>
        <a:buClr>
          <a:schemeClr val="tx1"/>
        </a:buClr>
        <a:buSzPct val="100000"/>
        <a:buFont typeface="Arial" pitchFamily="-65" charset="0"/>
        <a:buChar char="–"/>
        <a:defRPr sz="1500">
          <a:solidFill>
            <a:schemeClr val="tx1"/>
          </a:solidFill>
          <a:latin typeface="Verdana" charset="0"/>
          <a:ea typeface="Verdana" charset="0"/>
          <a:cs typeface="Verdana" charset="0"/>
          <a:sym typeface="Arial" pitchFamily="-65" charset="0"/>
        </a:defRPr>
      </a:lvl4pPr>
      <a:lvl5pPr marL="1487905" indent="-191127" algn="l" rtl="0" eaLnBrk="1" fontAlgn="base" hangingPunct="1">
        <a:lnSpc>
          <a:spcPct val="100000"/>
        </a:lnSpc>
        <a:spcBef>
          <a:spcPts val="0"/>
        </a:spcBef>
        <a:spcAft>
          <a:spcPct val="0"/>
        </a:spcAft>
        <a:buClr>
          <a:schemeClr val="tx1"/>
        </a:buClr>
        <a:buSzPct val="100000"/>
        <a:buFont typeface="Arial" pitchFamily="-65" charset="0"/>
        <a:buChar char="»"/>
        <a:defRPr sz="1300">
          <a:solidFill>
            <a:schemeClr val="tx1"/>
          </a:solidFill>
          <a:latin typeface="Verdana" charset="0"/>
          <a:ea typeface="Verdana" charset="0"/>
          <a:cs typeface="Verdana" charset="0"/>
          <a:sym typeface="Arial" pitchFamily="-65" charset="0"/>
        </a:defRPr>
      </a:lvl5pPr>
      <a:lvl6pPr marL="1776152"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177"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01"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225" indent="-192016"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24" rtl="0" eaLnBrk="1" latinLnBrk="0" hangingPunct="1">
        <a:defRPr sz="1100" kern="1200">
          <a:solidFill>
            <a:schemeClr val="tx1"/>
          </a:solidFill>
          <a:latin typeface="+mn-lt"/>
          <a:ea typeface="+mn-ea"/>
          <a:cs typeface="+mn-cs"/>
        </a:defRPr>
      </a:lvl1pPr>
      <a:lvl2pPr marL="288024" algn="l" defTabSz="288024" rtl="0" eaLnBrk="1" latinLnBrk="0" hangingPunct="1">
        <a:defRPr sz="1100" kern="1200">
          <a:solidFill>
            <a:schemeClr val="tx1"/>
          </a:solidFill>
          <a:latin typeface="+mn-lt"/>
          <a:ea typeface="+mn-ea"/>
          <a:cs typeface="+mn-cs"/>
        </a:defRPr>
      </a:lvl2pPr>
      <a:lvl3pPr marL="576049" algn="l" defTabSz="288024" rtl="0" eaLnBrk="1" latinLnBrk="0" hangingPunct="1">
        <a:defRPr sz="1100" kern="1200">
          <a:solidFill>
            <a:schemeClr val="tx1"/>
          </a:solidFill>
          <a:latin typeface="+mn-lt"/>
          <a:ea typeface="+mn-ea"/>
          <a:cs typeface="+mn-cs"/>
        </a:defRPr>
      </a:lvl3pPr>
      <a:lvl4pPr marL="864074" algn="l" defTabSz="288024" rtl="0" eaLnBrk="1" latinLnBrk="0" hangingPunct="1">
        <a:defRPr sz="1100" kern="1200">
          <a:solidFill>
            <a:schemeClr val="tx1"/>
          </a:solidFill>
          <a:latin typeface="+mn-lt"/>
          <a:ea typeface="+mn-ea"/>
          <a:cs typeface="+mn-cs"/>
        </a:defRPr>
      </a:lvl4pPr>
      <a:lvl5pPr marL="1152098" algn="l" defTabSz="288024" rtl="0" eaLnBrk="1" latinLnBrk="0" hangingPunct="1">
        <a:defRPr sz="1100" kern="1200">
          <a:solidFill>
            <a:schemeClr val="tx1"/>
          </a:solidFill>
          <a:latin typeface="+mn-lt"/>
          <a:ea typeface="+mn-ea"/>
          <a:cs typeface="+mn-cs"/>
        </a:defRPr>
      </a:lvl5pPr>
      <a:lvl6pPr marL="1440122" algn="l" defTabSz="288024" rtl="0" eaLnBrk="1" latinLnBrk="0" hangingPunct="1">
        <a:defRPr sz="1100" kern="1200">
          <a:solidFill>
            <a:schemeClr val="tx1"/>
          </a:solidFill>
          <a:latin typeface="+mn-lt"/>
          <a:ea typeface="+mn-ea"/>
          <a:cs typeface="+mn-cs"/>
        </a:defRPr>
      </a:lvl6pPr>
      <a:lvl7pPr marL="1728147" algn="l" defTabSz="288024" rtl="0" eaLnBrk="1" latinLnBrk="0" hangingPunct="1">
        <a:defRPr sz="1100" kern="1200">
          <a:solidFill>
            <a:schemeClr val="tx1"/>
          </a:solidFill>
          <a:latin typeface="+mn-lt"/>
          <a:ea typeface="+mn-ea"/>
          <a:cs typeface="+mn-cs"/>
        </a:defRPr>
      </a:lvl7pPr>
      <a:lvl8pPr marL="2016171" algn="l" defTabSz="288024" rtl="0" eaLnBrk="1" latinLnBrk="0" hangingPunct="1">
        <a:defRPr sz="1100" kern="1200">
          <a:solidFill>
            <a:schemeClr val="tx1"/>
          </a:solidFill>
          <a:latin typeface="+mn-lt"/>
          <a:ea typeface="+mn-ea"/>
          <a:cs typeface="+mn-cs"/>
        </a:defRPr>
      </a:lvl8pPr>
      <a:lvl9pPr marL="2304196" algn="l" defTabSz="288024"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05368" y="1713179"/>
            <a:ext cx="10981267" cy="4379647"/>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9219" name="Rectangle 1"/>
          <p:cNvSpPr>
            <a:spLocks noGrp="1" noChangeArrowheads="1"/>
          </p:cNvSpPr>
          <p:nvPr>
            <p:ph type="title"/>
          </p:nvPr>
        </p:nvSpPr>
        <p:spPr bwMode="auto">
          <a:xfrm>
            <a:off x="605367" y="378459"/>
            <a:ext cx="10145760" cy="46166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sym typeface="Arial" pitchFamily="-65" charset="0"/>
              </a:rPr>
              <a:t>Click to edit Master title style</a:t>
            </a:r>
          </a:p>
        </p:txBody>
      </p:sp>
      <p:sp>
        <p:nvSpPr>
          <p:cNvPr id="6" name="Slide Number Placeholder 5"/>
          <p:cNvSpPr>
            <a:spLocks noGrp="1"/>
          </p:cNvSpPr>
          <p:nvPr>
            <p:ph type="sldNum" sz="quarter" idx="4"/>
          </p:nvPr>
        </p:nvSpPr>
        <p:spPr>
          <a:xfrm>
            <a:off x="11586635" y="6276102"/>
            <a:ext cx="454400" cy="333375"/>
          </a:xfrm>
          <a:prstGeom prst="rect">
            <a:avLst/>
          </a:prstGeom>
        </p:spPr>
        <p:txBody>
          <a:bodyPr vert="horz" lIns="91440" tIns="45720" rIns="91440" bIns="45720" rtlCol="0" anchor="ctr"/>
          <a:lstStyle>
            <a:lvl1pPr algn="r">
              <a:defRPr sz="8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AD816501-AAE5-214E-B100-00C3DC5F5E3F}" type="slidenum">
              <a:rPr lang="en-US" smtClean="0"/>
              <a:pPr/>
              <a:t>‹#›</a:t>
            </a:fld>
            <a:endParaRPr lang="en-US"/>
          </a:p>
        </p:txBody>
      </p:sp>
      <p:pic>
        <p:nvPicPr>
          <p:cNvPr id="8" name="Picture 7"/>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382575" y="6092826"/>
            <a:ext cx="891369" cy="806071"/>
          </a:xfrm>
          <a:prstGeom prst="rect">
            <a:avLst/>
          </a:prstGeom>
        </p:spPr>
      </p:pic>
      <p:sp>
        <p:nvSpPr>
          <p:cNvPr id="11" name="Rectangle 10">
            <a:extLst>
              <a:ext uri="{FF2B5EF4-FFF2-40B4-BE49-F238E27FC236}">
                <a16:creationId xmlns:a16="http://schemas.microsoft.com/office/drawing/2014/main" id="{02E02312-9CA8-894B-B5FD-D8CF165BBDF5}"/>
              </a:ext>
            </a:extLst>
          </p:cNvPr>
          <p:cNvSpPr/>
          <p:nvPr userDrawn="1"/>
        </p:nvSpPr>
        <p:spPr bwMode="auto">
          <a:xfrm>
            <a:off x="501953" y="6289524"/>
            <a:ext cx="810382" cy="568478"/>
          </a:xfrm>
          <a:prstGeom prst="rect">
            <a:avLst/>
          </a:prstGeom>
          <a:solidFill>
            <a:schemeClr val="bg1"/>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marL="0" marR="0" indent="0" algn="ctr" defTabSz="761940" rtl="0" eaLnBrk="1" fontAlgn="base" latinLnBrk="0" hangingPunct="1">
              <a:lnSpc>
                <a:spcPct val="100000"/>
              </a:lnSpc>
              <a:spcBef>
                <a:spcPct val="0"/>
              </a:spcBef>
              <a:spcAft>
                <a:spcPct val="0"/>
              </a:spcAft>
              <a:buClrTx/>
              <a:buSzTx/>
              <a:buFontTx/>
              <a:buNone/>
              <a:tabLst/>
            </a:pPr>
            <a:endParaRPr kumimoji="0" lang="en-US" sz="2667"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pic>
        <p:nvPicPr>
          <p:cNvPr id="3" name="Picture 2" descr="Logo&#10;&#10;Description automatically generated">
            <a:extLst>
              <a:ext uri="{FF2B5EF4-FFF2-40B4-BE49-F238E27FC236}">
                <a16:creationId xmlns:a16="http://schemas.microsoft.com/office/drawing/2014/main" id="{CE70CEFD-4FEA-3318-6F98-089846531C6F}"/>
              </a:ext>
            </a:extLst>
          </p:cNvPr>
          <p:cNvPicPr>
            <a:picLocks noChangeAspect="1"/>
          </p:cNvPicPr>
          <p:nvPr userDrawn="1"/>
        </p:nvPicPr>
        <p:blipFill>
          <a:blip r:embed="rId44"/>
          <a:stretch>
            <a:fillRect/>
          </a:stretch>
        </p:blipFill>
        <p:spPr>
          <a:xfrm>
            <a:off x="10631592" y="6229352"/>
            <a:ext cx="955042" cy="500381"/>
          </a:xfrm>
          <a:prstGeom prst="rect">
            <a:avLst/>
          </a:prstGeom>
        </p:spPr>
      </p:pic>
    </p:spTree>
    <p:extLst>
      <p:ext uri="{BB962C8B-B14F-4D97-AF65-F5344CB8AC3E}">
        <p14:creationId xmlns:p14="http://schemas.microsoft.com/office/powerpoint/2010/main" val="125144368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Lst>
  <p:transition>
    <p:fade/>
  </p:transition>
  <p:hf hdr="0" ftr="0" dt="0"/>
  <p:txStyles>
    <p:titleStyle>
      <a:lvl1pPr algn="l" rtl="0" eaLnBrk="1" fontAlgn="base" hangingPunct="1">
        <a:lnSpc>
          <a:spcPct val="90000"/>
        </a:lnSpc>
        <a:spcBef>
          <a:spcPct val="0"/>
        </a:spcBef>
        <a:spcAft>
          <a:spcPct val="0"/>
        </a:spcAft>
        <a:defRPr sz="3333" b="1">
          <a:solidFill>
            <a:srgbClr val="212121"/>
          </a:solidFill>
          <a:latin typeface="Verdana" charset="0"/>
          <a:ea typeface="Verdana" charset="0"/>
          <a:cs typeface="Verdana" charset="0"/>
          <a:sym typeface="Arial" pitchFamily="-65" charset="0"/>
        </a:defRPr>
      </a:lvl1pPr>
      <a:lvl2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5pPr>
      <a:lvl6pPr marL="288013"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26"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040"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052"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34137" indent="-234137" algn="l" rtl="0" eaLnBrk="1" fontAlgn="base" hangingPunct="1">
        <a:lnSpc>
          <a:spcPct val="100000"/>
        </a:lnSpc>
        <a:spcBef>
          <a:spcPts val="1800"/>
        </a:spcBef>
        <a:spcAft>
          <a:spcPct val="0"/>
        </a:spcAft>
        <a:buClr>
          <a:schemeClr val="tx1"/>
        </a:buClr>
        <a:buSzPct val="100000"/>
        <a:buFont typeface="Arial" pitchFamily="-65" charset="0"/>
        <a:buChar char="•"/>
        <a:tabLst/>
        <a:defRPr sz="2333">
          <a:solidFill>
            <a:schemeClr val="tx1"/>
          </a:solidFill>
          <a:latin typeface="Verdana" charset="0"/>
          <a:ea typeface="Verdana" charset="0"/>
          <a:cs typeface="Verdana" charset="0"/>
          <a:sym typeface="Arial" pitchFamily="-65" charset="0"/>
        </a:defRPr>
      </a:lvl1pPr>
      <a:lvl2pPr marL="534416" indent="-234137" algn="l" rtl="0" eaLnBrk="1" fontAlgn="base" hangingPunct="1">
        <a:lnSpc>
          <a:spcPct val="100000"/>
        </a:lnSpc>
        <a:spcBef>
          <a:spcPts val="0"/>
        </a:spcBef>
        <a:spcAft>
          <a:spcPct val="0"/>
        </a:spcAft>
        <a:buClr>
          <a:schemeClr val="tx1"/>
        </a:buClr>
        <a:buSzPct val="100000"/>
        <a:buFont typeface="Arial" pitchFamily="-65" charset="0"/>
        <a:buChar char="–"/>
        <a:tabLst/>
        <a:defRPr sz="2000">
          <a:solidFill>
            <a:schemeClr val="tx1"/>
          </a:solidFill>
          <a:latin typeface="Verdana" charset="0"/>
          <a:ea typeface="Verdana" charset="0"/>
          <a:cs typeface="Verdana" charset="0"/>
          <a:sym typeface="Arial" pitchFamily="-65" charset="0"/>
        </a:defRPr>
      </a:lvl2pPr>
      <a:lvl3pPr marL="731462" indent="-20115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3pPr>
      <a:lvl4pPr marL="1097192" indent="-201152" algn="l" rtl="0" eaLnBrk="1" fontAlgn="base" hangingPunct="1">
        <a:lnSpc>
          <a:spcPct val="100000"/>
        </a:lnSpc>
        <a:spcBef>
          <a:spcPts val="0"/>
        </a:spcBef>
        <a:spcAft>
          <a:spcPct val="0"/>
        </a:spcAft>
        <a:buClr>
          <a:schemeClr val="tx1"/>
        </a:buClr>
        <a:buSzPct val="100000"/>
        <a:buFont typeface="Arial" pitchFamily="-65" charset="0"/>
        <a:buChar char="–"/>
        <a:defRPr sz="1500">
          <a:solidFill>
            <a:schemeClr val="tx1"/>
          </a:solidFill>
          <a:latin typeface="Verdana" charset="0"/>
          <a:ea typeface="Verdana" charset="0"/>
          <a:cs typeface="Verdana" charset="0"/>
          <a:sym typeface="Arial" pitchFamily="-65" charset="0"/>
        </a:defRPr>
      </a:lvl4pPr>
      <a:lvl5pPr marL="1487845" indent="-191119" algn="l" rtl="0" eaLnBrk="1" fontAlgn="base" hangingPunct="1">
        <a:lnSpc>
          <a:spcPct val="100000"/>
        </a:lnSpc>
        <a:spcBef>
          <a:spcPts val="0"/>
        </a:spcBef>
        <a:spcAft>
          <a:spcPct val="0"/>
        </a:spcAft>
        <a:buClr>
          <a:schemeClr val="tx1"/>
        </a:buClr>
        <a:buSzPct val="100000"/>
        <a:buFont typeface="Arial" pitchFamily="-65" charset="0"/>
        <a:buChar char="»"/>
        <a:defRPr sz="1300">
          <a:solidFill>
            <a:schemeClr val="tx1"/>
          </a:solidFill>
          <a:latin typeface="Verdana" charset="0"/>
          <a:ea typeface="Verdana" charset="0"/>
          <a:cs typeface="Verdana" charset="0"/>
          <a:sym typeface="Arial" pitchFamily="-65" charset="0"/>
        </a:defRPr>
      </a:lvl5pPr>
      <a:lvl6pPr marL="1776081" indent="-192008" algn="l" rtl="0" eaLnBrk="1" fontAlgn="base" hangingPunct="1">
        <a:spcBef>
          <a:spcPts val="378"/>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095" indent="-192008" algn="l" rtl="0" eaLnBrk="1" fontAlgn="base" hangingPunct="1">
        <a:spcBef>
          <a:spcPts val="378"/>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108" indent="-192008" algn="l" rtl="0" eaLnBrk="1" fontAlgn="base" hangingPunct="1">
        <a:spcBef>
          <a:spcPts val="378"/>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119" indent="-192008" algn="l" rtl="0" eaLnBrk="1" fontAlgn="base" hangingPunct="1">
        <a:spcBef>
          <a:spcPts val="378"/>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13" rtl="0" eaLnBrk="1" latinLnBrk="0" hangingPunct="1">
        <a:defRPr sz="1100" kern="1200">
          <a:solidFill>
            <a:schemeClr val="tx1"/>
          </a:solidFill>
          <a:latin typeface="+mn-lt"/>
          <a:ea typeface="+mn-ea"/>
          <a:cs typeface="+mn-cs"/>
        </a:defRPr>
      </a:lvl1pPr>
      <a:lvl2pPr marL="288013" algn="l" defTabSz="288013" rtl="0" eaLnBrk="1" latinLnBrk="0" hangingPunct="1">
        <a:defRPr sz="1100" kern="1200">
          <a:solidFill>
            <a:schemeClr val="tx1"/>
          </a:solidFill>
          <a:latin typeface="+mn-lt"/>
          <a:ea typeface="+mn-ea"/>
          <a:cs typeface="+mn-cs"/>
        </a:defRPr>
      </a:lvl2pPr>
      <a:lvl3pPr marL="576026" algn="l" defTabSz="288013" rtl="0" eaLnBrk="1" latinLnBrk="0" hangingPunct="1">
        <a:defRPr sz="1100" kern="1200">
          <a:solidFill>
            <a:schemeClr val="tx1"/>
          </a:solidFill>
          <a:latin typeface="+mn-lt"/>
          <a:ea typeface="+mn-ea"/>
          <a:cs typeface="+mn-cs"/>
        </a:defRPr>
      </a:lvl3pPr>
      <a:lvl4pPr marL="864040" algn="l" defTabSz="288013" rtl="0" eaLnBrk="1" latinLnBrk="0" hangingPunct="1">
        <a:defRPr sz="1100" kern="1200">
          <a:solidFill>
            <a:schemeClr val="tx1"/>
          </a:solidFill>
          <a:latin typeface="+mn-lt"/>
          <a:ea typeface="+mn-ea"/>
          <a:cs typeface="+mn-cs"/>
        </a:defRPr>
      </a:lvl4pPr>
      <a:lvl5pPr marL="1152052" algn="l" defTabSz="288013" rtl="0" eaLnBrk="1" latinLnBrk="0" hangingPunct="1">
        <a:defRPr sz="1100" kern="1200">
          <a:solidFill>
            <a:schemeClr val="tx1"/>
          </a:solidFill>
          <a:latin typeface="+mn-lt"/>
          <a:ea typeface="+mn-ea"/>
          <a:cs typeface="+mn-cs"/>
        </a:defRPr>
      </a:lvl5pPr>
      <a:lvl6pPr marL="1440065" algn="l" defTabSz="288013" rtl="0" eaLnBrk="1" latinLnBrk="0" hangingPunct="1">
        <a:defRPr sz="1100" kern="1200">
          <a:solidFill>
            <a:schemeClr val="tx1"/>
          </a:solidFill>
          <a:latin typeface="+mn-lt"/>
          <a:ea typeface="+mn-ea"/>
          <a:cs typeface="+mn-cs"/>
        </a:defRPr>
      </a:lvl6pPr>
      <a:lvl7pPr marL="1728078" algn="l" defTabSz="288013" rtl="0" eaLnBrk="1" latinLnBrk="0" hangingPunct="1">
        <a:defRPr sz="1100" kern="1200">
          <a:solidFill>
            <a:schemeClr val="tx1"/>
          </a:solidFill>
          <a:latin typeface="+mn-lt"/>
          <a:ea typeface="+mn-ea"/>
          <a:cs typeface="+mn-cs"/>
        </a:defRPr>
      </a:lvl7pPr>
      <a:lvl8pPr marL="2016090" algn="l" defTabSz="288013" rtl="0" eaLnBrk="1" latinLnBrk="0" hangingPunct="1">
        <a:defRPr sz="1100" kern="1200">
          <a:solidFill>
            <a:schemeClr val="tx1"/>
          </a:solidFill>
          <a:latin typeface="+mn-lt"/>
          <a:ea typeface="+mn-ea"/>
          <a:cs typeface="+mn-cs"/>
        </a:defRPr>
      </a:lvl8pPr>
      <a:lvl9pPr marL="2304104" algn="l" defTabSz="288013"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hyperlink" Target="https://creativecommons.org/licenses/by/4.0/legalcode"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hyperlink" Target="https://creativecommons.org/licenses/by/4.0/legalcod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radiologyassistant.nl/abdomen/bowel/ultrasound-in-crohns-disease" TargetMode="External"/><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hyperlink" Target="https://creativecommons.org/licenses/by/4.0/legalco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radiologyassistant.nl/abdomen/bowel/ultrasound-in-crohns-disease" TargetMode="Externa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radiologyassistant.nl/abdomen/bowel/ultrasound-in-crohns-disease"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radiologyassistant.nl/abdomen/bowel/ultrasound-in-crohns-disease"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radiologyassistant.nl/abdomen/bowel/ultrasound-in-crohns-disease"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hyperlink" Target="https://radiologyassistant.nl/abdomen/bowel/ultrasound-in-crohns-disease"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m4UH3WN9Wtk&amp;ab_channel=Medmastery"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books/NBK507857/"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hyperlink" Target="https://www.youtube.com/watch?v=t-jqbgZjFFY&amp;ab_channel=SonographicTendenci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cbi.nlm.nih.gov/books/NBK507857/"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CBA8A-1F24-164E-B43D-BA6387295832}"/>
              </a:ext>
            </a:extLst>
          </p:cNvPr>
          <p:cNvSpPr>
            <a:spLocks noGrp="1"/>
          </p:cNvSpPr>
          <p:nvPr>
            <p:ph type="title"/>
          </p:nvPr>
        </p:nvSpPr>
        <p:spPr>
          <a:xfrm>
            <a:off x="753946" y="3012653"/>
            <a:ext cx="10618793" cy="1416473"/>
          </a:xfrm>
          <a:noFill/>
          <a:ln w="12700">
            <a:noFill/>
            <a:miter lim="800000"/>
            <a:headEnd/>
            <a:tailEnd/>
          </a:ln>
        </p:spPr>
        <p:txBody>
          <a:bodyPr vert="horz" wrap="square" lIns="0" tIns="0" rIns="0" bIns="0" numCol="1" anchor="b" anchorCtr="0" compatLnSpc="1">
            <a:prstTxWarp prst="textNoShape">
              <a:avLst/>
            </a:prstTxWarp>
            <a:noAutofit/>
          </a:bodyPr>
          <a:lstStyle/>
          <a:p>
            <a:pPr algn="ctr"/>
            <a:r>
              <a:rPr lang="en-US" sz="4500">
                <a:solidFill>
                  <a:schemeClr val="tx1"/>
                </a:solidFill>
              </a:rPr>
              <a:t>Chapter 4: Normal bowel in IUS and abnormal findings in IBD</a:t>
            </a:r>
          </a:p>
        </p:txBody>
      </p:sp>
      <p:sp>
        <p:nvSpPr>
          <p:cNvPr id="2" name="Rectangle 1">
            <a:extLst>
              <a:ext uri="{FF2B5EF4-FFF2-40B4-BE49-F238E27FC236}">
                <a16:creationId xmlns:a16="http://schemas.microsoft.com/office/drawing/2014/main" id="{47670269-6A5C-BA3A-7616-063087126050}"/>
              </a:ext>
            </a:extLst>
          </p:cNvPr>
          <p:cNvSpPr/>
          <p:nvPr/>
        </p:nvSpPr>
        <p:spPr>
          <a:xfrm>
            <a:off x="2925086" y="5371736"/>
            <a:ext cx="6341828" cy="1349537"/>
          </a:xfrm>
          <a:prstGeom prst="rect">
            <a:avLst/>
          </a:prstGeom>
        </p:spPr>
        <p:txBody>
          <a:bodyPr wrap="square" lIns="76200" tIns="38100" rIns="76200" bIns="38100" anchor="t">
            <a:spAutoFit/>
          </a:bodyPr>
          <a:lstStyle/>
          <a:p>
            <a:pPr algn="ctr" defTabSz="914363">
              <a:defRPr/>
            </a:pPr>
            <a:endParaRPr lang="en-US" sz="917">
              <a:solidFill>
                <a:srgbClr val="303030"/>
              </a:solidFill>
              <a:latin typeface="Verdana"/>
              <a:ea typeface="Verdana"/>
              <a:cs typeface="Arial"/>
            </a:endParaRPr>
          </a:p>
          <a:p>
            <a:pPr algn="ctr" defTabSz="914363">
              <a:defRPr/>
            </a:pPr>
            <a:r>
              <a:rPr lang="en-US" sz="917" kern="0">
                <a:latin typeface="Verdana" charset="0"/>
                <a:sym typeface="Arial" pitchFamily="-65" charset="0"/>
              </a:rPr>
              <a:t>v1.0, 10 December 2022 </a:t>
            </a:r>
            <a:r>
              <a:rPr lang="en-US" sz="917" kern="0">
                <a:solidFill>
                  <a:srgbClr val="303030"/>
                </a:solidFill>
                <a:latin typeface="Verdana"/>
                <a:ea typeface="Verdana"/>
                <a:cs typeface="Arial"/>
                <a:sym typeface="Arial" pitchFamily="-65" charset="0"/>
              </a:rPr>
              <a:t>| </a:t>
            </a:r>
            <a:r>
              <a:rPr lang="en-US" sz="917">
                <a:solidFill>
                  <a:srgbClr val="303030"/>
                </a:solidFill>
                <a:latin typeface="Verdana"/>
                <a:ea typeface="Verdana"/>
                <a:cs typeface="Arial"/>
              </a:rPr>
              <a:t>EM-121011</a:t>
            </a:r>
          </a:p>
          <a:p>
            <a:pPr algn="ctr" defTabSz="914363">
              <a:defRPr/>
            </a:pPr>
            <a:endParaRPr lang="en-US" sz="917">
              <a:solidFill>
                <a:srgbClr val="303030"/>
              </a:solidFill>
              <a:latin typeface="Verdana"/>
              <a:ea typeface="Verdana"/>
              <a:cs typeface="Arial"/>
            </a:endParaRPr>
          </a:p>
          <a:p>
            <a:pPr algn="ctr" defTabSz="914363">
              <a:defRPr/>
            </a:pPr>
            <a:r>
              <a:rPr lang="en-US" sz="917" kern="0">
                <a:latin typeface="Verdana" charset="0"/>
                <a:sym typeface="Arial" pitchFamily="-65" charset="0"/>
              </a:rPr>
              <a:t>For Healthcare Professionals only </a:t>
            </a:r>
            <a:endParaRPr lang="en-US" sz="917">
              <a:solidFill>
                <a:srgbClr val="000000"/>
              </a:solidFill>
              <a:latin typeface="Verdana"/>
              <a:ea typeface="Verdana"/>
              <a:cs typeface="Arial"/>
            </a:endParaRPr>
          </a:p>
          <a:p>
            <a:pPr algn="ctr" defTabSz="914363">
              <a:defRPr/>
            </a:pPr>
            <a:r>
              <a:rPr lang="en-US" sz="917">
                <a:solidFill>
                  <a:srgbClr val="000000"/>
                </a:solidFill>
                <a:latin typeface="Verdana"/>
                <a:ea typeface="Verdana"/>
                <a:cs typeface="Arial"/>
              </a:rPr>
              <a:t>Developed under the mentorship of the Asian Organization for Crohn's &amp; Colitis</a:t>
            </a:r>
            <a:endParaRPr lang="en-US" sz="1500"/>
          </a:p>
          <a:p>
            <a:pPr algn="ctr" defTabSz="914363">
              <a:defRPr/>
            </a:pPr>
            <a:r>
              <a:rPr lang="en-US" sz="917">
                <a:solidFill>
                  <a:srgbClr val="000000"/>
                </a:solidFill>
                <a:latin typeface="Verdana"/>
                <a:ea typeface="Verdana"/>
                <a:cs typeface="Arial"/>
              </a:rPr>
              <a:t>Supported by Janssen Asia Pacific, a division of Johnson and Johnson International (Singapore) Pte. Ltd. Editorial development by Transform Medical Communications, New Zealand</a:t>
            </a:r>
            <a:endParaRPr lang="en-SG" sz="917">
              <a:solidFill>
                <a:srgbClr val="000000"/>
              </a:solidFill>
              <a:latin typeface="Verdana"/>
              <a:ea typeface="Verdana"/>
              <a:cs typeface="Arial"/>
            </a:endParaRPr>
          </a:p>
          <a:p>
            <a:pPr algn="ctr" defTabSz="914363">
              <a:defRPr/>
            </a:pPr>
            <a:endParaRPr lang="en-US" sz="933">
              <a:solidFill>
                <a:srgbClr val="000000"/>
              </a:solidFill>
              <a:latin typeface="Verdana" panose="020B0604030504040204" pitchFamily="34" charset="0"/>
              <a:ea typeface="Verdana" panose="020B0604030504040204" pitchFamily="34" charset="0"/>
              <a:cs typeface="Arial" panose="020B0604020202020204" pitchFamily="34" charset="0"/>
            </a:endParaRPr>
          </a:p>
          <a:p>
            <a:pPr algn="ctr" defTabSz="914363">
              <a:defRPr/>
            </a:pPr>
            <a:r>
              <a:rPr lang="en-US" sz="917">
                <a:solidFill>
                  <a:srgbClr val="000000"/>
                </a:solidFill>
                <a:latin typeface="Verdana"/>
                <a:ea typeface="Verdana"/>
                <a:cs typeface="Arial"/>
              </a:rPr>
              <a:t>© Janssen Asia Pacific, a division of Johnson &amp; Johnson International (Singapore) Pte. Ltd. </a:t>
            </a:r>
            <a:endParaRPr lang="en-SG" sz="917">
              <a:solidFill>
                <a:srgbClr val="000000"/>
              </a:solidFill>
              <a:latin typeface="Verdana"/>
              <a:ea typeface="Verdana"/>
              <a:cs typeface="Arial"/>
            </a:endParaRPr>
          </a:p>
        </p:txBody>
      </p:sp>
      <p:pic>
        <p:nvPicPr>
          <p:cNvPr id="3" name="Picture 2">
            <a:extLst>
              <a:ext uri="{FF2B5EF4-FFF2-40B4-BE49-F238E27FC236}">
                <a16:creationId xmlns:a16="http://schemas.microsoft.com/office/drawing/2014/main" id="{1C7AC9B5-5591-1DC3-6FE4-9E51A7C90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4790" y="6046280"/>
            <a:ext cx="1563522" cy="631094"/>
          </a:xfrm>
          <a:prstGeom prst="rect">
            <a:avLst/>
          </a:prstGeom>
        </p:spPr>
      </p:pic>
      <p:pic>
        <p:nvPicPr>
          <p:cNvPr id="5" name="Picture 4">
            <a:extLst>
              <a:ext uri="{FF2B5EF4-FFF2-40B4-BE49-F238E27FC236}">
                <a16:creationId xmlns:a16="http://schemas.microsoft.com/office/drawing/2014/main" id="{96449EEC-0D99-2125-4B81-8EDF40255E97}"/>
              </a:ext>
            </a:extLst>
          </p:cNvPr>
          <p:cNvPicPr>
            <a:picLocks noChangeAspect="1"/>
          </p:cNvPicPr>
          <p:nvPr/>
        </p:nvPicPr>
        <p:blipFill>
          <a:blip r:embed="rId4"/>
          <a:stretch>
            <a:fillRect/>
          </a:stretch>
        </p:blipFill>
        <p:spPr>
          <a:xfrm>
            <a:off x="102652" y="5773380"/>
            <a:ext cx="1085364" cy="947444"/>
          </a:xfrm>
          <a:prstGeom prst="rect">
            <a:avLst/>
          </a:prstGeom>
        </p:spPr>
      </p:pic>
    </p:spTree>
    <p:extLst>
      <p:ext uri="{BB962C8B-B14F-4D97-AF65-F5344CB8AC3E}">
        <p14:creationId xmlns:p14="http://schemas.microsoft.com/office/powerpoint/2010/main" val="120328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24C1-C060-4791-AA7B-1DADBB5856CA}"/>
              </a:ext>
            </a:extLst>
          </p:cNvPr>
          <p:cNvSpPr>
            <a:spLocks noGrp="1"/>
          </p:cNvSpPr>
          <p:nvPr>
            <p:ph type="title"/>
          </p:nvPr>
        </p:nvSpPr>
        <p:spPr>
          <a:xfrm>
            <a:off x="605366" y="378458"/>
            <a:ext cx="10875024" cy="923201"/>
          </a:xfrm>
        </p:spPr>
        <p:txBody>
          <a:bodyPr/>
          <a:lstStyle/>
          <a:p>
            <a:r>
              <a:rPr lang="en-US"/>
              <a:t>IUS Features predictive of IBD: bowel wall thickness and bowel wall stratification</a:t>
            </a:r>
          </a:p>
        </p:txBody>
      </p:sp>
      <p:sp>
        <p:nvSpPr>
          <p:cNvPr id="4" name="Slide Number Placeholder 3">
            <a:extLst>
              <a:ext uri="{FF2B5EF4-FFF2-40B4-BE49-F238E27FC236}">
                <a16:creationId xmlns:a16="http://schemas.microsoft.com/office/drawing/2014/main" id="{5488AA56-5172-4A36-B7AF-A8E77CA4FDE4}"/>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10</a:t>
            </a:fld>
            <a:endParaRPr lang="en-US">
              <a:solidFill>
                <a:srgbClr val="646464"/>
              </a:solidFill>
            </a:endParaRPr>
          </a:p>
        </p:txBody>
      </p:sp>
      <p:sp>
        <p:nvSpPr>
          <p:cNvPr id="5" name="Text Placeholder 4">
            <a:extLst>
              <a:ext uri="{FF2B5EF4-FFF2-40B4-BE49-F238E27FC236}">
                <a16:creationId xmlns:a16="http://schemas.microsoft.com/office/drawing/2014/main" id="{0B77FAFF-CA94-4722-8255-7A51E6FBADFA}"/>
              </a:ext>
            </a:extLst>
          </p:cNvPr>
          <p:cNvSpPr>
            <a:spLocks noGrp="1"/>
          </p:cNvSpPr>
          <p:nvPr>
            <p:ph type="body" sz="quarter" idx="17"/>
          </p:nvPr>
        </p:nvSpPr>
        <p:spPr>
          <a:xfrm>
            <a:off x="601928" y="6289661"/>
            <a:ext cx="8382000" cy="275167"/>
          </a:xfrm>
        </p:spPr>
        <p:txBody>
          <a:bodyPr/>
          <a:lstStyle/>
          <a:p>
            <a:r>
              <a:rPr lang="en-US"/>
              <a:t>BWT: Bowel wall thickness; BWS: bowel wall stratification; IUS: Intestinal ultrasound, IBD: Inflammatory bowel disease </a:t>
            </a:r>
          </a:p>
          <a:p>
            <a:r>
              <a:rPr lang="en-US"/>
              <a:t>Jauregui-</a:t>
            </a:r>
            <a:r>
              <a:rPr lang="en-US" err="1"/>
              <a:t>Amezaga</a:t>
            </a:r>
            <a:r>
              <a:rPr lang="en-US"/>
              <a:t>, A., &amp; </a:t>
            </a:r>
            <a:r>
              <a:rPr lang="en-US" err="1"/>
              <a:t>Rimola</a:t>
            </a:r>
            <a:r>
              <a:rPr lang="en-US"/>
              <a:t>, J. (2021). </a:t>
            </a:r>
            <a:r>
              <a:rPr lang="en-US" i="1"/>
              <a:t>Life (Basel, Switzerland)</a:t>
            </a:r>
            <a:r>
              <a:rPr lang="en-US"/>
              <a:t>, 11(7), 603. </a:t>
            </a:r>
          </a:p>
        </p:txBody>
      </p:sp>
      <p:sp>
        <p:nvSpPr>
          <p:cNvPr id="6" name="Rectangle: Rounded Corners 5">
            <a:extLst>
              <a:ext uri="{FF2B5EF4-FFF2-40B4-BE49-F238E27FC236}">
                <a16:creationId xmlns:a16="http://schemas.microsoft.com/office/drawing/2014/main" id="{B14F220C-CA07-4D1D-82AB-EAF8F1846533}"/>
              </a:ext>
            </a:extLst>
          </p:cNvPr>
          <p:cNvSpPr/>
          <p:nvPr/>
        </p:nvSpPr>
        <p:spPr>
          <a:xfrm>
            <a:off x="711610" y="1425271"/>
            <a:ext cx="6428124" cy="769558"/>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571477">
              <a:spcBef>
                <a:spcPts val="500"/>
              </a:spcBef>
              <a:defRPr/>
            </a:pPr>
            <a:r>
              <a:rPr lang="en-US" sz="1333" b="1">
                <a:solidFill>
                  <a:srgbClr val="FFFFFF"/>
                </a:solidFill>
                <a:latin typeface="Verdana" panose="020B0604030504040204" pitchFamily="34" charset="0"/>
                <a:ea typeface="Verdana" panose="020B0604030504040204" pitchFamily="34" charset="0"/>
              </a:rPr>
              <a:t>Bowel wall thickening – most important IUS parameter in IBD </a:t>
            </a:r>
          </a:p>
          <a:p>
            <a:pPr algn="ctr" defTabSz="571477">
              <a:spcBef>
                <a:spcPts val="500"/>
              </a:spcBef>
              <a:defRPr/>
            </a:pPr>
            <a:r>
              <a:rPr lang="en-US" sz="2000" b="1" i="1" baseline="30000">
                <a:solidFill>
                  <a:srgbClr val="FFFFFF"/>
                </a:solidFill>
                <a:latin typeface="Verdana" panose="020B0604030504040204" pitchFamily="34" charset="0"/>
                <a:ea typeface="Verdana" panose="020B0604030504040204" pitchFamily="34" charset="0"/>
              </a:rPr>
              <a:t>The most commonly used cut-off value is 3 mm</a:t>
            </a:r>
          </a:p>
        </p:txBody>
      </p:sp>
      <p:cxnSp>
        <p:nvCxnSpPr>
          <p:cNvPr id="7" name="Google Shape;11894;p293">
            <a:extLst>
              <a:ext uri="{FF2B5EF4-FFF2-40B4-BE49-F238E27FC236}">
                <a16:creationId xmlns:a16="http://schemas.microsoft.com/office/drawing/2014/main" id="{756BDFA2-2005-493F-8425-015738BD5A04}"/>
              </a:ext>
            </a:extLst>
          </p:cNvPr>
          <p:cNvCxnSpPr>
            <a:cxnSpLocks/>
          </p:cNvCxnSpPr>
          <p:nvPr/>
        </p:nvCxnSpPr>
        <p:spPr>
          <a:xfrm flipH="1" flipV="1">
            <a:off x="6056411" y="2403121"/>
            <a:ext cx="12906" cy="3831483"/>
          </a:xfrm>
          <a:prstGeom prst="straightConnector1">
            <a:avLst/>
          </a:prstGeom>
          <a:noFill/>
          <a:ln w="38100" cap="flat" cmpd="sng">
            <a:solidFill>
              <a:srgbClr val="BFBFBF"/>
            </a:solidFill>
            <a:prstDash val="dot"/>
            <a:round/>
            <a:headEnd type="oval" w="med" len="med"/>
            <a:tailEnd type="oval" w="med" len="med"/>
          </a:ln>
        </p:spPr>
      </p:cxnSp>
      <p:sp>
        <p:nvSpPr>
          <p:cNvPr id="8" name="TextBox 7">
            <a:extLst>
              <a:ext uri="{FF2B5EF4-FFF2-40B4-BE49-F238E27FC236}">
                <a16:creationId xmlns:a16="http://schemas.microsoft.com/office/drawing/2014/main" id="{5C88D1E3-3E8F-41DD-A88F-B1F87F9E09EF}"/>
              </a:ext>
            </a:extLst>
          </p:cNvPr>
          <p:cNvSpPr txBox="1"/>
          <p:nvPr/>
        </p:nvSpPr>
        <p:spPr>
          <a:xfrm>
            <a:off x="717632" y="2455947"/>
            <a:ext cx="5147964" cy="297454"/>
          </a:xfrm>
          <a:prstGeom prst="rect">
            <a:avLst/>
          </a:prstGeom>
          <a:noFill/>
        </p:spPr>
        <p:txBody>
          <a:bodyPr wrap="square" rtlCol="0">
            <a:spAutoFit/>
          </a:bodyPr>
          <a:lstStyle/>
          <a:p>
            <a:pPr algn="ctr" defTabSz="571477">
              <a:defRPr/>
            </a:pPr>
            <a:r>
              <a:rPr lang="en-US" sz="1333" b="1">
                <a:solidFill>
                  <a:srgbClr val="00A0DF"/>
                </a:solidFill>
                <a:latin typeface="Verdana" panose="020B0604030504040204" pitchFamily="34" charset="0"/>
                <a:ea typeface="Verdana" panose="020B0604030504040204" pitchFamily="34" charset="0"/>
              </a:rPr>
              <a:t>Bowel wall thickening without loss of stratification</a:t>
            </a:r>
          </a:p>
        </p:txBody>
      </p:sp>
      <p:sp>
        <p:nvSpPr>
          <p:cNvPr id="9" name="TextBox 8">
            <a:extLst>
              <a:ext uri="{FF2B5EF4-FFF2-40B4-BE49-F238E27FC236}">
                <a16:creationId xmlns:a16="http://schemas.microsoft.com/office/drawing/2014/main" id="{1D673F7E-D63A-40F3-9662-28223BC7A1B9}"/>
              </a:ext>
            </a:extLst>
          </p:cNvPr>
          <p:cNvSpPr txBox="1"/>
          <p:nvPr/>
        </p:nvSpPr>
        <p:spPr>
          <a:xfrm>
            <a:off x="6610520" y="2452634"/>
            <a:ext cx="4746813" cy="451342"/>
          </a:xfrm>
          <a:prstGeom prst="rect">
            <a:avLst/>
          </a:prstGeom>
          <a:noFill/>
        </p:spPr>
        <p:txBody>
          <a:bodyPr wrap="none" rtlCol="0">
            <a:spAutoFit/>
          </a:bodyPr>
          <a:lstStyle/>
          <a:p>
            <a:pPr algn="ctr" defTabSz="571477">
              <a:defRPr/>
            </a:pPr>
            <a:r>
              <a:rPr lang="en-US" sz="1333" b="1">
                <a:solidFill>
                  <a:srgbClr val="00A0DF"/>
                </a:solidFill>
                <a:latin typeface="Verdana" panose="020B0604030504040204" pitchFamily="34" charset="0"/>
                <a:ea typeface="Verdana" panose="020B0604030504040204" pitchFamily="34" charset="0"/>
              </a:rPr>
              <a:t>Bowel wall thickening with loss of stratification</a:t>
            </a:r>
            <a:br>
              <a:rPr lang="en-US" sz="1333" b="1">
                <a:solidFill>
                  <a:srgbClr val="00A0DF"/>
                </a:solidFill>
                <a:latin typeface="Verdana" panose="020B0604030504040204" pitchFamily="34" charset="0"/>
                <a:ea typeface="Verdana" panose="020B0604030504040204" pitchFamily="34" charset="0"/>
              </a:rPr>
            </a:br>
            <a:r>
              <a:rPr lang="en-US" sz="1000" b="1">
                <a:solidFill>
                  <a:srgbClr val="00A0DF"/>
                </a:solidFill>
                <a:latin typeface="Verdana" panose="020B0604030504040204" pitchFamily="34" charset="0"/>
                <a:ea typeface="Verdana" panose="020B0604030504040204" pitchFamily="34" charset="0"/>
              </a:rPr>
              <a:t>(higher degree of inflammation)</a:t>
            </a:r>
            <a:endParaRPr lang="en-US" sz="1333" b="1">
              <a:solidFill>
                <a:srgbClr val="00A0DF"/>
              </a:solidFill>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C4849E5D-27E6-4568-82E9-8864905BE1D7}"/>
              </a:ext>
            </a:extLst>
          </p:cNvPr>
          <p:cNvPicPr>
            <a:picLocks noChangeAspect="1"/>
          </p:cNvPicPr>
          <p:nvPr/>
        </p:nvPicPr>
        <p:blipFill>
          <a:blip r:embed="rId3"/>
          <a:stretch>
            <a:fillRect/>
          </a:stretch>
        </p:blipFill>
        <p:spPr>
          <a:xfrm>
            <a:off x="1326928" y="2943259"/>
            <a:ext cx="3955949" cy="2937702"/>
          </a:xfrm>
          <a:prstGeom prst="rect">
            <a:avLst/>
          </a:prstGeom>
        </p:spPr>
      </p:pic>
      <p:pic>
        <p:nvPicPr>
          <p:cNvPr id="11" name="Picture 10">
            <a:extLst>
              <a:ext uri="{FF2B5EF4-FFF2-40B4-BE49-F238E27FC236}">
                <a16:creationId xmlns:a16="http://schemas.microsoft.com/office/drawing/2014/main" id="{95A56631-9F8E-4AA4-9EF4-4A2C06E63066}"/>
              </a:ext>
            </a:extLst>
          </p:cNvPr>
          <p:cNvPicPr>
            <a:picLocks noChangeAspect="1"/>
          </p:cNvPicPr>
          <p:nvPr/>
        </p:nvPicPr>
        <p:blipFill>
          <a:blip r:embed="rId4"/>
          <a:stretch>
            <a:fillRect/>
          </a:stretch>
        </p:blipFill>
        <p:spPr>
          <a:xfrm>
            <a:off x="6646013" y="2888650"/>
            <a:ext cx="4580787" cy="2991675"/>
          </a:xfrm>
          <a:prstGeom prst="rect">
            <a:avLst/>
          </a:prstGeom>
        </p:spPr>
      </p:pic>
      <p:sp>
        <p:nvSpPr>
          <p:cNvPr id="12" name="TextBox 11">
            <a:extLst>
              <a:ext uri="{FF2B5EF4-FFF2-40B4-BE49-F238E27FC236}">
                <a16:creationId xmlns:a16="http://schemas.microsoft.com/office/drawing/2014/main" id="{8B8AE62F-C6F2-40DA-9008-1E6E97E6F8F8}"/>
              </a:ext>
            </a:extLst>
          </p:cNvPr>
          <p:cNvSpPr txBox="1"/>
          <p:nvPr/>
        </p:nvSpPr>
        <p:spPr>
          <a:xfrm>
            <a:off x="1078609" y="5901180"/>
            <a:ext cx="4806009" cy="348685"/>
          </a:xfrm>
          <a:prstGeom prst="rect">
            <a:avLst/>
          </a:prstGeom>
          <a:noFill/>
        </p:spPr>
        <p:txBody>
          <a:bodyPr wrap="square">
            <a:spAutoFit/>
          </a:bodyPr>
          <a:lstStyle/>
          <a:p>
            <a:pPr algn="ctr" defTabSz="571477">
              <a:defRPr/>
            </a:pPr>
            <a:r>
              <a:rPr lang="en-US" sz="833">
                <a:solidFill>
                  <a:srgbClr val="000000"/>
                </a:solidFill>
                <a:latin typeface="Verdana" panose="020B0604030504040204" pitchFamily="34" charset="0"/>
                <a:ea typeface="Verdana" panose="020B0604030504040204" pitchFamily="34" charset="0"/>
              </a:rPr>
              <a:t>Reproduced from Jauregui-</a:t>
            </a:r>
            <a:r>
              <a:rPr lang="en-US" sz="833" err="1">
                <a:solidFill>
                  <a:srgbClr val="000000"/>
                </a:solidFill>
                <a:latin typeface="Verdana" panose="020B0604030504040204" pitchFamily="34" charset="0"/>
                <a:ea typeface="Verdana" panose="020B0604030504040204" pitchFamily="34" charset="0"/>
              </a:rPr>
              <a:t>Amezaga</a:t>
            </a:r>
            <a:r>
              <a:rPr lang="en-US" sz="833">
                <a:solidFill>
                  <a:srgbClr val="000000"/>
                </a:solidFill>
                <a:latin typeface="Verdana" panose="020B0604030504040204" pitchFamily="34" charset="0"/>
                <a:ea typeface="Verdana" panose="020B0604030504040204" pitchFamily="34" charset="0"/>
              </a:rPr>
              <a:t> and </a:t>
            </a:r>
            <a:r>
              <a:rPr lang="en-US" sz="833" err="1">
                <a:solidFill>
                  <a:srgbClr val="000000"/>
                </a:solidFill>
                <a:latin typeface="Verdana" panose="020B0604030504040204" pitchFamily="34" charset="0"/>
                <a:ea typeface="Verdana" panose="020B0604030504040204" pitchFamily="34" charset="0"/>
              </a:rPr>
              <a:t>Rimola</a:t>
            </a:r>
            <a:r>
              <a:rPr lang="en-US" sz="833">
                <a:solidFill>
                  <a:srgbClr val="000000"/>
                </a:solidFill>
                <a:latin typeface="Verdana" panose="020B0604030504040204" pitchFamily="34" charset="0"/>
                <a:ea typeface="Verdana" panose="020B0604030504040204" pitchFamily="34" charset="0"/>
              </a:rPr>
              <a:t>, 2021 (Attribution 4.0 International (CC BY 4.0). </a:t>
            </a:r>
            <a:r>
              <a:rPr lang="en-US" sz="833">
                <a:solidFill>
                  <a:srgbClr val="000000"/>
                </a:solidFill>
                <a:latin typeface="Verdana" panose="020B0604030504040204" pitchFamily="34" charset="0"/>
                <a:ea typeface="Verdana" panose="020B0604030504040204" pitchFamily="34" charset="0"/>
                <a:hlinkClick r:id="rId5"/>
              </a:rPr>
              <a:t>https://creativecommons.org/licenses/by/4.0/legalcode</a:t>
            </a:r>
            <a:r>
              <a:rPr lang="en-US" sz="833">
                <a:solidFill>
                  <a:srgbClr val="000000"/>
                </a:solidFill>
                <a:latin typeface="Verdana" panose="020B0604030504040204" pitchFamily="34" charset="0"/>
                <a:ea typeface="Verdana" panose="020B0604030504040204" pitchFamily="34" charset="0"/>
              </a:rPr>
              <a:t> </a:t>
            </a:r>
            <a:endParaRPr lang="en-US" sz="833" baseline="30000">
              <a:solidFill>
                <a:srgbClr val="000000"/>
              </a:solidFill>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34505E8D-37D4-4D95-9E5C-602219F5D3C1}"/>
              </a:ext>
            </a:extLst>
          </p:cNvPr>
          <p:cNvSpPr txBox="1"/>
          <p:nvPr/>
        </p:nvSpPr>
        <p:spPr>
          <a:xfrm>
            <a:off x="6100876" y="5901180"/>
            <a:ext cx="5343951" cy="348685"/>
          </a:xfrm>
          <a:prstGeom prst="rect">
            <a:avLst/>
          </a:prstGeom>
          <a:noFill/>
        </p:spPr>
        <p:txBody>
          <a:bodyPr wrap="square">
            <a:spAutoFit/>
          </a:bodyPr>
          <a:lstStyle/>
          <a:p>
            <a:pPr algn="ctr" defTabSz="571477">
              <a:defRPr/>
            </a:pPr>
            <a:r>
              <a:rPr lang="en-US" sz="833">
                <a:solidFill>
                  <a:srgbClr val="000000"/>
                </a:solidFill>
                <a:latin typeface="Verdana" panose="020B0604030504040204" pitchFamily="34" charset="0"/>
                <a:ea typeface="Verdana" panose="020B0604030504040204" pitchFamily="34" charset="0"/>
              </a:rPr>
              <a:t>Reproduced from Jauregui-</a:t>
            </a:r>
            <a:r>
              <a:rPr lang="en-US" sz="833" err="1">
                <a:solidFill>
                  <a:srgbClr val="000000"/>
                </a:solidFill>
                <a:latin typeface="Verdana" panose="020B0604030504040204" pitchFamily="34" charset="0"/>
                <a:ea typeface="Verdana" panose="020B0604030504040204" pitchFamily="34" charset="0"/>
              </a:rPr>
              <a:t>Amezaga</a:t>
            </a:r>
            <a:r>
              <a:rPr lang="en-US" sz="833">
                <a:solidFill>
                  <a:srgbClr val="000000"/>
                </a:solidFill>
                <a:latin typeface="Verdana" panose="020B0604030504040204" pitchFamily="34" charset="0"/>
                <a:ea typeface="Verdana" panose="020B0604030504040204" pitchFamily="34" charset="0"/>
              </a:rPr>
              <a:t> and </a:t>
            </a:r>
            <a:r>
              <a:rPr lang="en-US" sz="833" err="1">
                <a:solidFill>
                  <a:srgbClr val="000000"/>
                </a:solidFill>
                <a:latin typeface="Verdana" panose="020B0604030504040204" pitchFamily="34" charset="0"/>
                <a:ea typeface="Verdana" panose="020B0604030504040204" pitchFamily="34" charset="0"/>
              </a:rPr>
              <a:t>Rimola</a:t>
            </a:r>
            <a:r>
              <a:rPr lang="en-US" sz="833">
                <a:solidFill>
                  <a:srgbClr val="000000"/>
                </a:solidFill>
                <a:latin typeface="Verdana" panose="020B0604030504040204" pitchFamily="34" charset="0"/>
                <a:ea typeface="Verdana" panose="020B0604030504040204" pitchFamily="34" charset="0"/>
              </a:rPr>
              <a:t>, 2021 (Attribution 4.0 International (CC BY 4.0). </a:t>
            </a:r>
            <a:r>
              <a:rPr lang="en-US" sz="833">
                <a:solidFill>
                  <a:srgbClr val="000000"/>
                </a:solidFill>
                <a:latin typeface="Verdana" panose="020B0604030504040204" pitchFamily="34" charset="0"/>
                <a:ea typeface="Verdana" panose="020B0604030504040204" pitchFamily="34" charset="0"/>
                <a:hlinkClick r:id="rId5"/>
              </a:rPr>
              <a:t>https://creativecommons.org/licenses/by/4.0/legalcode</a:t>
            </a:r>
            <a:r>
              <a:rPr lang="en-US" sz="833">
                <a:solidFill>
                  <a:srgbClr val="000000"/>
                </a:solidFill>
                <a:latin typeface="Verdana" panose="020B0604030504040204" pitchFamily="34" charset="0"/>
                <a:ea typeface="Verdana" panose="020B0604030504040204" pitchFamily="34" charset="0"/>
              </a:rPr>
              <a:t> </a:t>
            </a:r>
            <a:endParaRPr lang="en-US" sz="833" baseline="30000">
              <a:solidFill>
                <a:srgbClr val="000000"/>
              </a:solidFill>
              <a:latin typeface="Verdana" panose="020B0604030504040204" pitchFamily="34" charset="0"/>
              <a:ea typeface="Verdana" panose="020B0604030504040204" pitchFamily="34" charset="0"/>
            </a:endParaRPr>
          </a:p>
        </p:txBody>
      </p:sp>
      <p:graphicFrame>
        <p:nvGraphicFramePr>
          <p:cNvPr id="14" name="Table 12">
            <a:extLst>
              <a:ext uri="{FF2B5EF4-FFF2-40B4-BE49-F238E27FC236}">
                <a16:creationId xmlns:a16="http://schemas.microsoft.com/office/drawing/2014/main" id="{2BC2A7E5-1353-45A8-80F4-B132A32FFB65}"/>
              </a:ext>
            </a:extLst>
          </p:cNvPr>
          <p:cNvGraphicFramePr>
            <a:graphicFrameLocks noGrp="1"/>
          </p:cNvGraphicFramePr>
          <p:nvPr/>
        </p:nvGraphicFramePr>
        <p:xfrm>
          <a:off x="7297420" y="1527642"/>
          <a:ext cx="4073540" cy="762000"/>
        </p:xfrm>
        <a:graphic>
          <a:graphicData uri="http://schemas.openxmlformats.org/drawingml/2006/table">
            <a:tbl>
              <a:tblPr firstRow="1" bandRow="1">
                <a:tableStyleId>{6E25E649-3F16-4E02-A733-19D2CDBF48F0}</a:tableStyleId>
              </a:tblPr>
              <a:tblGrid>
                <a:gridCol w="1357847">
                  <a:extLst>
                    <a:ext uri="{9D8B030D-6E8A-4147-A177-3AD203B41FA5}">
                      <a16:colId xmlns:a16="http://schemas.microsoft.com/office/drawing/2014/main" val="143356704"/>
                    </a:ext>
                  </a:extLst>
                </a:gridCol>
                <a:gridCol w="1357847">
                  <a:extLst>
                    <a:ext uri="{9D8B030D-6E8A-4147-A177-3AD203B41FA5}">
                      <a16:colId xmlns:a16="http://schemas.microsoft.com/office/drawing/2014/main" val="3253014439"/>
                    </a:ext>
                  </a:extLst>
                </a:gridCol>
                <a:gridCol w="1357847">
                  <a:extLst>
                    <a:ext uri="{9D8B030D-6E8A-4147-A177-3AD203B41FA5}">
                      <a16:colId xmlns:a16="http://schemas.microsoft.com/office/drawing/2014/main" val="973174183"/>
                    </a:ext>
                  </a:extLst>
                </a:gridCol>
              </a:tblGrid>
              <a:tr h="254000">
                <a:tc>
                  <a:txBody>
                    <a:bodyPr/>
                    <a:lstStyle/>
                    <a:p>
                      <a:r>
                        <a:rPr lang="en-US" sz="1200">
                          <a:latin typeface="Verdana" panose="020B0604030504040204" pitchFamily="34" charset="0"/>
                          <a:ea typeface="Verdana" panose="020B0604030504040204" pitchFamily="34" charset="0"/>
                        </a:rPr>
                        <a:t>Cut of value</a:t>
                      </a:r>
                    </a:p>
                  </a:txBody>
                  <a:tcPr marL="76200" marR="76200" marT="38100" marB="38100"/>
                </a:tc>
                <a:tc>
                  <a:txBody>
                    <a:bodyPr/>
                    <a:lstStyle/>
                    <a:p>
                      <a:r>
                        <a:rPr lang="en-US" sz="1200">
                          <a:latin typeface="Verdana" panose="020B0604030504040204" pitchFamily="34" charset="0"/>
                          <a:ea typeface="Verdana" panose="020B0604030504040204" pitchFamily="34" charset="0"/>
                        </a:rPr>
                        <a:t>Sensitivity</a:t>
                      </a:r>
                    </a:p>
                  </a:txBody>
                  <a:tcPr marL="76200" marR="76200" marT="38100" marB="38100"/>
                </a:tc>
                <a:tc>
                  <a:txBody>
                    <a:bodyPr/>
                    <a:lstStyle/>
                    <a:p>
                      <a:r>
                        <a:rPr lang="en-US" sz="1200">
                          <a:latin typeface="Verdana" panose="020B0604030504040204" pitchFamily="34" charset="0"/>
                          <a:ea typeface="Verdana" panose="020B0604030504040204" pitchFamily="34" charset="0"/>
                        </a:rPr>
                        <a:t>Specificity</a:t>
                      </a:r>
                    </a:p>
                  </a:txBody>
                  <a:tcPr marL="76200" marR="76200" marT="38100" marB="38100"/>
                </a:tc>
                <a:extLst>
                  <a:ext uri="{0D108BD9-81ED-4DB2-BD59-A6C34878D82A}">
                    <a16:rowId xmlns:a16="http://schemas.microsoft.com/office/drawing/2014/main" val="1896566585"/>
                  </a:ext>
                </a:extLst>
              </a:tr>
              <a:tr h="254000">
                <a:tc>
                  <a:txBody>
                    <a:bodyPr/>
                    <a:lstStyle/>
                    <a:p>
                      <a:r>
                        <a:rPr lang="en-US" sz="1200">
                          <a:latin typeface="Verdana" panose="020B0604030504040204" pitchFamily="34" charset="0"/>
                          <a:ea typeface="Verdana" panose="020B0604030504040204" pitchFamily="34" charset="0"/>
                        </a:rPr>
                        <a:t>3 mm</a:t>
                      </a:r>
                    </a:p>
                  </a:txBody>
                  <a:tcPr marL="76200" marR="76200" marT="38100" marB="38100"/>
                </a:tc>
                <a:tc>
                  <a:txBody>
                    <a:bodyPr/>
                    <a:lstStyle/>
                    <a:p>
                      <a:r>
                        <a:rPr lang="en-US" sz="1200">
                          <a:latin typeface="Verdana" panose="020B0604030504040204" pitchFamily="34" charset="0"/>
                          <a:ea typeface="Verdana" panose="020B0604030504040204" pitchFamily="34" charset="0"/>
                        </a:rPr>
                        <a:t>89%</a:t>
                      </a:r>
                    </a:p>
                  </a:txBody>
                  <a:tcPr marL="76200" marR="76200" marT="38100" marB="38100"/>
                </a:tc>
                <a:tc>
                  <a:txBody>
                    <a:bodyPr/>
                    <a:lstStyle/>
                    <a:p>
                      <a:r>
                        <a:rPr lang="en-US" sz="1200">
                          <a:latin typeface="Verdana" panose="020B0604030504040204" pitchFamily="34" charset="0"/>
                          <a:ea typeface="Verdana" panose="020B0604030504040204" pitchFamily="34" charset="0"/>
                        </a:rPr>
                        <a:t>96%</a:t>
                      </a:r>
                    </a:p>
                  </a:txBody>
                  <a:tcPr marL="76200" marR="76200" marT="38100" marB="38100"/>
                </a:tc>
                <a:extLst>
                  <a:ext uri="{0D108BD9-81ED-4DB2-BD59-A6C34878D82A}">
                    <a16:rowId xmlns:a16="http://schemas.microsoft.com/office/drawing/2014/main" val="1511454117"/>
                  </a:ext>
                </a:extLst>
              </a:tr>
              <a:tr h="254000">
                <a:tc>
                  <a:txBody>
                    <a:bodyPr/>
                    <a:lstStyle/>
                    <a:p>
                      <a:r>
                        <a:rPr lang="en-US" sz="1200">
                          <a:latin typeface="Verdana" panose="020B0604030504040204" pitchFamily="34" charset="0"/>
                          <a:ea typeface="Verdana" panose="020B0604030504040204" pitchFamily="34" charset="0"/>
                        </a:rPr>
                        <a:t>4 mm</a:t>
                      </a:r>
                    </a:p>
                  </a:txBody>
                  <a:tcPr marL="76200" marR="76200" marT="38100" marB="38100"/>
                </a:tc>
                <a:tc>
                  <a:txBody>
                    <a:bodyPr/>
                    <a:lstStyle/>
                    <a:p>
                      <a:r>
                        <a:rPr lang="en-US" sz="1200">
                          <a:latin typeface="Verdana" panose="020B0604030504040204" pitchFamily="34" charset="0"/>
                          <a:ea typeface="Verdana" panose="020B0604030504040204" pitchFamily="34" charset="0"/>
                        </a:rPr>
                        <a:t>87%</a:t>
                      </a:r>
                    </a:p>
                  </a:txBody>
                  <a:tcPr marL="76200" marR="76200" marT="38100" marB="38100"/>
                </a:tc>
                <a:tc>
                  <a:txBody>
                    <a:bodyPr/>
                    <a:lstStyle/>
                    <a:p>
                      <a:r>
                        <a:rPr lang="en-US" sz="1200">
                          <a:latin typeface="Verdana" panose="020B0604030504040204" pitchFamily="34" charset="0"/>
                          <a:ea typeface="Verdana" panose="020B0604030504040204" pitchFamily="34" charset="0"/>
                        </a:rPr>
                        <a:t>98%</a:t>
                      </a:r>
                    </a:p>
                  </a:txBody>
                  <a:tcPr marL="76200" marR="76200" marT="38100" marB="38100"/>
                </a:tc>
                <a:extLst>
                  <a:ext uri="{0D108BD9-81ED-4DB2-BD59-A6C34878D82A}">
                    <a16:rowId xmlns:a16="http://schemas.microsoft.com/office/drawing/2014/main" val="2965846207"/>
                  </a:ext>
                </a:extLst>
              </a:tr>
            </a:tbl>
          </a:graphicData>
        </a:graphic>
      </p:graphicFrame>
    </p:spTree>
    <p:extLst>
      <p:ext uri="{BB962C8B-B14F-4D97-AF65-F5344CB8AC3E}">
        <p14:creationId xmlns:p14="http://schemas.microsoft.com/office/powerpoint/2010/main" val="20320834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8B5B-2792-4453-95C4-A60C9A8593A8}"/>
              </a:ext>
            </a:extLst>
          </p:cNvPr>
          <p:cNvSpPr>
            <a:spLocks noGrp="1"/>
          </p:cNvSpPr>
          <p:nvPr>
            <p:ph type="title"/>
          </p:nvPr>
        </p:nvSpPr>
        <p:spPr>
          <a:xfrm>
            <a:off x="605367" y="378458"/>
            <a:ext cx="10145760" cy="923330"/>
          </a:xfrm>
        </p:spPr>
        <p:txBody>
          <a:bodyPr/>
          <a:lstStyle/>
          <a:p>
            <a:r>
              <a:rPr lang="en-US"/>
              <a:t>Measurement of Bowel wall thickness (BWT) on IUS</a:t>
            </a:r>
          </a:p>
        </p:txBody>
      </p:sp>
      <p:sp>
        <p:nvSpPr>
          <p:cNvPr id="4" name="Slide Number Placeholder 3">
            <a:extLst>
              <a:ext uri="{FF2B5EF4-FFF2-40B4-BE49-F238E27FC236}">
                <a16:creationId xmlns:a16="http://schemas.microsoft.com/office/drawing/2014/main" id="{4CF037CC-17E2-4490-9280-E6066CA773E3}"/>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11</a:t>
            </a:fld>
            <a:endParaRPr lang="en-US">
              <a:solidFill>
                <a:srgbClr val="646464"/>
              </a:solidFill>
            </a:endParaRPr>
          </a:p>
        </p:txBody>
      </p:sp>
      <p:sp>
        <p:nvSpPr>
          <p:cNvPr id="5" name="Text Placeholder 4">
            <a:extLst>
              <a:ext uri="{FF2B5EF4-FFF2-40B4-BE49-F238E27FC236}">
                <a16:creationId xmlns:a16="http://schemas.microsoft.com/office/drawing/2014/main" id="{7C03D869-F7D9-4420-92EA-548BCF97E518}"/>
              </a:ext>
            </a:extLst>
          </p:cNvPr>
          <p:cNvSpPr>
            <a:spLocks noGrp="1"/>
          </p:cNvSpPr>
          <p:nvPr>
            <p:ph type="body" sz="quarter" idx="17"/>
          </p:nvPr>
        </p:nvSpPr>
        <p:spPr>
          <a:xfrm>
            <a:off x="601928" y="6429456"/>
            <a:ext cx="8382000" cy="275167"/>
          </a:xfrm>
        </p:spPr>
        <p:txBody>
          <a:bodyPr/>
          <a:lstStyle/>
          <a:p>
            <a:r>
              <a:rPr lang="en-US"/>
              <a:t>BWT: Bowel wall thickness; CD: Crohn’s disease; IUS: Intestinal ultrasound; UC: Ulcerative colitis</a:t>
            </a:r>
          </a:p>
          <a:p>
            <a:r>
              <a:rPr lang="en-US"/>
              <a:t>1.Jauregui-Amezaga, A., &amp; </a:t>
            </a:r>
            <a:r>
              <a:rPr lang="en-US" err="1"/>
              <a:t>Rimola</a:t>
            </a:r>
            <a:r>
              <a:rPr lang="en-US"/>
              <a:t>, J. (2021). </a:t>
            </a:r>
            <a:r>
              <a:rPr lang="en-US" i="1"/>
              <a:t>Life (Basel, Switzerland),</a:t>
            </a:r>
            <a:r>
              <a:rPr lang="en-US"/>
              <a:t> 11(7), 603. </a:t>
            </a:r>
          </a:p>
          <a:p>
            <a:r>
              <a:rPr lang="en-US"/>
              <a:t>2 </a:t>
            </a:r>
            <a:r>
              <a:rPr lang="en-IN" b="0" i="0">
                <a:solidFill>
                  <a:srgbClr val="222222"/>
                </a:solidFill>
                <a:effectLst/>
                <a:latin typeface="Arial" panose="020B0604020202020204" pitchFamily="34" charset="0"/>
              </a:rPr>
              <a:t>Novak, K. L., et al.(2021). </a:t>
            </a:r>
            <a:r>
              <a:rPr lang="en-IN" b="0" i="1">
                <a:solidFill>
                  <a:srgbClr val="222222"/>
                </a:solidFill>
                <a:effectLst/>
                <a:latin typeface="Arial" panose="020B0604020202020204" pitchFamily="34" charset="0"/>
              </a:rPr>
              <a:t>Journal of Crohn's and Colitis</a:t>
            </a:r>
            <a:r>
              <a:rPr lang="en-IN" b="0" i="0">
                <a:solidFill>
                  <a:srgbClr val="222222"/>
                </a:solidFill>
                <a:effectLst/>
                <a:latin typeface="Arial" panose="020B0604020202020204" pitchFamily="34" charset="0"/>
              </a:rPr>
              <a:t>, </a:t>
            </a:r>
            <a:r>
              <a:rPr lang="en-IN" b="0" i="1">
                <a:solidFill>
                  <a:srgbClr val="222222"/>
                </a:solidFill>
                <a:effectLst/>
                <a:latin typeface="Arial" panose="020B0604020202020204" pitchFamily="34" charset="0"/>
              </a:rPr>
              <a:t>15</a:t>
            </a:r>
            <a:r>
              <a:rPr lang="en-IN" b="0" i="0">
                <a:solidFill>
                  <a:srgbClr val="222222"/>
                </a:solidFill>
                <a:effectLst/>
                <a:latin typeface="Arial" panose="020B0604020202020204" pitchFamily="34" charset="0"/>
              </a:rPr>
              <a:t>(4), 609-616.</a:t>
            </a:r>
            <a:endParaRPr lang="en-NZ"/>
          </a:p>
          <a:p>
            <a:endParaRPr lang="en-US"/>
          </a:p>
        </p:txBody>
      </p:sp>
      <p:sp>
        <p:nvSpPr>
          <p:cNvPr id="10" name="TextBox 9">
            <a:extLst>
              <a:ext uri="{FF2B5EF4-FFF2-40B4-BE49-F238E27FC236}">
                <a16:creationId xmlns:a16="http://schemas.microsoft.com/office/drawing/2014/main" id="{A08CF8FF-91F0-4B1A-8459-E07C1D3C1CB4}"/>
              </a:ext>
            </a:extLst>
          </p:cNvPr>
          <p:cNvSpPr txBox="1"/>
          <p:nvPr/>
        </p:nvSpPr>
        <p:spPr>
          <a:xfrm>
            <a:off x="565691" y="1580152"/>
            <a:ext cx="7297307" cy="511358"/>
          </a:xfrm>
          <a:prstGeom prst="rect">
            <a:avLst/>
          </a:prstGeom>
          <a:noFill/>
        </p:spPr>
        <p:txBody>
          <a:bodyPr wrap="square">
            <a:spAutoFit/>
          </a:bodyPr>
          <a:lstStyle/>
          <a:p>
            <a:pPr algn="ctr" defTabSz="571477">
              <a:defRPr/>
            </a:pPr>
            <a:r>
              <a:rPr lang="en-US" sz="1167" b="1">
                <a:solidFill>
                  <a:srgbClr val="00A0DF"/>
                </a:solidFill>
                <a:latin typeface="Verdana" panose="020B0604030504040204" pitchFamily="34" charset="0"/>
                <a:ea typeface="Verdana" panose="020B0604030504040204" pitchFamily="34" charset="0"/>
              </a:rPr>
              <a:t>Measuring BWT on IUS</a:t>
            </a:r>
            <a:r>
              <a:rPr lang="en-US" sz="1167" b="1" baseline="30000">
                <a:solidFill>
                  <a:srgbClr val="00A0DF"/>
                </a:solidFill>
                <a:latin typeface="Verdana" panose="020B0604030504040204" pitchFamily="34" charset="0"/>
                <a:ea typeface="Verdana" panose="020B0604030504040204" pitchFamily="34" charset="0"/>
              </a:rPr>
              <a:t>1</a:t>
            </a:r>
          </a:p>
          <a:p>
            <a:pPr algn="ctr" defTabSz="571477">
              <a:defRPr/>
            </a:pPr>
            <a:endParaRPr lang="en-US" sz="1167" b="1" i="1" baseline="30000">
              <a:solidFill>
                <a:srgbClr val="00A0DF"/>
              </a:solidFill>
              <a:latin typeface="Verdana" panose="020B0604030504040204" pitchFamily="34" charset="0"/>
              <a:ea typeface="Verdana" panose="020B0604030504040204" pitchFamily="34" charset="0"/>
            </a:endParaRPr>
          </a:p>
          <a:p>
            <a:pPr algn="ctr" defTabSz="571477">
              <a:defRPr/>
            </a:pPr>
            <a:r>
              <a:rPr lang="en-US" sz="1167" b="1" i="1" baseline="30000">
                <a:solidFill>
                  <a:srgbClr val="00A0DF"/>
                </a:solidFill>
                <a:latin typeface="Verdana" panose="020B0604030504040204" pitchFamily="34" charset="0"/>
                <a:ea typeface="Verdana" panose="020B0604030504040204" pitchFamily="34" charset="0"/>
              </a:rPr>
              <a:t>BWT = 5.5 mm in below image (shown as yellow arrow)</a:t>
            </a:r>
          </a:p>
        </p:txBody>
      </p:sp>
      <p:sp>
        <p:nvSpPr>
          <p:cNvPr id="11" name="TextBox 10">
            <a:extLst>
              <a:ext uri="{FF2B5EF4-FFF2-40B4-BE49-F238E27FC236}">
                <a16:creationId xmlns:a16="http://schemas.microsoft.com/office/drawing/2014/main" id="{FB51DB52-C7E9-FD83-9A0D-8ED856A64543}"/>
              </a:ext>
            </a:extLst>
          </p:cNvPr>
          <p:cNvSpPr txBox="1"/>
          <p:nvPr/>
        </p:nvSpPr>
        <p:spPr>
          <a:xfrm>
            <a:off x="7525472" y="2887877"/>
            <a:ext cx="3221231" cy="271934"/>
          </a:xfrm>
          <a:prstGeom prst="rect">
            <a:avLst/>
          </a:prstGeom>
          <a:noFill/>
        </p:spPr>
        <p:txBody>
          <a:bodyPr wrap="square" rtlCol="0">
            <a:spAutoFit/>
          </a:bodyPr>
          <a:lstStyle/>
          <a:p>
            <a:pPr algn="ctr" defTabSz="608486" fontAlgn="base">
              <a:spcBef>
                <a:spcPct val="50000"/>
              </a:spcBef>
              <a:spcAft>
                <a:spcPct val="0"/>
              </a:spcAft>
            </a:pPr>
            <a:r>
              <a:rPr lang="en-IN" sz="1167" b="1">
                <a:solidFill>
                  <a:srgbClr val="00A0DF"/>
                </a:solidFill>
                <a:latin typeface="Verdana" panose="020B0604030504040204" pitchFamily="34" charset="0"/>
                <a:ea typeface="Verdana" panose="020B0604030504040204" pitchFamily="34" charset="0"/>
              </a:rPr>
              <a:t>Steps for measuring BWT</a:t>
            </a:r>
          </a:p>
        </p:txBody>
      </p:sp>
      <p:sp>
        <p:nvSpPr>
          <p:cNvPr id="24" name="TextBox 23">
            <a:extLst>
              <a:ext uri="{FF2B5EF4-FFF2-40B4-BE49-F238E27FC236}">
                <a16:creationId xmlns:a16="http://schemas.microsoft.com/office/drawing/2014/main" id="{889786C1-DF58-EBF7-8B99-32C7A79DF7AE}"/>
              </a:ext>
            </a:extLst>
          </p:cNvPr>
          <p:cNvSpPr txBox="1"/>
          <p:nvPr/>
        </p:nvSpPr>
        <p:spPr>
          <a:xfrm>
            <a:off x="7490903" y="3107454"/>
            <a:ext cx="3765912" cy="1169551"/>
          </a:xfrm>
          <a:prstGeom prst="rect">
            <a:avLst/>
          </a:prstGeom>
          <a:noFill/>
        </p:spPr>
        <p:txBody>
          <a:bodyPr wrap="square">
            <a:spAutoFit/>
          </a:bodyPr>
          <a:lstStyle/>
          <a:p>
            <a:pPr defTabSz="608486" fontAlgn="base">
              <a:spcBef>
                <a:spcPct val="50000"/>
              </a:spcBef>
              <a:spcAft>
                <a:spcPct val="0"/>
              </a:spcAft>
            </a:pPr>
            <a:r>
              <a:rPr lang="en-IN" sz="1000">
                <a:solidFill>
                  <a:srgbClr val="212121"/>
                </a:solidFill>
                <a:latin typeface="Verdana" panose="020B0604030504040204" pitchFamily="34" charset="0"/>
                <a:ea typeface="Verdana" panose="020B0604030504040204" pitchFamily="34" charset="0"/>
              </a:rPr>
              <a:t>Measures of bowel wall occur in 2 orientations: cross-section and longitudinal. Callipers are placed perpendicular to the wall with 2 measures taken in each orientation, at least 1 cm apart in longitudinal orientation and 90</a:t>
            </a:r>
            <a:r>
              <a:rPr lang="en-IN" sz="1000" baseline="30000">
                <a:solidFill>
                  <a:srgbClr val="212121"/>
                </a:solidFill>
                <a:latin typeface="Verdana" panose="020B0604030504040204" pitchFamily="34" charset="0"/>
                <a:ea typeface="Verdana" panose="020B0604030504040204" pitchFamily="34" charset="0"/>
              </a:rPr>
              <a:t>0 </a:t>
            </a:r>
            <a:r>
              <a:rPr lang="en-IN" sz="1000">
                <a:solidFill>
                  <a:srgbClr val="212121"/>
                </a:solidFill>
                <a:latin typeface="Verdana" panose="020B0604030504040204" pitchFamily="34" charset="0"/>
                <a:ea typeface="Verdana" panose="020B0604030504040204" pitchFamily="34" charset="0"/>
              </a:rPr>
              <a:t>apart in cross-section. Calliper placement occurs from the interface of the </a:t>
            </a:r>
            <a:r>
              <a:rPr lang="en-IN" sz="1000" err="1">
                <a:solidFill>
                  <a:srgbClr val="212121"/>
                </a:solidFill>
                <a:latin typeface="Verdana" panose="020B0604030504040204" pitchFamily="34" charset="0"/>
                <a:ea typeface="Verdana" panose="020B0604030504040204" pitchFamily="34" charset="0"/>
              </a:rPr>
              <a:t>muscosa</a:t>
            </a:r>
            <a:r>
              <a:rPr lang="en-IN" sz="1000">
                <a:solidFill>
                  <a:srgbClr val="212121"/>
                </a:solidFill>
                <a:latin typeface="Verdana" panose="020B0604030504040204" pitchFamily="34" charset="0"/>
                <a:ea typeface="Verdana" panose="020B0604030504040204" pitchFamily="34" charset="0"/>
              </a:rPr>
              <a:t> and muscularis mucosa, to the serosa.</a:t>
            </a:r>
            <a:r>
              <a:rPr lang="en-IN" sz="1000" baseline="30000">
                <a:solidFill>
                  <a:srgbClr val="212121"/>
                </a:solidFill>
                <a:latin typeface="Verdana" panose="020B0604030504040204" pitchFamily="34" charset="0"/>
                <a:ea typeface="Verdana" panose="020B0604030504040204" pitchFamily="34" charset="0"/>
              </a:rPr>
              <a:t>2</a:t>
            </a:r>
            <a:r>
              <a:rPr lang="en-IN" sz="1000">
                <a:solidFill>
                  <a:srgbClr val="212121"/>
                </a:solidFill>
                <a:latin typeface="Verdana" panose="020B0604030504040204" pitchFamily="34" charset="0"/>
                <a:ea typeface="Verdana" panose="020B0604030504040204" pitchFamily="34" charset="0"/>
              </a:rPr>
              <a:t> </a:t>
            </a:r>
          </a:p>
        </p:txBody>
      </p:sp>
      <p:grpSp>
        <p:nvGrpSpPr>
          <p:cNvPr id="51" name="Group 50">
            <a:extLst>
              <a:ext uri="{FF2B5EF4-FFF2-40B4-BE49-F238E27FC236}">
                <a16:creationId xmlns:a16="http://schemas.microsoft.com/office/drawing/2014/main" id="{FF93173C-6EF1-E080-021E-DDCB2F54E477}"/>
              </a:ext>
            </a:extLst>
          </p:cNvPr>
          <p:cNvGrpSpPr/>
          <p:nvPr/>
        </p:nvGrpSpPr>
        <p:grpSpPr>
          <a:xfrm>
            <a:off x="7895181" y="4398335"/>
            <a:ext cx="992380" cy="795732"/>
            <a:chOff x="10780713" y="6029171"/>
            <a:chExt cx="1190856" cy="954878"/>
          </a:xfrm>
        </p:grpSpPr>
        <p:sp>
          <p:nvSpPr>
            <p:cNvPr id="26" name="Oval 25">
              <a:extLst>
                <a:ext uri="{FF2B5EF4-FFF2-40B4-BE49-F238E27FC236}">
                  <a16:creationId xmlns:a16="http://schemas.microsoft.com/office/drawing/2014/main" id="{C88EE800-F619-DB27-4AC5-9DC68014EA76}"/>
                </a:ext>
              </a:extLst>
            </p:cNvPr>
            <p:cNvSpPr/>
            <p:nvPr/>
          </p:nvSpPr>
          <p:spPr bwMode="auto">
            <a:xfrm>
              <a:off x="10780713" y="6029171"/>
              <a:ext cx="1190856" cy="954878"/>
            </a:xfrm>
            <a:prstGeom prst="ellipse">
              <a:avLst/>
            </a:prstGeom>
            <a:noFill/>
            <a:ln w="57150" cap="flat" cmpd="sng" algn="ctr">
              <a:solidFill>
                <a:srgbClr val="003479"/>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IN" sz="2667"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28" name="Oval 27">
              <a:extLst>
                <a:ext uri="{FF2B5EF4-FFF2-40B4-BE49-F238E27FC236}">
                  <a16:creationId xmlns:a16="http://schemas.microsoft.com/office/drawing/2014/main" id="{4B56AB06-83EB-0D49-FD6C-680C67811C16}"/>
                </a:ext>
              </a:extLst>
            </p:cNvPr>
            <p:cNvSpPr/>
            <p:nvPr/>
          </p:nvSpPr>
          <p:spPr bwMode="auto">
            <a:xfrm>
              <a:off x="10983203" y="6210063"/>
              <a:ext cx="773315" cy="607536"/>
            </a:xfrm>
            <a:prstGeom prst="ellipse">
              <a:avLst/>
            </a:prstGeom>
            <a:noFill/>
            <a:ln w="57150" cap="flat" cmpd="sng" algn="ctr">
              <a:solidFill>
                <a:srgbClr val="003479"/>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IN" sz="2667"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cxnSp>
          <p:nvCxnSpPr>
            <p:cNvPr id="35" name="Straight Arrow Connector 34">
              <a:extLst>
                <a:ext uri="{FF2B5EF4-FFF2-40B4-BE49-F238E27FC236}">
                  <a16:creationId xmlns:a16="http://schemas.microsoft.com/office/drawing/2014/main" id="{8FAE3CCC-714E-69F0-52F7-FC89EE626EBA}"/>
                </a:ext>
              </a:extLst>
            </p:cNvPr>
            <p:cNvCxnSpPr>
              <a:cxnSpLocks/>
              <a:stCxn id="26" idx="2"/>
              <a:endCxn id="28" idx="2"/>
            </p:cNvCxnSpPr>
            <p:nvPr/>
          </p:nvCxnSpPr>
          <p:spPr bwMode="auto">
            <a:xfrm>
              <a:off x="10780713" y="6506610"/>
              <a:ext cx="202490" cy="7221"/>
            </a:xfrm>
            <a:prstGeom prst="straightConnector1">
              <a:avLst/>
            </a:prstGeom>
            <a:solidFill>
              <a:srgbClr val="C0C0C0"/>
            </a:solidFill>
            <a:ln w="28575"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E554D7FB-8E24-6839-0FB8-9B4086B82318}"/>
                </a:ext>
              </a:extLst>
            </p:cNvPr>
            <p:cNvCxnSpPr>
              <a:cxnSpLocks/>
            </p:cNvCxnSpPr>
            <p:nvPr/>
          </p:nvCxnSpPr>
          <p:spPr bwMode="auto">
            <a:xfrm>
              <a:off x="11367648" y="6051816"/>
              <a:ext cx="0" cy="173671"/>
            </a:xfrm>
            <a:prstGeom prst="straightConnector1">
              <a:avLst/>
            </a:prstGeom>
            <a:solidFill>
              <a:srgbClr val="C0C0C0"/>
            </a:solidFill>
            <a:ln w="28575" cap="flat" cmpd="sng" algn="ctr">
              <a:solidFill>
                <a:srgbClr val="FF0000"/>
              </a:solidFill>
              <a:prstDash val="solid"/>
              <a:round/>
              <a:headEnd type="none" w="med" len="med"/>
              <a:tailEnd type="triangle"/>
            </a:ln>
            <a:effectLst/>
          </p:spPr>
        </p:cxnSp>
      </p:grpSp>
      <p:grpSp>
        <p:nvGrpSpPr>
          <p:cNvPr id="52" name="Group 51">
            <a:extLst>
              <a:ext uri="{FF2B5EF4-FFF2-40B4-BE49-F238E27FC236}">
                <a16:creationId xmlns:a16="http://schemas.microsoft.com/office/drawing/2014/main" id="{FB40132C-8FBA-793B-89EE-AC83C1001D7B}"/>
              </a:ext>
            </a:extLst>
          </p:cNvPr>
          <p:cNvGrpSpPr/>
          <p:nvPr/>
        </p:nvGrpSpPr>
        <p:grpSpPr>
          <a:xfrm>
            <a:off x="9373860" y="4314988"/>
            <a:ext cx="1188921" cy="840353"/>
            <a:chOff x="12591560" y="5809175"/>
            <a:chExt cx="1426705" cy="1008424"/>
          </a:xfrm>
        </p:grpSpPr>
        <p:cxnSp>
          <p:nvCxnSpPr>
            <p:cNvPr id="30" name="Straight Connector 29">
              <a:extLst>
                <a:ext uri="{FF2B5EF4-FFF2-40B4-BE49-F238E27FC236}">
                  <a16:creationId xmlns:a16="http://schemas.microsoft.com/office/drawing/2014/main" id="{FF494CD2-18F4-05B2-5952-6229A9E93495}"/>
                </a:ext>
              </a:extLst>
            </p:cNvPr>
            <p:cNvCxnSpPr/>
            <p:nvPr/>
          </p:nvCxnSpPr>
          <p:spPr bwMode="auto">
            <a:xfrm>
              <a:off x="12591562" y="6138652"/>
              <a:ext cx="1426703"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10A0499C-EC84-AF3B-25E3-C3B4EFC36B03}"/>
                </a:ext>
              </a:extLst>
            </p:cNvPr>
            <p:cNvCxnSpPr/>
            <p:nvPr/>
          </p:nvCxnSpPr>
          <p:spPr bwMode="auto">
            <a:xfrm>
              <a:off x="12591561" y="6338707"/>
              <a:ext cx="1426703"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F0934F45-7F88-BACA-0390-C371EF672128}"/>
                </a:ext>
              </a:extLst>
            </p:cNvPr>
            <p:cNvCxnSpPr/>
            <p:nvPr/>
          </p:nvCxnSpPr>
          <p:spPr bwMode="auto">
            <a:xfrm>
              <a:off x="12591561" y="6660605"/>
              <a:ext cx="1426703"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AE3A5803-BC82-6933-F9BC-36F128E4D0BC}"/>
                </a:ext>
              </a:extLst>
            </p:cNvPr>
            <p:cNvCxnSpPr/>
            <p:nvPr/>
          </p:nvCxnSpPr>
          <p:spPr bwMode="auto">
            <a:xfrm>
              <a:off x="12591560" y="6817599"/>
              <a:ext cx="1426703"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DBFF3A52-E480-03AC-B06E-EDCF1451D01A}"/>
                </a:ext>
              </a:extLst>
            </p:cNvPr>
            <p:cNvCxnSpPr>
              <a:cxnSpLocks/>
            </p:cNvCxnSpPr>
            <p:nvPr/>
          </p:nvCxnSpPr>
          <p:spPr bwMode="auto">
            <a:xfrm>
              <a:off x="12783769" y="6162467"/>
              <a:ext cx="0" cy="173671"/>
            </a:xfrm>
            <a:prstGeom prst="straightConnector1">
              <a:avLst/>
            </a:prstGeom>
            <a:solidFill>
              <a:srgbClr val="C0C0C0"/>
            </a:solidFill>
            <a:ln w="28575" cap="flat" cmpd="sng" algn="ctr">
              <a:solidFill>
                <a:srgbClr val="FF0000"/>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7415EDC1-1804-E31D-8F14-4B7E822B5BC2}"/>
                </a:ext>
              </a:extLst>
            </p:cNvPr>
            <p:cNvCxnSpPr>
              <a:cxnSpLocks/>
            </p:cNvCxnSpPr>
            <p:nvPr/>
          </p:nvCxnSpPr>
          <p:spPr bwMode="auto">
            <a:xfrm>
              <a:off x="13585154" y="6162467"/>
              <a:ext cx="0" cy="173671"/>
            </a:xfrm>
            <a:prstGeom prst="straightConnector1">
              <a:avLst/>
            </a:prstGeom>
            <a:solidFill>
              <a:srgbClr val="C0C0C0"/>
            </a:solidFill>
            <a:ln w="28575" cap="flat" cmpd="sng" algn="ctr">
              <a:solidFill>
                <a:srgbClr val="FF0000"/>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64AB456E-87D5-00F8-290C-0AD9184D2A05}"/>
                </a:ext>
              </a:extLst>
            </p:cNvPr>
            <p:cNvCxnSpPr/>
            <p:nvPr/>
          </p:nvCxnSpPr>
          <p:spPr bwMode="auto">
            <a:xfrm>
              <a:off x="12827285" y="6029171"/>
              <a:ext cx="719191" cy="0"/>
            </a:xfrm>
            <a:prstGeom prst="straightConnector1">
              <a:avLst/>
            </a:prstGeom>
            <a:solidFill>
              <a:srgbClr val="C0C0C0"/>
            </a:solidFill>
            <a:ln w="12700" cap="flat" cmpd="sng" algn="ctr">
              <a:solidFill>
                <a:srgbClr val="777777"/>
              </a:solidFill>
              <a:prstDash val="solid"/>
              <a:round/>
              <a:headEnd type="triangle"/>
              <a:tailEnd type="triangle"/>
            </a:ln>
            <a:effectLst/>
          </p:spPr>
        </p:cxnSp>
        <p:sp>
          <p:nvSpPr>
            <p:cNvPr id="48" name="TextBox 47">
              <a:extLst>
                <a:ext uri="{FF2B5EF4-FFF2-40B4-BE49-F238E27FC236}">
                  <a16:creationId xmlns:a16="http://schemas.microsoft.com/office/drawing/2014/main" id="{648EC874-7A4B-07A0-8EB5-7DEEAF43D64B}"/>
                </a:ext>
              </a:extLst>
            </p:cNvPr>
            <p:cNvSpPr txBox="1"/>
            <p:nvPr/>
          </p:nvSpPr>
          <p:spPr>
            <a:xfrm>
              <a:off x="12958132" y="5809175"/>
              <a:ext cx="588344" cy="264612"/>
            </a:xfrm>
            <a:prstGeom prst="rect">
              <a:avLst/>
            </a:prstGeom>
            <a:noFill/>
          </p:spPr>
          <p:txBody>
            <a:bodyPr wrap="square" rtlCol="0">
              <a:spAutoFit/>
            </a:bodyPr>
            <a:lstStyle/>
            <a:p>
              <a:pPr defTabSz="608486" fontAlgn="base">
                <a:spcBef>
                  <a:spcPct val="50000"/>
                </a:spcBef>
                <a:spcAft>
                  <a:spcPct val="0"/>
                </a:spcAft>
              </a:pPr>
              <a:r>
                <a:rPr lang="en-IN" sz="833">
                  <a:solidFill>
                    <a:srgbClr val="212121"/>
                  </a:solidFill>
                  <a:latin typeface="Verdana" panose="020B0604030504040204" pitchFamily="34" charset="0"/>
                  <a:ea typeface="Verdana" panose="020B0604030504040204" pitchFamily="34" charset="0"/>
                </a:rPr>
                <a:t>1 cm</a:t>
              </a:r>
            </a:p>
          </p:txBody>
        </p:sp>
      </p:grpSp>
      <p:sp>
        <p:nvSpPr>
          <p:cNvPr id="50" name="TextBox 49">
            <a:extLst>
              <a:ext uri="{FF2B5EF4-FFF2-40B4-BE49-F238E27FC236}">
                <a16:creationId xmlns:a16="http://schemas.microsoft.com/office/drawing/2014/main" id="{0CEBA877-D1E4-E419-098A-F2CD53CDF335}"/>
              </a:ext>
            </a:extLst>
          </p:cNvPr>
          <p:cNvSpPr txBox="1"/>
          <p:nvPr/>
        </p:nvSpPr>
        <p:spPr>
          <a:xfrm>
            <a:off x="7979552" y="5458186"/>
            <a:ext cx="2712002" cy="2462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08486" fontAlgn="base">
              <a:spcBef>
                <a:spcPct val="50000"/>
              </a:spcBef>
              <a:spcAft>
                <a:spcPct val="0"/>
              </a:spcAft>
            </a:pPr>
            <a:r>
              <a:rPr lang="en-IN" sz="1000" b="1">
                <a:solidFill>
                  <a:srgbClr val="212121"/>
                </a:solidFill>
                <a:latin typeface="Verdana" panose="020B0604030504040204" pitchFamily="34" charset="0"/>
                <a:ea typeface="Verdana" panose="020B0604030504040204" pitchFamily="34" charset="0"/>
              </a:rPr>
              <a:t>BWT= Average of all 4 measures</a:t>
            </a:r>
            <a:r>
              <a:rPr lang="en-IN" sz="1000" b="1" baseline="30000">
                <a:solidFill>
                  <a:srgbClr val="212121"/>
                </a:solidFill>
                <a:latin typeface="Verdana" panose="020B0604030504040204" pitchFamily="34" charset="0"/>
                <a:ea typeface="Verdana" panose="020B0604030504040204" pitchFamily="34" charset="0"/>
              </a:rPr>
              <a:t>2</a:t>
            </a:r>
          </a:p>
        </p:txBody>
      </p:sp>
      <p:pic>
        <p:nvPicPr>
          <p:cNvPr id="3" name="Picture 2">
            <a:extLst>
              <a:ext uri="{FF2B5EF4-FFF2-40B4-BE49-F238E27FC236}">
                <a16:creationId xmlns:a16="http://schemas.microsoft.com/office/drawing/2014/main" id="{DCDD4D93-23C5-DCC8-6A88-80C0DB566834}"/>
              </a:ext>
            </a:extLst>
          </p:cNvPr>
          <p:cNvPicPr>
            <a:picLocks noChangeAspect="1"/>
          </p:cNvPicPr>
          <p:nvPr/>
        </p:nvPicPr>
        <p:blipFill>
          <a:blip r:embed="rId3"/>
          <a:stretch>
            <a:fillRect/>
          </a:stretch>
        </p:blipFill>
        <p:spPr>
          <a:xfrm>
            <a:off x="1486716" y="1987721"/>
            <a:ext cx="5123565" cy="3804777"/>
          </a:xfrm>
          <a:prstGeom prst="rect">
            <a:avLst/>
          </a:prstGeom>
        </p:spPr>
      </p:pic>
      <p:sp>
        <p:nvSpPr>
          <p:cNvPr id="6" name="TextBox 5">
            <a:extLst>
              <a:ext uri="{FF2B5EF4-FFF2-40B4-BE49-F238E27FC236}">
                <a16:creationId xmlns:a16="http://schemas.microsoft.com/office/drawing/2014/main" id="{D8EDDAAC-E054-1BE6-F6DC-4AA056360854}"/>
              </a:ext>
            </a:extLst>
          </p:cNvPr>
          <p:cNvSpPr txBox="1"/>
          <p:nvPr/>
        </p:nvSpPr>
        <p:spPr>
          <a:xfrm>
            <a:off x="1344154" y="5704911"/>
            <a:ext cx="4806009" cy="348685"/>
          </a:xfrm>
          <a:prstGeom prst="rect">
            <a:avLst/>
          </a:prstGeom>
          <a:noFill/>
        </p:spPr>
        <p:txBody>
          <a:bodyPr wrap="square">
            <a:spAutoFit/>
          </a:bodyPr>
          <a:lstStyle/>
          <a:p>
            <a:pPr algn="ctr" defTabSz="571477">
              <a:defRPr/>
            </a:pPr>
            <a:r>
              <a:rPr lang="en-US" sz="833">
                <a:solidFill>
                  <a:srgbClr val="000000"/>
                </a:solidFill>
                <a:latin typeface="Verdana" panose="020B0604030504040204" pitchFamily="34" charset="0"/>
                <a:ea typeface="Verdana" panose="020B0604030504040204" pitchFamily="34" charset="0"/>
              </a:rPr>
              <a:t>Reproduced from Jauregui-</a:t>
            </a:r>
            <a:r>
              <a:rPr lang="en-US" sz="833" err="1">
                <a:solidFill>
                  <a:srgbClr val="000000"/>
                </a:solidFill>
                <a:latin typeface="Verdana" panose="020B0604030504040204" pitchFamily="34" charset="0"/>
                <a:ea typeface="Verdana" panose="020B0604030504040204" pitchFamily="34" charset="0"/>
              </a:rPr>
              <a:t>Amezaga</a:t>
            </a:r>
            <a:r>
              <a:rPr lang="en-US" sz="833">
                <a:solidFill>
                  <a:srgbClr val="000000"/>
                </a:solidFill>
                <a:latin typeface="Verdana" panose="020B0604030504040204" pitchFamily="34" charset="0"/>
                <a:ea typeface="Verdana" panose="020B0604030504040204" pitchFamily="34" charset="0"/>
              </a:rPr>
              <a:t> and </a:t>
            </a:r>
            <a:r>
              <a:rPr lang="en-US" sz="833" err="1">
                <a:solidFill>
                  <a:srgbClr val="000000"/>
                </a:solidFill>
                <a:latin typeface="Verdana" panose="020B0604030504040204" pitchFamily="34" charset="0"/>
                <a:ea typeface="Verdana" panose="020B0604030504040204" pitchFamily="34" charset="0"/>
              </a:rPr>
              <a:t>Rimola</a:t>
            </a:r>
            <a:r>
              <a:rPr lang="en-US" sz="833">
                <a:solidFill>
                  <a:srgbClr val="000000"/>
                </a:solidFill>
                <a:latin typeface="Verdana" panose="020B0604030504040204" pitchFamily="34" charset="0"/>
                <a:ea typeface="Verdana" panose="020B0604030504040204" pitchFamily="34" charset="0"/>
              </a:rPr>
              <a:t>, 2021 (Attribution 4.0 International (CC BY 4.0). </a:t>
            </a:r>
            <a:r>
              <a:rPr lang="en-US" sz="833">
                <a:solidFill>
                  <a:srgbClr val="000000"/>
                </a:solidFill>
                <a:latin typeface="Verdana" panose="020B0604030504040204" pitchFamily="34" charset="0"/>
                <a:ea typeface="Verdana" panose="020B0604030504040204" pitchFamily="34" charset="0"/>
                <a:hlinkClick r:id="rId4"/>
              </a:rPr>
              <a:t>https://creativecommons.org/licenses/by/4.0/legalcode</a:t>
            </a:r>
            <a:r>
              <a:rPr lang="en-US" sz="833">
                <a:solidFill>
                  <a:srgbClr val="000000"/>
                </a:solidFill>
                <a:latin typeface="Verdana" panose="020B0604030504040204" pitchFamily="34" charset="0"/>
                <a:ea typeface="Verdana" panose="020B0604030504040204" pitchFamily="34" charset="0"/>
              </a:rPr>
              <a:t> </a:t>
            </a:r>
            <a:endParaRPr lang="en-US" sz="833" baseline="30000">
              <a:solidFill>
                <a:srgbClr val="000000"/>
              </a:solidFill>
              <a:latin typeface="Verdana" panose="020B0604030504040204" pitchFamily="34" charset="0"/>
              <a:ea typeface="Verdana" panose="020B0604030504040204" pitchFamily="34" charset="0"/>
            </a:endParaRPr>
          </a:p>
        </p:txBody>
      </p:sp>
      <p:cxnSp>
        <p:nvCxnSpPr>
          <p:cNvPr id="19" name="Straight Arrow Connector 18">
            <a:extLst>
              <a:ext uri="{FF2B5EF4-FFF2-40B4-BE49-F238E27FC236}">
                <a16:creationId xmlns:a16="http://schemas.microsoft.com/office/drawing/2014/main" id="{52B7BC54-03AC-A381-5DE2-ADD9283C172C}"/>
              </a:ext>
            </a:extLst>
          </p:cNvPr>
          <p:cNvCxnSpPr>
            <a:cxnSpLocks/>
          </p:cNvCxnSpPr>
          <p:nvPr/>
        </p:nvCxnSpPr>
        <p:spPr bwMode="auto">
          <a:xfrm flipH="1">
            <a:off x="4212405" y="2114517"/>
            <a:ext cx="2936696" cy="1404382"/>
          </a:xfrm>
          <a:prstGeom prst="straightConnector1">
            <a:avLst/>
          </a:prstGeom>
          <a:ln w="38100">
            <a:solidFill>
              <a:srgbClr val="EDEC2F"/>
            </a:solidFill>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CD29AE07-3B5D-E202-62FC-E7073D484FBC}"/>
              </a:ext>
            </a:extLst>
          </p:cNvPr>
          <p:cNvSpPr txBox="1"/>
          <p:nvPr/>
        </p:nvSpPr>
        <p:spPr>
          <a:xfrm>
            <a:off x="7114853" y="1671159"/>
            <a:ext cx="4871287" cy="990336"/>
          </a:xfrm>
          <a:prstGeom prst="rect">
            <a:avLst/>
          </a:prstGeom>
          <a:noFill/>
        </p:spPr>
        <p:txBody>
          <a:bodyPr wrap="square">
            <a:spAutoFit/>
          </a:bodyPr>
          <a:lstStyle/>
          <a:p>
            <a:pPr defTabSz="608486" fontAlgn="base">
              <a:spcBef>
                <a:spcPct val="50000"/>
              </a:spcBef>
              <a:spcAft>
                <a:spcPct val="0"/>
              </a:spcAft>
            </a:pPr>
            <a:r>
              <a:rPr lang="en-NZ" sz="1167" b="1">
                <a:solidFill>
                  <a:srgbClr val="00A0DF"/>
                </a:solidFill>
                <a:latin typeface="Verdana" panose="020B0604030504040204" pitchFamily="34" charset="0"/>
                <a:ea typeface="Verdana" panose="020B0604030504040204" pitchFamily="34" charset="0"/>
              </a:rPr>
              <a:t>BWT is measured by measuring the distance between:</a:t>
            </a:r>
            <a:r>
              <a:rPr lang="en-NZ" sz="1167" b="1" baseline="30000">
                <a:solidFill>
                  <a:srgbClr val="00A0DF"/>
                </a:solidFill>
                <a:latin typeface="Verdana" panose="020B0604030504040204" pitchFamily="34" charset="0"/>
                <a:ea typeface="Verdana" panose="020B0604030504040204" pitchFamily="34" charset="0"/>
              </a:rPr>
              <a:t>1,2</a:t>
            </a:r>
            <a:endParaRPr lang="en-NZ" sz="1167" b="1">
              <a:solidFill>
                <a:srgbClr val="00A0DF"/>
              </a:solidFill>
              <a:latin typeface="Verdana" panose="020B0604030504040204" pitchFamily="34" charset="0"/>
              <a:ea typeface="Verdana" panose="020B0604030504040204" pitchFamily="34" charset="0"/>
            </a:endParaRPr>
          </a:p>
          <a:p>
            <a:pPr defTabSz="608486" fontAlgn="base">
              <a:spcAft>
                <a:spcPct val="0"/>
              </a:spcAft>
            </a:pPr>
            <a:r>
              <a:rPr lang="en-NZ" sz="1167">
                <a:solidFill>
                  <a:srgbClr val="212121"/>
                </a:solidFill>
                <a:latin typeface="Verdana" panose="020B0604030504040204" pitchFamily="34" charset="0"/>
                <a:ea typeface="Verdana" panose="020B0604030504040204" pitchFamily="34" charset="0"/>
              </a:rPr>
              <a:t>A: the interface between the lumen and mucosal layer</a:t>
            </a:r>
          </a:p>
          <a:p>
            <a:pPr defTabSz="608486" fontAlgn="base">
              <a:spcAft>
                <a:spcPct val="0"/>
              </a:spcAft>
            </a:pPr>
            <a:r>
              <a:rPr lang="en-NZ" sz="1167">
                <a:solidFill>
                  <a:srgbClr val="212121"/>
                </a:solidFill>
                <a:latin typeface="Verdana" panose="020B0604030504040204" pitchFamily="34" charset="0"/>
                <a:ea typeface="Verdana" panose="020B0604030504040204" pitchFamily="34" charset="0"/>
              </a:rPr>
              <a:t>B: the interface between the hypoechoic </a:t>
            </a:r>
            <a:r>
              <a:rPr lang="en-IN" sz="1167">
                <a:solidFill>
                  <a:srgbClr val="212121"/>
                </a:solidFill>
                <a:latin typeface="Verdana" panose="020B0604030504040204" pitchFamily="34" charset="0"/>
                <a:ea typeface="Verdana" panose="020B0604030504040204" pitchFamily="34" charset="0"/>
              </a:rPr>
              <a:t>muscularis mucosa </a:t>
            </a:r>
            <a:r>
              <a:rPr lang="en-NZ" sz="1167">
                <a:solidFill>
                  <a:srgbClr val="212121"/>
                </a:solidFill>
                <a:latin typeface="Verdana" panose="020B0604030504040204" pitchFamily="34" charset="0"/>
                <a:ea typeface="Verdana" panose="020B0604030504040204" pitchFamily="34" charset="0"/>
              </a:rPr>
              <a:t>layer and the hyperechoic </a:t>
            </a:r>
            <a:r>
              <a:rPr lang="en-NZ" sz="1167" err="1">
                <a:solidFill>
                  <a:srgbClr val="212121"/>
                </a:solidFill>
                <a:latin typeface="Verdana" panose="020B0604030504040204" pitchFamily="34" charset="0"/>
                <a:ea typeface="Verdana" panose="020B0604030504040204" pitchFamily="34" charset="0"/>
              </a:rPr>
              <a:t>serosal</a:t>
            </a:r>
            <a:r>
              <a:rPr lang="en-NZ" sz="1167">
                <a:solidFill>
                  <a:srgbClr val="212121"/>
                </a:solidFill>
                <a:latin typeface="Verdana" panose="020B0604030504040204" pitchFamily="34" charset="0"/>
                <a:ea typeface="Verdana" panose="020B0604030504040204" pitchFamily="34" charset="0"/>
              </a:rPr>
              <a:t> layer</a:t>
            </a:r>
          </a:p>
        </p:txBody>
      </p:sp>
    </p:spTree>
    <p:extLst>
      <p:ext uri="{BB962C8B-B14F-4D97-AF65-F5344CB8AC3E}">
        <p14:creationId xmlns:p14="http://schemas.microsoft.com/office/powerpoint/2010/main" val="5712771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9834-626D-43CF-9A9E-5FBFEB13E22B}"/>
              </a:ext>
            </a:extLst>
          </p:cNvPr>
          <p:cNvSpPr>
            <a:spLocks noGrp="1"/>
          </p:cNvSpPr>
          <p:nvPr>
            <p:ph type="title"/>
          </p:nvPr>
        </p:nvSpPr>
        <p:spPr>
          <a:xfrm>
            <a:off x="605367" y="378458"/>
            <a:ext cx="10145760" cy="461665"/>
          </a:xfrm>
        </p:spPr>
        <p:txBody>
          <a:bodyPr/>
          <a:lstStyle/>
          <a:p>
            <a:r>
              <a:rPr lang="en-US"/>
              <a:t>Loss of bowel wall stratification in CD</a:t>
            </a:r>
          </a:p>
        </p:txBody>
      </p:sp>
      <p:sp>
        <p:nvSpPr>
          <p:cNvPr id="4" name="Slide Number Placeholder 3">
            <a:extLst>
              <a:ext uri="{FF2B5EF4-FFF2-40B4-BE49-F238E27FC236}">
                <a16:creationId xmlns:a16="http://schemas.microsoft.com/office/drawing/2014/main" id="{1CC870EA-537A-4E04-BC18-28D5C8496210}"/>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12</a:t>
            </a:fld>
            <a:endParaRPr lang="en-US">
              <a:solidFill>
                <a:srgbClr val="646464"/>
              </a:solidFill>
            </a:endParaRPr>
          </a:p>
        </p:txBody>
      </p:sp>
      <p:sp>
        <p:nvSpPr>
          <p:cNvPr id="5" name="Text Placeholder 4">
            <a:extLst>
              <a:ext uri="{FF2B5EF4-FFF2-40B4-BE49-F238E27FC236}">
                <a16:creationId xmlns:a16="http://schemas.microsoft.com/office/drawing/2014/main" id="{71EA1E99-3FD1-4972-813C-13A22C0B3B64}"/>
              </a:ext>
            </a:extLst>
          </p:cNvPr>
          <p:cNvSpPr>
            <a:spLocks noGrp="1"/>
          </p:cNvSpPr>
          <p:nvPr>
            <p:ph type="body" sz="quarter" idx="17"/>
          </p:nvPr>
        </p:nvSpPr>
        <p:spPr>
          <a:xfrm>
            <a:off x="601928" y="5991817"/>
            <a:ext cx="8382000" cy="735242"/>
          </a:xfrm>
        </p:spPr>
        <p:txBody>
          <a:bodyPr/>
          <a:lstStyle/>
          <a:p>
            <a:r>
              <a:rPr lang="en-US"/>
              <a:t>*The stratification is usually preserved because UC is not transmural, but it may be disrupted in cases with severe UC activity.</a:t>
            </a:r>
          </a:p>
          <a:p>
            <a:r>
              <a:rPr lang="en-US"/>
              <a:t>BWS: BWS: bowel wall stratification; CD: Crohn’s disease; IUS: Intestinal ultrasound; UC: Ulcerative colitis</a:t>
            </a:r>
          </a:p>
          <a:p>
            <a:r>
              <a:rPr lang="en-US">
                <a:latin typeface="Verdana"/>
                <a:ea typeface="Verdana"/>
              </a:rPr>
              <a:t> 1. K. </a:t>
            </a:r>
            <a:r>
              <a:rPr lang="en-US" err="1">
                <a:latin typeface="Verdana"/>
                <a:ea typeface="Verdana"/>
              </a:rPr>
              <a:t>Kunihiro</a:t>
            </a:r>
            <a:r>
              <a:rPr lang="en-US">
                <a:latin typeface="Verdana"/>
                <a:ea typeface="Verdana"/>
              </a:rPr>
              <a:t>, J. </a:t>
            </a:r>
            <a:r>
              <a:rPr lang="en-US" err="1">
                <a:latin typeface="Verdana"/>
                <a:ea typeface="Verdana"/>
              </a:rPr>
              <a:t>Hata</a:t>
            </a:r>
            <a:r>
              <a:rPr lang="en-US">
                <a:latin typeface="Verdana"/>
                <a:ea typeface="Verdana"/>
              </a:rPr>
              <a:t>, K. </a:t>
            </a:r>
            <a:r>
              <a:rPr lang="en-US" err="1">
                <a:latin typeface="Verdana"/>
                <a:ea typeface="Verdana"/>
              </a:rPr>
              <a:t>Haruma</a:t>
            </a:r>
            <a:r>
              <a:rPr lang="en-US">
                <a:latin typeface="Verdana"/>
                <a:ea typeface="Verdana"/>
              </a:rPr>
              <a:t>, et al. (2004) </a:t>
            </a:r>
            <a:r>
              <a:rPr lang="en-US" i="1" err="1">
                <a:latin typeface="Verdana"/>
                <a:ea typeface="Verdana"/>
              </a:rPr>
              <a:t>Scand</a:t>
            </a:r>
            <a:r>
              <a:rPr lang="en-US" i="1">
                <a:latin typeface="Verdana"/>
                <a:ea typeface="Verdana"/>
              </a:rPr>
              <a:t> J Gastroenterol</a:t>
            </a:r>
            <a:r>
              <a:rPr lang="en-US">
                <a:latin typeface="Verdana"/>
                <a:ea typeface="Verdana"/>
              </a:rPr>
              <a:t>. 39(4)322-6. 2. </a:t>
            </a:r>
            <a:r>
              <a:rPr lang="en-US" err="1">
                <a:latin typeface="Verdana"/>
                <a:ea typeface="Verdana"/>
              </a:rPr>
              <a:t>Zijta</a:t>
            </a:r>
            <a:r>
              <a:rPr lang="en-US">
                <a:latin typeface="Verdana"/>
                <a:ea typeface="Verdana"/>
              </a:rPr>
              <a:t>, F., </a:t>
            </a:r>
            <a:r>
              <a:rPr lang="en-US" err="1">
                <a:latin typeface="Verdana"/>
                <a:ea typeface="Verdana"/>
              </a:rPr>
              <a:t>Vanhooymissen</a:t>
            </a:r>
            <a:r>
              <a:rPr lang="en-US">
                <a:latin typeface="Verdana"/>
                <a:ea typeface="Verdana"/>
              </a:rPr>
              <a:t>, I. &amp; </a:t>
            </a:r>
            <a:r>
              <a:rPr lang="en-US" err="1">
                <a:latin typeface="Verdana"/>
                <a:ea typeface="Verdana"/>
              </a:rPr>
              <a:t>Puylaert</a:t>
            </a:r>
            <a:r>
              <a:rPr lang="en-US">
                <a:latin typeface="Verdana"/>
                <a:ea typeface="Verdana"/>
              </a:rPr>
              <a:t>, J. Crohn's disease - role of Ultrasound. Available at: </a:t>
            </a:r>
            <a:r>
              <a:rPr lang="en-US">
                <a:latin typeface="Verdana"/>
                <a:ea typeface="Verdana"/>
                <a:hlinkClick r:id="rId3"/>
              </a:rPr>
              <a:t>https://radiologyassistant.nl/abdomen/bowel/ultrasound-in-crohns-disease</a:t>
            </a:r>
            <a:r>
              <a:rPr lang="en-US">
                <a:latin typeface="Verdana"/>
                <a:ea typeface="Verdana"/>
              </a:rPr>
              <a:t>. 3. Jauregui-</a:t>
            </a:r>
            <a:r>
              <a:rPr lang="en-US" err="1">
                <a:latin typeface="Verdana"/>
                <a:ea typeface="Verdana"/>
              </a:rPr>
              <a:t>Amezaga</a:t>
            </a:r>
            <a:r>
              <a:rPr lang="en-US">
                <a:latin typeface="Verdana"/>
                <a:ea typeface="Verdana"/>
              </a:rPr>
              <a:t>, A., &amp; </a:t>
            </a:r>
            <a:r>
              <a:rPr lang="en-US" err="1">
                <a:latin typeface="Verdana"/>
                <a:ea typeface="Verdana"/>
              </a:rPr>
              <a:t>Rimola</a:t>
            </a:r>
            <a:r>
              <a:rPr lang="en-US">
                <a:latin typeface="Verdana"/>
                <a:ea typeface="Verdana"/>
              </a:rPr>
              <a:t>, J. (2021). </a:t>
            </a:r>
            <a:r>
              <a:rPr lang="en-US" i="1">
                <a:latin typeface="Verdana"/>
                <a:ea typeface="Verdana"/>
              </a:rPr>
              <a:t>Life (Basel, Switzerland),</a:t>
            </a:r>
            <a:r>
              <a:rPr lang="en-US">
                <a:latin typeface="Verdana"/>
                <a:ea typeface="Verdana"/>
              </a:rPr>
              <a:t> 11(7), 603. </a:t>
            </a:r>
            <a:endParaRPr lang="en-US"/>
          </a:p>
        </p:txBody>
      </p:sp>
      <p:pic>
        <p:nvPicPr>
          <p:cNvPr id="6" name="Picture 2">
            <a:extLst>
              <a:ext uri="{FF2B5EF4-FFF2-40B4-BE49-F238E27FC236}">
                <a16:creationId xmlns:a16="http://schemas.microsoft.com/office/drawing/2014/main" id="{8F260A7C-0AED-4DC6-B89F-AD9CE386D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28" y="1232495"/>
            <a:ext cx="4863484" cy="4425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9CA1AF-3CF7-47A2-B299-B84ECA7E3DC7}"/>
              </a:ext>
            </a:extLst>
          </p:cNvPr>
          <p:cNvSpPr txBox="1"/>
          <p:nvPr/>
        </p:nvSpPr>
        <p:spPr>
          <a:xfrm>
            <a:off x="521316" y="5657570"/>
            <a:ext cx="4863484" cy="348685"/>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credit: </a:t>
            </a:r>
            <a:r>
              <a:rPr lang="en-US" sz="833" err="1">
                <a:solidFill>
                  <a:srgbClr val="212121"/>
                </a:solidFill>
                <a:latin typeface="Verdana" panose="020B0604030504040204" pitchFamily="34" charset="0"/>
                <a:ea typeface="Verdana" panose="020B0604030504040204" pitchFamily="34" charset="0"/>
              </a:rPr>
              <a:t>Zijta</a:t>
            </a:r>
            <a:r>
              <a:rPr lang="en-US" sz="833">
                <a:solidFill>
                  <a:srgbClr val="212121"/>
                </a:solidFill>
                <a:latin typeface="Verdana" panose="020B0604030504040204" pitchFamily="34" charset="0"/>
                <a:ea typeface="Verdana" panose="020B0604030504040204" pitchFamily="34" charset="0"/>
              </a:rPr>
              <a:t>, F., </a:t>
            </a:r>
            <a:r>
              <a:rPr lang="en-US" sz="833" err="1">
                <a:solidFill>
                  <a:srgbClr val="212121"/>
                </a:solidFill>
                <a:latin typeface="Verdana" panose="020B0604030504040204" pitchFamily="34" charset="0"/>
                <a:ea typeface="Verdana" panose="020B0604030504040204" pitchFamily="34" charset="0"/>
              </a:rPr>
              <a:t>Vanhooymissen</a:t>
            </a:r>
            <a:r>
              <a:rPr lang="en-US" sz="833">
                <a:solidFill>
                  <a:srgbClr val="212121"/>
                </a:solidFill>
                <a:latin typeface="Verdana" panose="020B0604030504040204" pitchFamily="34" charset="0"/>
                <a:ea typeface="Verdana" panose="020B0604030504040204" pitchFamily="34" charset="0"/>
              </a:rPr>
              <a:t> I &amp; </a:t>
            </a:r>
            <a:r>
              <a:rPr lang="en-US" sz="833" err="1">
                <a:solidFill>
                  <a:srgbClr val="212121"/>
                </a:solidFill>
                <a:latin typeface="Verdana" panose="020B0604030504040204" pitchFamily="34" charset="0"/>
                <a:ea typeface="Verdana" panose="020B0604030504040204" pitchFamily="34" charset="0"/>
              </a:rPr>
              <a:t>Puylaert</a:t>
            </a:r>
            <a:r>
              <a:rPr lang="en-US" sz="833">
                <a:solidFill>
                  <a:srgbClr val="212121"/>
                </a:solidFill>
                <a:latin typeface="Verdana" panose="020B0604030504040204" pitchFamily="34" charset="0"/>
                <a:ea typeface="Verdana" panose="020B0604030504040204" pitchFamily="34" charset="0"/>
              </a:rPr>
              <a:t> J, Radiology Assistant website</a:t>
            </a:r>
            <a:r>
              <a:rPr lang="en-US" sz="833" baseline="30000">
                <a:solidFill>
                  <a:srgbClr val="212121"/>
                </a:solidFill>
                <a:latin typeface="Verdana" panose="020B0604030504040204" pitchFamily="34" charset="0"/>
                <a:ea typeface="Verdana" panose="020B0604030504040204" pitchFamily="34" charset="0"/>
              </a:rPr>
              <a:t>1 </a:t>
            </a:r>
            <a:r>
              <a:rPr lang="en-US" sz="833">
                <a:solidFill>
                  <a:srgbClr val="212121"/>
                </a:solidFill>
                <a:latin typeface="Verdana" panose="020B0604030504040204" pitchFamily="34" charset="0"/>
                <a:ea typeface="Verdana" panose="020B0604030504040204" pitchFamily="34" charset="0"/>
              </a:rPr>
              <a:t>Reproduced from Radiology Assistant website,</a:t>
            </a:r>
            <a:r>
              <a:rPr lang="en-US" sz="833" baseline="30000">
                <a:solidFill>
                  <a:srgbClr val="212121"/>
                </a:solidFill>
                <a:latin typeface="Verdana" panose="020B0604030504040204" pitchFamily="34" charset="0"/>
                <a:ea typeface="Verdana" panose="020B0604030504040204" pitchFamily="34" charset="0"/>
              </a:rPr>
              <a:t>1</a:t>
            </a:r>
            <a:r>
              <a:rPr lang="en-US" sz="833">
                <a:solidFill>
                  <a:srgbClr val="212121"/>
                </a:solidFill>
                <a:latin typeface="Verdana" panose="020B0604030504040204" pitchFamily="34" charset="0"/>
                <a:ea typeface="Verdana" panose="020B0604030504040204" pitchFamily="34" charset="0"/>
              </a:rPr>
              <a:t> strictly for educational purposes only.</a:t>
            </a:r>
          </a:p>
        </p:txBody>
      </p:sp>
      <p:sp>
        <p:nvSpPr>
          <p:cNvPr id="12" name="Google Shape;11248;p286">
            <a:extLst>
              <a:ext uri="{FF2B5EF4-FFF2-40B4-BE49-F238E27FC236}">
                <a16:creationId xmlns:a16="http://schemas.microsoft.com/office/drawing/2014/main" id="{96088E6B-9485-4397-B6C3-F80939AA3898}"/>
              </a:ext>
            </a:extLst>
          </p:cNvPr>
          <p:cNvSpPr/>
          <p:nvPr/>
        </p:nvSpPr>
        <p:spPr>
          <a:xfrm>
            <a:off x="6350670" y="2749180"/>
            <a:ext cx="5139199" cy="1122430"/>
          </a:xfrm>
          <a:prstGeom prst="roundRect">
            <a:avLst>
              <a:gd name="adj" fmla="val 16667"/>
            </a:avLst>
          </a:prstGeom>
          <a:solidFill>
            <a:schemeClr val="lt2"/>
          </a:solidFill>
          <a:ln w="57150" cap="flat" cmpd="sng">
            <a:solidFill>
              <a:schemeClr val="accent1"/>
            </a:solidFill>
            <a:prstDash val="solid"/>
            <a:round/>
            <a:headEnd type="none" w="sm" len="sm"/>
            <a:tailEnd type="none" w="sm" len="sm"/>
          </a:ln>
        </p:spPr>
        <p:txBody>
          <a:bodyPr spcFirstLastPara="1" wrap="square" lIns="76188" tIns="38083" rIns="76188" bIns="38083" anchor="ctr" anchorCtr="0">
            <a:noAutofit/>
          </a:bodyPr>
          <a:lstStyle/>
          <a:p>
            <a:pPr algn="ctr" defTabSz="608486" fontAlgn="base">
              <a:defRPr/>
            </a:pPr>
            <a:endParaRPr sz="1667">
              <a:solidFill>
                <a:srgbClr val="FFFFFF"/>
              </a:solidFill>
              <a:latin typeface="Roboto Condensed"/>
              <a:ea typeface="Roboto Condensed"/>
              <a:cs typeface="Roboto Condensed"/>
              <a:sym typeface="Roboto Condensed"/>
            </a:endParaRPr>
          </a:p>
        </p:txBody>
      </p:sp>
      <p:sp>
        <p:nvSpPr>
          <p:cNvPr id="8" name="TextBox 7">
            <a:extLst>
              <a:ext uri="{FF2B5EF4-FFF2-40B4-BE49-F238E27FC236}">
                <a16:creationId xmlns:a16="http://schemas.microsoft.com/office/drawing/2014/main" id="{3EC53E0A-7100-4BCF-AA9B-FA69AE98EA38}"/>
              </a:ext>
            </a:extLst>
          </p:cNvPr>
          <p:cNvSpPr txBox="1"/>
          <p:nvPr/>
        </p:nvSpPr>
        <p:spPr>
          <a:xfrm>
            <a:off x="6350669" y="2687175"/>
            <a:ext cx="5189775" cy="3206712"/>
          </a:xfrm>
          <a:prstGeom prst="rect">
            <a:avLst/>
          </a:prstGeom>
          <a:noFill/>
        </p:spPr>
        <p:txBody>
          <a:bodyPr wrap="square" lIns="76200" tIns="38100" rIns="76200" bIns="38100" anchor="t">
            <a:spAutoFit/>
          </a:bodyPr>
          <a:lstStyle/>
          <a:p>
            <a:pPr algn="ctr" defTabSz="571477">
              <a:defRPr/>
            </a:pPr>
            <a:endParaRPr lang="en-US" sz="1167" b="1">
              <a:solidFill>
                <a:srgbClr val="000000"/>
              </a:solidFill>
              <a:latin typeface="Verdana" panose="020B0604030504040204" pitchFamily="34" charset="0"/>
              <a:ea typeface="Verdana" panose="020B0604030504040204" pitchFamily="34" charset="0"/>
            </a:endParaRPr>
          </a:p>
          <a:p>
            <a:pPr algn="ctr" defTabSz="571477">
              <a:defRPr/>
            </a:pPr>
            <a:r>
              <a:rPr lang="en-US" sz="1167" b="1">
                <a:solidFill>
                  <a:srgbClr val="000000"/>
                </a:solidFill>
                <a:latin typeface="Verdana"/>
                <a:ea typeface="Verdana"/>
              </a:rPr>
              <a:t>The transmural progression in CD is recognizable by </a:t>
            </a:r>
            <a:r>
              <a:rPr lang="en-US" sz="1167" b="1">
                <a:solidFill>
                  <a:srgbClr val="00A0DF"/>
                </a:solidFill>
                <a:latin typeface="Verdana"/>
                <a:ea typeface="Verdana"/>
              </a:rPr>
              <a:t>focal hypoechoic changes* </a:t>
            </a:r>
            <a:r>
              <a:rPr lang="en-US" sz="1167" b="1">
                <a:solidFill>
                  <a:srgbClr val="000000"/>
                </a:solidFill>
                <a:latin typeface="Verdana"/>
                <a:ea typeface="Verdana"/>
              </a:rPr>
              <a:t>in the submucosa which is normally hyperechoic</a:t>
            </a:r>
            <a:r>
              <a:rPr lang="en-US" sz="1167" b="1" baseline="30000">
                <a:solidFill>
                  <a:srgbClr val="000000"/>
                </a:solidFill>
                <a:latin typeface="Verdana"/>
                <a:ea typeface="Verdana"/>
              </a:rPr>
              <a:t>1</a:t>
            </a:r>
            <a:r>
              <a:rPr lang="en-US" sz="1167" b="1">
                <a:solidFill>
                  <a:srgbClr val="000000"/>
                </a:solidFill>
                <a:latin typeface="Verdana"/>
                <a:ea typeface="Verdana"/>
              </a:rPr>
              <a:t> (also, referred to as </a:t>
            </a:r>
            <a:r>
              <a:rPr lang="en-US" sz="1167" b="1">
                <a:solidFill>
                  <a:srgbClr val="00A0DF"/>
                </a:solidFill>
                <a:latin typeface="Verdana"/>
                <a:ea typeface="Verdana"/>
              </a:rPr>
              <a:t>focal disappearance sign</a:t>
            </a:r>
            <a:r>
              <a:rPr lang="en-US" sz="1167" b="1" baseline="30000">
                <a:solidFill>
                  <a:srgbClr val="00A0DF"/>
                </a:solidFill>
                <a:latin typeface="Verdana"/>
                <a:ea typeface="Verdana"/>
              </a:rPr>
              <a:t>2</a:t>
            </a:r>
            <a:r>
              <a:rPr lang="en-US" sz="1167" b="1">
                <a:solidFill>
                  <a:srgbClr val="00A0DF"/>
                </a:solidFill>
                <a:latin typeface="Verdana"/>
                <a:ea typeface="Verdana"/>
              </a:rPr>
              <a:t>)</a:t>
            </a:r>
            <a:r>
              <a:rPr lang="en-US" sz="1167" b="1">
                <a:solidFill>
                  <a:srgbClr val="000000"/>
                </a:solidFill>
                <a:latin typeface="Verdana"/>
                <a:ea typeface="Verdana"/>
              </a:rPr>
              <a:t> Broadly, this is mentioned as loss of BWS and is caused by the deep longitudinal ulcer.</a:t>
            </a:r>
            <a:r>
              <a:rPr lang="en-US" sz="1167" b="1" baseline="30000">
                <a:solidFill>
                  <a:srgbClr val="000000"/>
                </a:solidFill>
                <a:latin typeface="Verdana"/>
                <a:ea typeface="Verdana"/>
              </a:rPr>
              <a:t>3</a:t>
            </a:r>
            <a:endParaRPr lang="en-US" sz="1167" b="1" baseline="30000">
              <a:solidFill>
                <a:srgbClr val="000000"/>
              </a:solidFill>
              <a:latin typeface="Verdana" panose="020B0604030504040204" pitchFamily="34" charset="0"/>
              <a:ea typeface="Verdana" panose="020B0604030504040204" pitchFamily="34" charset="0"/>
            </a:endParaRPr>
          </a:p>
          <a:p>
            <a:pPr algn="ctr" defTabSz="571477">
              <a:defRPr/>
            </a:pPr>
            <a:endParaRPr lang="en-US" sz="1167">
              <a:solidFill>
                <a:srgbClr val="000000"/>
              </a:solidFill>
              <a:latin typeface="Verdana" panose="020B0604030504040204" pitchFamily="34" charset="0"/>
              <a:ea typeface="Verdana" panose="020B0604030504040204" pitchFamily="34" charset="0"/>
            </a:endParaRPr>
          </a:p>
          <a:p>
            <a:pPr algn="ctr" defTabSz="571477">
              <a:defRPr/>
            </a:pPr>
            <a:endParaRPr lang="en-US" sz="1333" b="1" u="sng">
              <a:solidFill>
                <a:srgbClr val="000000"/>
              </a:solidFill>
              <a:latin typeface="Verdana" panose="020B0604030504040204" pitchFamily="34" charset="0"/>
              <a:ea typeface="Verdana" panose="020B0604030504040204" pitchFamily="34" charset="0"/>
            </a:endParaRPr>
          </a:p>
          <a:p>
            <a:pPr algn="ctr" defTabSz="571477">
              <a:defRPr/>
            </a:pPr>
            <a:r>
              <a:rPr lang="en-US" sz="1333" b="1" u="sng">
                <a:solidFill>
                  <a:srgbClr val="000000"/>
                </a:solidFill>
                <a:latin typeface="Verdana"/>
                <a:ea typeface="Verdana"/>
              </a:rPr>
              <a:t>In patients with UC, the inflammation is generally limited to the mucosa.</a:t>
            </a:r>
            <a:r>
              <a:rPr lang="en-US" sz="1333" b="1" u="sng" baseline="30000">
                <a:solidFill>
                  <a:srgbClr val="000000"/>
                </a:solidFill>
                <a:latin typeface="Verdana"/>
                <a:ea typeface="Verdana"/>
              </a:rPr>
              <a:t>3</a:t>
            </a:r>
            <a:r>
              <a:rPr lang="en-US" sz="1333" b="1" u="sng">
                <a:solidFill>
                  <a:srgbClr val="000000"/>
                </a:solidFill>
                <a:latin typeface="Verdana"/>
                <a:ea typeface="Verdana"/>
              </a:rPr>
              <a:t> </a:t>
            </a:r>
            <a:endParaRPr lang="en-US" sz="1333" b="1" u="sng">
              <a:solidFill>
                <a:srgbClr val="000000"/>
              </a:solidFill>
              <a:latin typeface="Verdana" panose="020B0604030504040204" pitchFamily="34" charset="0"/>
              <a:ea typeface="Verdana" panose="020B0604030504040204" pitchFamily="34" charset="0"/>
            </a:endParaRPr>
          </a:p>
          <a:p>
            <a:pPr algn="ctr" defTabSz="571477">
              <a:defRPr/>
            </a:pPr>
            <a:r>
              <a:rPr lang="en-US" sz="1167">
                <a:solidFill>
                  <a:srgbClr val="000000"/>
                </a:solidFill>
                <a:latin typeface="Verdana" panose="020B0604030504040204" pitchFamily="34" charset="0"/>
                <a:ea typeface="Verdana" panose="020B0604030504040204" pitchFamily="34" charset="0"/>
              </a:rPr>
              <a:t>Bowel wall thickening involving mucosa and submucosa increased vascularization, and loss of haustra can be seen on IUS in UC. </a:t>
            </a:r>
          </a:p>
          <a:p>
            <a:pPr algn="ctr" defTabSz="571477">
              <a:defRPr/>
            </a:pPr>
            <a:endParaRPr lang="en-US" sz="1167">
              <a:solidFill>
                <a:srgbClr val="000000"/>
              </a:solidFill>
              <a:latin typeface="Verdana" panose="020B0604030504040204" pitchFamily="34" charset="0"/>
              <a:ea typeface="Verdana" panose="020B0604030504040204" pitchFamily="34" charset="0"/>
            </a:endParaRPr>
          </a:p>
          <a:p>
            <a:pPr algn="ctr" defTabSz="571477">
              <a:defRPr/>
            </a:pPr>
            <a:r>
              <a:rPr lang="en-US" sz="1167" i="1">
                <a:solidFill>
                  <a:srgbClr val="000000"/>
                </a:solidFill>
                <a:latin typeface="Verdana" panose="020B0604030504040204" pitchFamily="34" charset="0"/>
                <a:ea typeface="Verdana" panose="020B0604030504040204" pitchFamily="34" charset="0"/>
              </a:rPr>
              <a:t>Stratification of the bowel is usually preserved in UC, but alteration of bowel wall stratification may be present in severe UC*</a:t>
            </a:r>
            <a:r>
              <a:rPr lang="en-US" sz="1167" i="1" baseline="30000">
                <a:solidFill>
                  <a:srgbClr val="000000"/>
                </a:solidFill>
                <a:latin typeface="Verdana" panose="020B0604030504040204" pitchFamily="34" charset="0"/>
                <a:ea typeface="Verdana" panose="020B0604030504040204" pitchFamily="34" charset="0"/>
              </a:rPr>
              <a:t>3</a:t>
            </a:r>
            <a:endParaRPr lang="en-US" sz="1333" i="1" baseline="30000">
              <a:solidFill>
                <a:srgbClr val="000000"/>
              </a:solidFill>
              <a:latin typeface="Verdana" panose="020B0604030504040204" pitchFamily="34" charset="0"/>
              <a:ea typeface="Verdana" panose="020B0604030504040204" pitchFamily="34" charset="0"/>
            </a:endParaRPr>
          </a:p>
          <a:p>
            <a:pPr algn="ctr" defTabSz="571477">
              <a:defRPr/>
            </a:pPr>
            <a:r>
              <a:rPr lang="en-US" sz="1167" i="1">
                <a:solidFill>
                  <a:srgbClr val="000000"/>
                </a:solidFill>
                <a:latin typeface="Verdana" panose="020B0604030504040204" pitchFamily="34" charset="0"/>
                <a:ea typeface="Verdana" panose="020B0604030504040204" pitchFamily="34" charset="0"/>
              </a:rPr>
              <a:t> </a:t>
            </a:r>
          </a:p>
        </p:txBody>
      </p:sp>
      <p:sp>
        <p:nvSpPr>
          <p:cNvPr id="19" name="TextBox 18">
            <a:extLst>
              <a:ext uri="{FF2B5EF4-FFF2-40B4-BE49-F238E27FC236}">
                <a16:creationId xmlns:a16="http://schemas.microsoft.com/office/drawing/2014/main" id="{EB86C262-A429-46E1-AE16-B26587987069}"/>
              </a:ext>
            </a:extLst>
          </p:cNvPr>
          <p:cNvSpPr txBox="1"/>
          <p:nvPr/>
        </p:nvSpPr>
        <p:spPr>
          <a:xfrm>
            <a:off x="6278881" y="1768313"/>
            <a:ext cx="4735898" cy="707694"/>
          </a:xfrm>
          <a:prstGeom prst="rect">
            <a:avLst/>
          </a:prstGeom>
          <a:noFill/>
        </p:spPr>
        <p:txBody>
          <a:bodyPr wrap="square">
            <a:spAutoFit/>
          </a:bodyPr>
          <a:lstStyle/>
          <a:p>
            <a:pPr algn="ctr" defTabSz="571477">
              <a:defRPr/>
            </a:pPr>
            <a:r>
              <a:rPr lang="en-US" sz="1333" b="1">
                <a:solidFill>
                  <a:srgbClr val="000000"/>
                </a:solidFill>
                <a:latin typeface="Verdana" panose="020B0604030504040204" pitchFamily="34" charset="0"/>
                <a:ea typeface="Verdana" panose="020B0604030504040204" pitchFamily="34" charset="0"/>
              </a:rPr>
              <a:t>Transmural signature due to loss of BWS </a:t>
            </a:r>
            <a:r>
              <a:rPr lang="en-US" sz="1333">
                <a:solidFill>
                  <a:srgbClr val="000000"/>
                </a:solidFill>
                <a:latin typeface="Verdana" panose="020B0604030504040204" pitchFamily="34" charset="0"/>
                <a:ea typeface="Verdana" panose="020B0604030504040204" pitchFamily="34" charset="0"/>
              </a:rPr>
              <a:t>in CD closely correlates with endoscopic findings and active inflammatory histologic changes.</a:t>
            </a:r>
            <a:r>
              <a:rPr lang="en-US" sz="1333" baseline="30000">
                <a:solidFill>
                  <a:srgbClr val="000000"/>
                </a:solidFill>
                <a:latin typeface="Verdana" panose="020B0604030504040204" pitchFamily="34" charset="0"/>
                <a:ea typeface="Verdana" panose="020B0604030504040204" pitchFamily="34" charset="0"/>
              </a:rPr>
              <a:t>1</a:t>
            </a:r>
            <a:r>
              <a:rPr lang="en-US" sz="1333">
                <a:solidFill>
                  <a:srgbClr val="000000"/>
                </a:solidFill>
                <a:latin typeface="Verdana" panose="020B0604030504040204" pitchFamily="34" charset="0"/>
                <a:ea typeface="Verdana" panose="020B0604030504040204" pitchFamily="34" charset="0"/>
              </a:rPr>
              <a:t> </a:t>
            </a:r>
            <a:endParaRPr lang="en-NZ" sz="1333">
              <a:solidFill>
                <a:srgbClr val="000000"/>
              </a:solidFill>
              <a:latin typeface="Verdana" panose="020B0604030504040204" pitchFamily="34" charset="0"/>
              <a:ea typeface="Verdana" panose="020B0604030504040204" pitchFamily="34" charset="0"/>
            </a:endParaRPr>
          </a:p>
        </p:txBody>
      </p:sp>
      <p:cxnSp>
        <p:nvCxnSpPr>
          <p:cNvPr id="9" name="Straight Arrow Connector 8">
            <a:extLst>
              <a:ext uri="{FF2B5EF4-FFF2-40B4-BE49-F238E27FC236}">
                <a16:creationId xmlns:a16="http://schemas.microsoft.com/office/drawing/2014/main" id="{BB000004-2F64-4774-AF2B-62DF8AE0A7F8}"/>
              </a:ext>
            </a:extLst>
          </p:cNvPr>
          <p:cNvCxnSpPr>
            <a:cxnSpLocks/>
          </p:cNvCxnSpPr>
          <p:nvPr/>
        </p:nvCxnSpPr>
        <p:spPr>
          <a:xfrm flipH="1">
            <a:off x="4192645" y="3138237"/>
            <a:ext cx="2304808" cy="11481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625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768E-2962-47A0-8E6B-6C4CAF6CFF68}"/>
              </a:ext>
            </a:extLst>
          </p:cNvPr>
          <p:cNvSpPr>
            <a:spLocks noGrp="1"/>
          </p:cNvSpPr>
          <p:nvPr>
            <p:ph type="title"/>
          </p:nvPr>
        </p:nvSpPr>
        <p:spPr>
          <a:xfrm>
            <a:off x="605367" y="378458"/>
            <a:ext cx="10817013" cy="923330"/>
          </a:xfrm>
        </p:spPr>
        <p:txBody>
          <a:bodyPr/>
          <a:lstStyle/>
          <a:p>
            <a:r>
              <a:rPr lang="en-US"/>
              <a:t>Comparing CT and IUS findings for loss of bowel wall stratification </a:t>
            </a:r>
          </a:p>
        </p:txBody>
      </p:sp>
      <p:sp>
        <p:nvSpPr>
          <p:cNvPr id="4" name="Slide Number Placeholder 3">
            <a:extLst>
              <a:ext uri="{FF2B5EF4-FFF2-40B4-BE49-F238E27FC236}">
                <a16:creationId xmlns:a16="http://schemas.microsoft.com/office/drawing/2014/main" id="{B31A2AB9-F089-4D48-9BDB-0265A94F0062}"/>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13</a:t>
            </a:fld>
            <a:endParaRPr lang="en-US">
              <a:solidFill>
                <a:srgbClr val="646464"/>
              </a:solidFill>
            </a:endParaRPr>
          </a:p>
        </p:txBody>
      </p:sp>
      <p:sp>
        <p:nvSpPr>
          <p:cNvPr id="5" name="Text Placeholder 4">
            <a:extLst>
              <a:ext uri="{FF2B5EF4-FFF2-40B4-BE49-F238E27FC236}">
                <a16:creationId xmlns:a16="http://schemas.microsoft.com/office/drawing/2014/main" id="{7F73BC4F-423F-440A-ACDC-446F22FF1607}"/>
              </a:ext>
            </a:extLst>
          </p:cNvPr>
          <p:cNvSpPr>
            <a:spLocks noGrp="1"/>
          </p:cNvSpPr>
          <p:nvPr>
            <p:ph type="body" sz="quarter" idx="17"/>
          </p:nvPr>
        </p:nvSpPr>
        <p:spPr>
          <a:xfrm>
            <a:off x="601928" y="6349550"/>
            <a:ext cx="8382000" cy="275167"/>
          </a:xfrm>
        </p:spPr>
        <p:txBody>
          <a:bodyPr/>
          <a:lstStyle/>
          <a:p>
            <a:r>
              <a:rPr lang="en-US"/>
              <a:t>IUS: Intestinal ultrasound; BWS: BWS: bowel wall stratification; CD: Crohn’s disease. </a:t>
            </a:r>
          </a:p>
        </p:txBody>
      </p:sp>
      <p:sp>
        <p:nvSpPr>
          <p:cNvPr id="14" name="Text Placeholder 3">
            <a:extLst>
              <a:ext uri="{FF2B5EF4-FFF2-40B4-BE49-F238E27FC236}">
                <a16:creationId xmlns:a16="http://schemas.microsoft.com/office/drawing/2014/main" id="{E69B2DA9-2C73-FDDE-8D78-BE858C265172}"/>
              </a:ext>
            </a:extLst>
          </p:cNvPr>
          <p:cNvSpPr>
            <a:spLocks noGrp="1"/>
          </p:cNvSpPr>
          <p:nvPr>
            <p:ph type="body" sz="quarter" idx="10"/>
          </p:nvPr>
        </p:nvSpPr>
        <p:spPr>
          <a:xfrm>
            <a:off x="2388742" y="6174385"/>
            <a:ext cx="7753478" cy="372984"/>
          </a:xfrm>
        </p:spPr>
        <p:txBody>
          <a:bodyPr/>
          <a:lstStyle/>
          <a:p>
            <a:pPr marL="0" indent="0" algn="ctr">
              <a:buNone/>
            </a:pPr>
            <a:r>
              <a:rPr lang="en-US" altLang="ko-KR" sz="750">
                <a:latin typeface="Verdana" panose="020B0604030504040204" pitchFamily="34" charset="0"/>
                <a:ea typeface="Verdana" panose="020B0604030504040204" pitchFamily="34" charset="0"/>
              </a:rPr>
              <a:t>Both photos kindly provided by Prof. Chang Kyun Lee, Kyung </a:t>
            </a:r>
            <a:r>
              <a:rPr lang="en-US" altLang="ko-KR" sz="750" err="1">
                <a:latin typeface="Verdana" panose="020B0604030504040204" pitchFamily="34" charset="0"/>
                <a:ea typeface="Verdana" panose="020B0604030504040204" pitchFamily="34" charset="0"/>
              </a:rPr>
              <a:t>Hee</a:t>
            </a:r>
            <a:r>
              <a:rPr lang="en-US" altLang="ko-KR" sz="750">
                <a:latin typeface="Verdana" panose="020B0604030504040204" pitchFamily="34" charset="0"/>
                <a:ea typeface="Verdana" panose="020B0604030504040204" pitchFamily="34" charset="0"/>
              </a:rPr>
              <a:t> University, Korea</a:t>
            </a:r>
          </a:p>
          <a:p>
            <a:pPr marL="0" indent="0" algn="ctr">
              <a:buNone/>
            </a:pPr>
            <a:r>
              <a:rPr lang="en-US" altLang="ko-KR" sz="750">
                <a:latin typeface="Verdana" panose="020B0604030504040204" pitchFamily="34" charset="0"/>
                <a:ea typeface="Verdana" panose="020B0604030504040204" pitchFamily="34" charset="0"/>
              </a:rPr>
              <a:t> </a:t>
            </a:r>
          </a:p>
          <a:p>
            <a:pPr marL="0" indent="0">
              <a:buNone/>
            </a:pPr>
            <a:endParaRPr lang="vi-VN"/>
          </a:p>
        </p:txBody>
      </p:sp>
      <p:sp>
        <p:nvSpPr>
          <p:cNvPr id="19" name="TextBox 18">
            <a:extLst>
              <a:ext uri="{FF2B5EF4-FFF2-40B4-BE49-F238E27FC236}">
                <a16:creationId xmlns:a16="http://schemas.microsoft.com/office/drawing/2014/main" id="{2161AFDA-9164-6056-9CD2-78ED8DF19056}"/>
              </a:ext>
            </a:extLst>
          </p:cNvPr>
          <p:cNvSpPr txBox="1"/>
          <p:nvPr/>
        </p:nvSpPr>
        <p:spPr>
          <a:xfrm>
            <a:off x="1146629" y="1575080"/>
            <a:ext cx="9277596" cy="553998"/>
          </a:xfrm>
          <a:prstGeom prst="rect">
            <a:avLst/>
          </a:prstGeom>
          <a:solidFill>
            <a:schemeClr val="accent2"/>
          </a:solidFill>
        </p:spPr>
        <p:txBody>
          <a:bodyPr wrap="square">
            <a:spAutoFit/>
          </a:bodyPr>
          <a:lstStyle/>
          <a:p>
            <a:pPr algn="ctr" defTabSz="571477">
              <a:defRPr/>
            </a:pPr>
            <a:r>
              <a:rPr lang="en-US" sz="1500" b="1">
                <a:solidFill>
                  <a:srgbClr val="FFFFFF"/>
                </a:solidFill>
                <a:latin typeface="Verdana" panose="020B0604030504040204" pitchFamily="34" charset="0"/>
                <a:ea typeface="Verdana" panose="020B0604030504040204" pitchFamily="34" charset="0"/>
              </a:rPr>
              <a:t>Loss of BWS (long segment, shown with </a:t>
            </a:r>
            <a:r>
              <a:rPr lang="en-US" sz="1500" b="1" err="1">
                <a:solidFill>
                  <a:srgbClr val="FFFFFF"/>
                </a:solidFill>
                <a:latin typeface="Verdana" panose="020B0604030504040204" pitchFamily="34" charset="0"/>
                <a:ea typeface="Verdana" panose="020B0604030504040204" pitchFamily="34" charset="0"/>
              </a:rPr>
              <a:t>yello</a:t>
            </a:r>
            <a:r>
              <a:rPr lang="en-US" sz="1500" b="1">
                <a:solidFill>
                  <a:srgbClr val="FFFFFF"/>
                </a:solidFill>
                <a:latin typeface="Verdana" panose="020B0604030504040204" pitchFamily="34" charset="0"/>
                <a:ea typeface="Verdana" panose="020B0604030504040204" pitchFamily="34" charset="0"/>
              </a:rPr>
              <a:t>w arrows) in a patient with CD on CT (left) and IUS (right)</a:t>
            </a:r>
          </a:p>
        </p:txBody>
      </p:sp>
      <p:pic>
        <p:nvPicPr>
          <p:cNvPr id="6" name="내용 개체 틀 7" descr="닫기이(가) 표시된 사진&#10;&#10;자동 생성된 설명">
            <a:extLst>
              <a:ext uri="{FF2B5EF4-FFF2-40B4-BE49-F238E27FC236}">
                <a16:creationId xmlns:a16="http://schemas.microsoft.com/office/drawing/2014/main" id="{A3080479-C348-3D1A-2D7B-54C1EF00C327}"/>
              </a:ext>
            </a:extLst>
          </p:cNvPr>
          <p:cNvPicPr>
            <a:picLocks noChangeAspect="1"/>
          </p:cNvPicPr>
          <p:nvPr/>
        </p:nvPicPr>
        <p:blipFill rotWithShape="1">
          <a:blip r:embed="rId3"/>
          <a:stretch/>
        </p:blipFill>
        <p:spPr>
          <a:xfrm>
            <a:off x="2365827" y="2291912"/>
            <a:ext cx="2319215" cy="3793513"/>
          </a:xfrm>
          <a:prstGeom prst="rect">
            <a:avLst/>
          </a:prstGeom>
        </p:spPr>
      </p:pic>
      <p:pic>
        <p:nvPicPr>
          <p:cNvPr id="7" name="내용 개체 틀 6" descr="텍스트이(가) 표시된 사진&#10;&#10;자동 생성된 설명">
            <a:extLst>
              <a:ext uri="{FF2B5EF4-FFF2-40B4-BE49-F238E27FC236}">
                <a16:creationId xmlns:a16="http://schemas.microsoft.com/office/drawing/2014/main" id="{05C44025-47EF-84E2-5DBE-1FEDC98E4C93}"/>
              </a:ext>
            </a:extLst>
          </p:cNvPr>
          <p:cNvPicPr>
            <a:picLocks noChangeAspect="1"/>
          </p:cNvPicPr>
          <p:nvPr/>
        </p:nvPicPr>
        <p:blipFill>
          <a:blip r:embed="rId4"/>
          <a:stretch>
            <a:fillRect/>
          </a:stretch>
        </p:blipFill>
        <p:spPr>
          <a:xfrm>
            <a:off x="5270257" y="2291913"/>
            <a:ext cx="4708315" cy="3780398"/>
          </a:xfrm>
          <a:prstGeom prst="rect">
            <a:avLst/>
          </a:prstGeom>
        </p:spPr>
      </p:pic>
      <p:cxnSp>
        <p:nvCxnSpPr>
          <p:cNvPr id="13" name="직선 화살표 연결선 12">
            <a:extLst>
              <a:ext uri="{FF2B5EF4-FFF2-40B4-BE49-F238E27FC236}">
                <a16:creationId xmlns:a16="http://schemas.microsoft.com/office/drawing/2014/main" id="{C6C3233E-774C-4F55-6198-6DAB60608812}"/>
              </a:ext>
            </a:extLst>
          </p:cNvPr>
          <p:cNvCxnSpPr>
            <a:cxnSpLocks/>
          </p:cNvCxnSpPr>
          <p:nvPr/>
        </p:nvCxnSpPr>
        <p:spPr>
          <a:xfrm flipH="1">
            <a:off x="3739731" y="3380981"/>
            <a:ext cx="277928" cy="20066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2">
            <a:extLst>
              <a:ext uri="{FF2B5EF4-FFF2-40B4-BE49-F238E27FC236}">
                <a16:creationId xmlns:a16="http://schemas.microsoft.com/office/drawing/2014/main" id="{18E56A85-E11A-780A-2458-2DE555763DDF}"/>
              </a:ext>
            </a:extLst>
          </p:cNvPr>
          <p:cNvCxnSpPr>
            <a:cxnSpLocks/>
          </p:cNvCxnSpPr>
          <p:nvPr/>
        </p:nvCxnSpPr>
        <p:spPr>
          <a:xfrm flipH="1">
            <a:off x="7528337" y="3280646"/>
            <a:ext cx="277928" cy="20066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3086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66F4-4E73-45E8-A2B8-15E11D01068A}"/>
              </a:ext>
            </a:extLst>
          </p:cNvPr>
          <p:cNvSpPr>
            <a:spLocks noGrp="1"/>
          </p:cNvSpPr>
          <p:nvPr>
            <p:ph type="title"/>
          </p:nvPr>
        </p:nvSpPr>
        <p:spPr>
          <a:xfrm>
            <a:off x="605367" y="378458"/>
            <a:ext cx="10145760" cy="923330"/>
          </a:xfrm>
        </p:spPr>
        <p:txBody>
          <a:bodyPr/>
          <a:lstStyle/>
          <a:p>
            <a:r>
              <a:rPr lang="en-US"/>
              <a:t>IUS Features predictive of IBD: bowel wall flow (BWF)</a:t>
            </a:r>
            <a:endParaRPr lang="en-US" baseline="30000"/>
          </a:p>
        </p:txBody>
      </p:sp>
      <p:sp>
        <p:nvSpPr>
          <p:cNvPr id="4" name="Slide Number Placeholder 3">
            <a:extLst>
              <a:ext uri="{FF2B5EF4-FFF2-40B4-BE49-F238E27FC236}">
                <a16:creationId xmlns:a16="http://schemas.microsoft.com/office/drawing/2014/main" id="{6A2B9125-AF06-490A-884D-27EB6E79B27C}"/>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14</a:t>
            </a:fld>
            <a:endParaRPr lang="en-US">
              <a:solidFill>
                <a:srgbClr val="646464"/>
              </a:solidFill>
            </a:endParaRPr>
          </a:p>
        </p:txBody>
      </p:sp>
      <p:sp>
        <p:nvSpPr>
          <p:cNvPr id="6" name="TextBox 5">
            <a:extLst>
              <a:ext uri="{FF2B5EF4-FFF2-40B4-BE49-F238E27FC236}">
                <a16:creationId xmlns:a16="http://schemas.microsoft.com/office/drawing/2014/main" id="{023AEC20-3055-4CBF-96C6-E6030A75E106}"/>
              </a:ext>
            </a:extLst>
          </p:cNvPr>
          <p:cNvSpPr txBox="1"/>
          <p:nvPr/>
        </p:nvSpPr>
        <p:spPr>
          <a:xfrm>
            <a:off x="5486400" y="1432298"/>
            <a:ext cx="4257893" cy="451534"/>
          </a:xfrm>
          <a:prstGeom prst="rect">
            <a:avLst/>
          </a:prstGeom>
          <a:noFill/>
        </p:spPr>
        <p:txBody>
          <a:bodyPr wrap="square" rtlCol="0">
            <a:spAutoFit/>
          </a:bodyPr>
          <a:lstStyle/>
          <a:p>
            <a:pPr algn="ctr" defTabSz="571477">
              <a:defRPr/>
            </a:pPr>
            <a:r>
              <a:rPr lang="en-US" sz="1167" b="1">
                <a:solidFill>
                  <a:srgbClr val="00A0DF"/>
                </a:solidFill>
                <a:latin typeface="Verdana" panose="020B0604030504040204" pitchFamily="34" charset="0"/>
                <a:ea typeface="Verdana" panose="020B0604030504040204" pitchFamily="34" charset="0"/>
              </a:rPr>
              <a:t>Increased bowel vascularization (</a:t>
            </a:r>
            <a:r>
              <a:rPr lang="en-US" sz="1167" b="1" err="1">
                <a:solidFill>
                  <a:srgbClr val="00A0DF"/>
                </a:solidFill>
                <a:latin typeface="Verdana" panose="020B0604030504040204" pitchFamily="34" charset="0"/>
                <a:ea typeface="Verdana" panose="020B0604030504040204" pitchFamily="34" charset="0"/>
              </a:rPr>
              <a:t>Limberg</a:t>
            </a:r>
            <a:r>
              <a:rPr lang="en-US" sz="1167" b="1">
                <a:solidFill>
                  <a:srgbClr val="00A0DF"/>
                </a:solidFill>
                <a:latin typeface="Verdana" panose="020B0604030504040204" pitchFamily="34" charset="0"/>
                <a:ea typeface="Verdana" panose="020B0604030504040204" pitchFamily="34" charset="0"/>
              </a:rPr>
              <a:t> score grade 3) in the inflamed bowel wall</a:t>
            </a:r>
            <a:r>
              <a:rPr lang="en-US" sz="1167" b="1" baseline="30000">
                <a:solidFill>
                  <a:srgbClr val="00A0DF"/>
                </a:solidFill>
                <a:latin typeface="Verdana" panose="020B0604030504040204" pitchFamily="34" charset="0"/>
                <a:ea typeface="Verdana" panose="020B0604030504040204" pitchFamily="34" charset="0"/>
              </a:rPr>
              <a:t>1</a:t>
            </a:r>
          </a:p>
        </p:txBody>
      </p:sp>
      <p:pic>
        <p:nvPicPr>
          <p:cNvPr id="7" name="Picture 6">
            <a:extLst>
              <a:ext uri="{FF2B5EF4-FFF2-40B4-BE49-F238E27FC236}">
                <a16:creationId xmlns:a16="http://schemas.microsoft.com/office/drawing/2014/main" id="{B72D37B7-CCBB-4270-B6AE-5308374AEF17}"/>
              </a:ext>
            </a:extLst>
          </p:cNvPr>
          <p:cNvPicPr>
            <a:picLocks noChangeAspect="1"/>
          </p:cNvPicPr>
          <p:nvPr/>
        </p:nvPicPr>
        <p:blipFill>
          <a:blip r:embed="rId3"/>
          <a:stretch>
            <a:fillRect/>
          </a:stretch>
        </p:blipFill>
        <p:spPr>
          <a:xfrm>
            <a:off x="6170057" y="1868314"/>
            <a:ext cx="2972484" cy="4259012"/>
          </a:xfrm>
          <a:prstGeom prst="rect">
            <a:avLst/>
          </a:prstGeom>
        </p:spPr>
      </p:pic>
      <p:sp>
        <p:nvSpPr>
          <p:cNvPr id="8" name="Rectangle 7">
            <a:extLst>
              <a:ext uri="{FF2B5EF4-FFF2-40B4-BE49-F238E27FC236}">
                <a16:creationId xmlns:a16="http://schemas.microsoft.com/office/drawing/2014/main" id="{35C10709-DDC6-4839-9D04-B07804E017FE}"/>
              </a:ext>
            </a:extLst>
          </p:cNvPr>
          <p:cNvSpPr/>
          <p:nvPr/>
        </p:nvSpPr>
        <p:spPr>
          <a:xfrm>
            <a:off x="701040" y="1697023"/>
            <a:ext cx="4785360" cy="912814"/>
          </a:xfrm>
          <a:prstGeom prst="rect">
            <a:avLst/>
          </a:prstGeom>
        </p:spPr>
        <p:txBody>
          <a:bodyPr wrap="square">
            <a:spAutoFit/>
          </a:bodyPr>
          <a:lstStyle/>
          <a:p>
            <a:pPr defTabSz="571477">
              <a:spcBef>
                <a:spcPts val="1000"/>
              </a:spcBef>
              <a:spcAft>
                <a:spcPts val="1000"/>
              </a:spcAft>
              <a:defRPr/>
            </a:pPr>
            <a:r>
              <a:rPr lang="en-US" sz="1333">
                <a:solidFill>
                  <a:srgbClr val="000000"/>
                </a:solidFill>
                <a:latin typeface="Verdana" panose="020B0604030504040204" pitchFamily="34" charset="0"/>
                <a:ea typeface="Verdana" panose="020B0604030504040204" pitchFamily="34" charset="0"/>
              </a:rPr>
              <a:t>Mural and extramural bowel vascularization or BWF is measured at the thickened segments, </a:t>
            </a:r>
            <a:r>
              <a:rPr lang="en-US" sz="1333" b="1">
                <a:solidFill>
                  <a:srgbClr val="000000"/>
                </a:solidFill>
                <a:latin typeface="Verdana" panose="020B0604030504040204" pitchFamily="34" charset="0"/>
                <a:ea typeface="Verdana" panose="020B0604030504040204" pitchFamily="34" charset="0"/>
              </a:rPr>
              <a:t>by </a:t>
            </a:r>
            <a:r>
              <a:rPr lang="en-US" sz="1333" b="1" err="1">
                <a:solidFill>
                  <a:srgbClr val="000000"/>
                </a:solidFill>
                <a:latin typeface="Verdana" panose="020B0604030504040204" pitchFamily="34" charset="0"/>
                <a:ea typeface="Verdana" panose="020B0604030504040204" pitchFamily="34" charset="0"/>
              </a:rPr>
              <a:t>colour</a:t>
            </a:r>
            <a:r>
              <a:rPr lang="en-US" sz="1333" b="1">
                <a:solidFill>
                  <a:srgbClr val="000000"/>
                </a:solidFill>
                <a:latin typeface="Verdana" panose="020B0604030504040204" pitchFamily="34" charset="0"/>
                <a:ea typeface="Verdana" panose="020B0604030504040204" pitchFamily="34" charset="0"/>
              </a:rPr>
              <a:t>/ power Doppler IUS, </a:t>
            </a:r>
            <a:r>
              <a:rPr lang="en-US" sz="1333">
                <a:solidFill>
                  <a:srgbClr val="000000"/>
                </a:solidFill>
                <a:latin typeface="Verdana" panose="020B0604030504040204" pitchFamily="34" charset="0"/>
                <a:ea typeface="Verdana" panose="020B0604030504040204" pitchFamily="34" charset="0"/>
              </a:rPr>
              <a:t>using a semi-quantitative </a:t>
            </a:r>
            <a:r>
              <a:rPr lang="en-US" sz="1333" b="1" err="1">
                <a:solidFill>
                  <a:srgbClr val="00A0DF"/>
                </a:solidFill>
                <a:latin typeface="Verdana" panose="020B0604030504040204" pitchFamily="34" charset="0"/>
                <a:ea typeface="Verdana" panose="020B0604030504040204" pitchFamily="34" charset="0"/>
              </a:rPr>
              <a:t>Limberg</a:t>
            </a:r>
            <a:r>
              <a:rPr lang="en-US" sz="1333" b="1">
                <a:solidFill>
                  <a:srgbClr val="00A0DF"/>
                </a:solidFill>
                <a:latin typeface="Verdana" panose="020B0604030504040204" pitchFamily="34" charset="0"/>
                <a:ea typeface="Verdana" panose="020B0604030504040204" pitchFamily="34" charset="0"/>
              </a:rPr>
              <a:t> score</a:t>
            </a:r>
            <a:r>
              <a:rPr lang="en-US" sz="1333">
                <a:solidFill>
                  <a:srgbClr val="000000"/>
                </a:solidFill>
                <a:latin typeface="Verdana" panose="020B0604030504040204" pitchFamily="34" charset="0"/>
                <a:ea typeface="Verdana" panose="020B0604030504040204" pitchFamily="34" charset="0"/>
              </a:rPr>
              <a:t>:</a:t>
            </a:r>
            <a:r>
              <a:rPr lang="en-US" sz="1333" baseline="30000">
                <a:solidFill>
                  <a:srgbClr val="000000"/>
                </a:solidFill>
                <a:latin typeface="Verdana" panose="020B0604030504040204" pitchFamily="34" charset="0"/>
                <a:ea typeface="Verdana" panose="020B0604030504040204" pitchFamily="34" charset="0"/>
              </a:rPr>
              <a:t>1</a:t>
            </a:r>
          </a:p>
        </p:txBody>
      </p:sp>
      <p:sp>
        <p:nvSpPr>
          <p:cNvPr id="9" name="Rectangle 8">
            <a:extLst>
              <a:ext uri="{FF2B5EF4-FFF2-40B4-BE49-F238E27FC236}">
                <a16:creationId xmlns:a16="http://schemas.microsoft.com/office/drawing/2014/main" id="{67A09286-9827-49E4-8DDE-2DBB9A3973B8}"/>
              </a:ext>
            </a:extLst>
          </p:cNvPr>
          <p:cNvSpPr/>
          <p:nvPr/>
        </p:nvSpPr>
        <p:spPr>
          <a:xfrm>
            <a:off x="1056640" y="2739063"/>
            <a:ext cx="4502501" cy="3374578"/>
          </a:xfrm>
          <a:prstGeom prst="rect">
            <a:avLst/>
          </a:prstGeom>
        </p:spPr>
        <p:txBody>
          <a:bodyPr wrap="square">
            <a:spAutoFit/>
          </a:bodyPr>
          <a:lstStyle/>
          <a:p>
            <a:pPr defTabSz="571477">
              <a:spcBef>
                <a:spcPts val="1000"/>
              </a:spcBef>
              <a:spcAft>
                <a:spcPts val="1000"/>
              </a:spcAft>
              <a:defRPr/>
            </a:pPr>
            <a:r>
              <a:rPr lang="en-US" sz="1333" b="1">
                <a:solidFill>
                  <a:srgbClr val="00A0DF"/>
                </a:solidFill>
                <a:latin typeface="Verdana" panose="020B0604030504040204" pitchFamily="34" charset="0"/>
                <a:ea typeface="Verdana" panose="020B0604030504040204" pitchFamily="34" charset="0"/>
              </a:rPr>
              <a:t>Grade 0:</a:t>
            </a:r>
            <a:r>
              <a:rPr lang="en-US" sz="1333" b="1">
                <a:solidFill>
                  <a:srgbClr val="002060"/>
                </a:solidFill>
                <a:latin typeface="Verdana" panose="020B0604030504040204" pitchFamily="34" charset="0"/>
                <a:ea typeface="Verdana" panose="020B0604030504040204" pitchFamily="34" charset="0"/>
              </a:rPr>
              <a:t> </a:t>
            </a:r>
            <a:r>
              <a:rPr lang="en-US" sz="1333">
                <a:solidFill>
                  <a:srgbClr val="000000"/>
                </a:solidFill>
                <a:latin typeface="Verdana" panose="020B0604030504040204" pitchFamily="34" charset="0"/>
                <a:ea typeface="Verdana" panose="020B0604030504040204" pitchFamily="34" charset="0"/>
              </a:rPr>
              <a:t>Normal bowel wall with no thickening, well-delineated mural stratification, and no mural flow (no </a:t>
            </a:r>
            <a:r>
              <a:rPr lang="en-US" sz="1333" err="1">
                <a:solidFill>
                  <a:srgbClr val="000000"/>
                </a:solidFill>
                <a:latin typeface="Verdana" panose="020B0604030504040204" pitchFamily="34" charset="0"/>
                <a:ea typeface="Verdana" panose="020B0604030504040204" pitchFamily="34" charset="0"/>
              </a:rPr>
              <a:t>colour</a:t>
            </a:r>
            <a:r>
              <a:rPr lang="en-US" sz="1333">
                <a:solidFill>
                  <a:srgbClr val="000000"/>
                </a:solidFill>
                <a:latin typeface="Verdana" panose="020B0604030504040204" pitchFamily="34" charset="0"/>
                <a:ea typeface="Verdana" panose="020B0604030504040204" pitchFamily="34" charset="0"/>
              </a:rPr>
              <a:t> Doppler signal) </a:t>
            </a:r>
          </a:p>
          <a:p>
            <a:pPr defTabSz="571477">
              <a:spcBef>
                <a:spcPts val="1000"/>
              </a:spcBef>
              <a:spcAft>
                <a:spcPts val="1000"/>
              </a:spcAft>
              <a:defRPr/>
            </a:pPr>
            <a:r>
              <a:rPr lang="en-US" sz="1333" b="1">
                <a:solidFill>
                  <a:srgbClr val="00A0DF"/>
                </a:solidFill>
                <a:latin typeface="Verdana" panose="020B0604030504040204" pitchFamily="34" charset="0"/>
                <a:ea typeface="Verdana" panose="020B0604030504040204" pitchFamily="34" charset="0"/>
              </a:rPr>
              <a:t>Grade 1:</a:t>
            </a:r>
            <a:r>
              <a:rPr lang="en-US" sz="1333">
                <a:solidFill>
                  <a:srgbClr val="000000"/>
                </a:solidFill>
                <a:latin typeface="Verdana" panose="020B0604030504040204" pitchFamily="34" charset="0"/>
                <a:ea typeface="Verdana" panose="020B0604030504040204" pitchFamily="34" charset="0"/>
              </a:rPr>
              <a:t> Thickened bowel wall without vascular signals </a:t>
            </a:r>
          </a:p>
          <a:p>
            <a:pPr defTabSz="571477">
              <a:spcBef>
                <a:spcPts val="1000"/>
              </a:spcBef>
              <a:spcAft>
                <a:spcPts val="1000"/>
              </a:spcAft>
              <a:defRPr/>
            </a:pPr>
            <a:r>
              <a:rPr lang="en-US" sz="1333" b="1">
                <a:solidFill>
                  <a:srgbClr val="00A0DF"/>
                </a:solidFill>
                <a:latin typeface="Verdana" panose="020B0604030504040204" pitchFamily="34" charset="0"/>
                <a:ea typeface="Verdana" panose="020B0604030504040204" pitchFamily="34" charset="0"/>
              </a:rPr>
              <a:t>Grade 2: </a:t>
            </a:r>
            <a:r>
              <a:rPr lang="en-US" sz="1333">
                <a:solidFill>
                  <a:srgbClr val="000000"/>
                </a:solidFill>
                <a:latin typeface="Verdana" panose="020B0604030504040204" pitchFamily="34" charset="0"/>
                <a:ea typeface="Verdana" panose="020B0604030504040204" pitchFamily="34" charset="0"/>
              </a:rPr>
              <a:t>Presence of short stretches of vascularity</a:t>
            </a:r>
          </a:p>
          <a:p>
            <a:pPr defTabSz="571477">
              <a:spcBef>
                <a:spcPts val="1000"/>
              </a:spcBef>
              <a:spcAft>
                <a:spcPts val="1000"/>
              </a:spcAft>
              <a:defRPr/>
            </a:pPr>
            <a:r>
              <a:rPr lang="en-US" sz="1333" b="1">
                <a:solidFill>
                  <a:srgbClr val="00A0DF"/>
                </a:solidFill>
                <a:latin typeface="Verdana" panose="020B0604030504040204" pitchFamily="34" charset="0"/>
                <a:ea typeface="Verdana" panose="020B0604030504040204" pitchFamily="34" charset="0"/>
              </a:rPr>
              <a:t>Grade 3:</a:t>
            </a:r>
            <a:r>
              <a:rPr lang="en-US" sz="1333">
                <a:solidFill>
                  <a:srgbClr val="000000"/>
                </a:solidFill>
                <a:latin typeface="Verdana" panose="020B0604030504040204" pitchFamily="34" charset="0"/>
                <a:ea typeface="Verdana" panose="020B0604030504040204" pitchFamily="34" charset="0"/>
              </a:rPr>
              <a:t> Presence of longer stretches of vascularity</a:t>
            </a:r>
          </a:p>
          <a:p>
            <a:pPr defTabSz="571477">
              <a:spcBef>
                <a:spcPts val="1000"/>
              </a:spcBef>
              <a:spcAft>
                <a:spcPts val="1000"/>
              </a:spcAft>
              <a:defRPr/>
            </a:pPr>
            <a:r>
              <a:rPr lang="en-US" sz="1333" b="1">
                <a:solidFill>
                  <a:srgbClr val="00A0DF"/>
                </a:solidFill>
                <a:latin typeface="Verdana" panose="020B0604030504040204" pitchFamily="34" charset="0"/>
                <a:ea typeface="Verdana" panose="020B0604030504040204" pitchFamily="34" charset="0"/>
              </a:rPr>
              <a:t>Grade 4:</a:t>
            </a:r>
            <a:r>
              <a:rPr lang="en-US" sz="1333">
                <a:solidFill>
                  <a:srgbClr val="00A0DF"/>
                </a:solidFill>
                <a:latin typeface="Verdana" panose="020B0604030504040204" pitchFamily="34" charset="0"/>
                <a:ea typeface="Verdana" panose="020B0604030504040204" pitchFamily="34" charset="0"/>
              </a:rPr>
              <a:t> </a:t>
            </a:r>
            <a:r>
              <a:rPr lang="en-US" sz="1333">
                <a:solidFill>
                  <a:srgbClr val="000000"/>
                </a:solidFill>
                <a:latin typeface="Verdana" panose="020B0604030504040204" pitchFamily="34" charset="0"/>
                <a:ea typeface="Verdana" panose="020B0604030504040204" pitchFamily="34" charset="0"/>
              </a:rPr>
              <a:t>Vascular signals extending into </a:t>
            </a:r>
            <a:r>
              <a:rPr lang="en-NZ" sz="1333">
                <a:solidFill>
                  <a:srgbClr val="000000"/>
                </a:solidFill>
                <a:latin typeface="Verdana" panose="020B0604030504040204" pitchFamily="34" charset="0"/>
                <a:ea typeface="Verdana" panose="020B0604030504040204" pitchFamily="34" charset="0"/>
              </a:rPr>
              <a:t>the surrounding mesentery</a:t>
            </a:r>
            <a:endParaRPr lang="en-NZ" sz="1167">
              <a:solidFill>
                <a:srgbClr val="000000"/>
              </a:solidFill>
              <a:latin typeface="Verdana" panose="020B0604030504040204" pitchFamily="34" charset="0"/>
              <a:ea typeface="Verdana" panose="020B0604030504040204" pitchFamily="34" charset="0"/>
            </a:endParaRPr>
          </a:p>
        </p:txBody>
      </p:sp>
      <p:sp>
        <p:nvSpPr>
          <p:cNvPr id="10" name="Google Shape;11764;p291">
            <a:extLst>
              <a:ext uri="{FF2B5EF4-FFF2-40B4-BE49-F238E27FC236}">
                <a16:creationId xmlns:a16="http://schemas.microsoft.com/office/drawing/2014/main" id="{06C09C8B-922D-4D17-B5F9-F1B37624ECCD}"/>
              </a:ext>
            </a:extLst>
          </p:cNvPr>
          <p:cNvSpPr/>
          <p:nvPr/>
        </p:nvSpPr>
        <p:spPr>
          <a:xfrm>
            <a:off x="756640" y="2739063"/>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sp>
        <p:nvSpPr>
          <p:cNvPr id="11" name="Google Shape;11764;p291">
            <a:extLst>
              <a:ext uri="{FF2B5EF4-FFF2-40B4-BE49-F238E27FC236}">
                <a16:creationId xmlns:a16="http://schemas.microsoft.com/office/drawing/2014/main" id="{8B003767-FE39-4D38-9ED1-92A7213DB39E}"/>
              </a:ext>
            </a:extLst>
          </p:cNvPr>
          <p:cNvSpPr/>
          <p:nvPr/>
        </p:nvSpPr>
        <p:spPr>
          <a:xfrm>
            <a:off x="756640" y="3633803"/>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sp>
        <p:nvSpPr>
          <p:cNvPr id="12" name="Google Shape;11764;p291">
            <a:extLst>
              <a:ext uri="{FF2B5EF4-FFF2-40B4-BE49-F238E27FC236}">
                <a16:creationId xmlns:a16="http://schemas.microsoft.com/office/drawing/2014/main" id="{01B781FA-BF90-4F6A-960A-316A5B96B088}"/>
              </a:ext>
            </a:extLst>
          </p:cNvPr>
          <p:cNvSpPr/>
          <p:nvPr/>
        </p:nvSpPr>
        <p:spPr>
          <a:xfrm>
            <a:off x="756640" y="4271347"/>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sp>
        <p:nvSpPr>
          <p:cNvPr id="13" name="Google Shape;11764;p291">
            <a:extLst>
              <a:ext uri="{FF2B5EF4-FFF2-40B4-BE49-F238E27FC236}">
                <a16:creationId xmlns:a16="http://schemas.microsoft.com/office/drawing/2014/main" id="{31082D8C-6B9A-4E14-9F96-E4A90A97540A}"/>
              </a:ext>
            </a:extLst>
          </p:cNvPr>
          <p:cNvSpPr/>
          <p:nvPr/>
        </p:nvSpPr>
        <p:spPr>
          <a:xfrm>
            <a:off x="756640" y="4939430"/>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sp>
        <p:nvSpPr>
          <p:cNvPr id="14" name="Google Shape;11764;p291">
            <a:extLst>
              <a:ext uri="{FF2B5EF4-FFF2-40B4-BE49-F238E27FC236}">
                <a16:creationId xmlns:a16="http://schemas.microsoft.com/office/drawing/2014/main" id="{5504CED7-697C-4E7F-9558-23862F59C062}"/>
              </a:ext>
            </a:extLst>
          </p:cNvPr>
          <p:cNvSpPr/>
          <p:nvPr/>
        </p:nvSpPr>
        <p:spPr>
          <a:xfrm>
            <a:off x="756640" y="5607513"/>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sp>
        <p:nvSpPr>
          <p:cNvPr id="15" name="TextBox 14">
            <a:extLst>
              <a:ext uri="{FF2B5EF4-FFF2-40B4-BE49-F238E27FC236}">
                <a16:creationId xmlns:a16="http://schemas.microsoft.com/office/drawing/2014/main" id="{EC2AF3AD-8AC8-13AF-06F8-1E399921B784}"/>
              </a:ext>
            </a:extLst>
          </p:cNvPr>
          <p:cNvSpPr txBox="1"/>
          <p:nvPr/>
        </p:nvSpPr>
        <p:spPr>
          <a:xfrm>
            <a:off x="9147048" y="5077919"/>
            <a:ext cx="2689353" cy="656846"/>
          </a:xfrm>
          <a:prstGeom prst="rect">
            <a:avLst/>
          </a:prstGeom>
          <a:noFill/>
        </p:spPr>
        <p:txBody>
          <a:bodyPr wrap="square">
            <a:spAutoFit/>
          </a:bodyPr>
          <a:lstStyle/>
          <a:p>
            <a:pPr defTabSz="608486" fontAlgn="base">
              <a:spcBef>
                <a:spcPct val="50000"/>
              </a:spcBef>
              <a:spcAft>
                <a:spcPct val="0"/>
              </a:spcAft>
            </a:pPr>
            <a:r>
              <a:rPr lang="en-US" sz="917">
                <a:solidFill>
                  <a:srgbClr val="231F20"/>
                </a:solidFill>
                <a:latin typeface="Verdana" panose="020B0604030504040204" pitchFamily="34" charset="0"/>
                <a:ea typeface="Verdana" panose="020B0604030504040204" pitchFamily="34" charset="0"/>
              </a:rPr>
              <a:t>Color Doppler imaging should be used to detect the blood flow in the vessels of the GI and evaluate the vascularization of the pathological bowel wall.</a:t>
            </a:r>
            <a:r>
              <a:rPr lang="en-US" sz="917" baseline="30000">
                <a:solidFill>
                  <a:srgbClr val="231F20"/>
                </a:solidFill>
                <a:latin typeface="Verdana" panose="020B0604030504040204" pitchFamily="34" charset="0"/>
                <a:ea typeface="Verdana" panose="020B0604030504040204" pitchFamily="34" charset="0"/>
              </a:rPr>
              <a:t>2</a:t>
            </a:r>
            <a:endParaRPr lang="en-US" sz="917" baseline="30000">
              <a:solidFill>
                <a:srgbClr val="212121"/>
              </a:solidFill>
              <a:latin typeface="Verdana" panose="020B0604030504040204" pitchFamily="34" charset="0"/>
              <a:ea typeface="Verdana" panose="020B0604030504040204" pitchFamily="34" charset="0"/>
            </a:endParaRPr>
          </a:p>
        </p:txBody>
      </p:sp>
      <p:sp>
        <p:nvSpPr>
          <p:cNvPr id="16" name="TextBox 15">
            <a:extLst>
              <a:ext uri="{FF2B5EF4-FFF2-40B4-BE49-F238E27FC236}">
                <a16:creationId xmlns:a16="http://schemas.microsoft.com/office/drawing/2014/main" id="{8A62E2B6-67AE-A390-53F9-A169E7DB0D2C}"/>
              </a:ext>
            </a:extLst>
          </p:cNvPr>
          <p:cNvSpPr txBox="1"/>
          <p:nvPr/>
        </p:nvSpPr>
        <p:spPr>
          <a:xfrm>
            <a:off x="6170057" y="3667380"/>
            <a:ext cx="2886074" cy="400302"/>
          </a:xfrm>
          <a:prstGeom prst="rect">
            <a:avLst/>
          </a:prstGeom>
          <a:noFill/>
        </p:spPr>
        <p:txBody>
          <a:bodyPr wrap="square">
            <a:spAutoFit/>
          </a:bodyPr>
          <a:lstStyle/>
          <a:p>
            <a:pPr algn="ctr" defTabSz="571477">
              <a:defRPr/>
            </a:pPr>
            <a:r>
              <a:rPr lang="en-US" sz="667">
                <a:solidFill>
                  <a:srgbClr val="FFFFFF"/>
                </a:solidFill>
                <a:latin typeface="Verdana" panose="020B0604030504040204" pitchFamily="34" charset="0"/>
                <a:ea typeface="Verdana" panose="020B0604030504040204" pitchFamily="34" charset="0"/>
              </a:rPr>
              <a:t>Reproduced from Jauregui-</a:t>
            </a:r>
            <a:r>
              <a:rPr lang="en-US" sz="667" err="1">
                <a:solidFill>
                  <a:srgbClr val="FFFFFF"/>
                </a:solidFill>
                <a:latin typeface="Verdana" panose="020B0604030504040204" pitchFamily="34" charset="0"/>
                <a:ea typeface="Verdana" panose="020B0604030504040204" pitchFamily="34" charset="0"/>
              </a:rPr>
              <a:t>Amezaga</a:t>
            </a:r>
            <a:r>
              <a:rPr lang="en-US" sz="667">
                <a:solidFill>
                  <a:srgbClr val="FFFFFF"/>
                </a:solidFill>
                <a:latin typeface="Verdana" panose="020B0604030504040204" pitchFamily="34" charset="0"/>
                <a:ea typeface="Verdana" panose="020B0604030504040204" pitchFamily="34" charset="0"/>
              </a:rPr>
              <a:t> and </a:t>
            </a:r>
            <a:r>
              <a:rPr lang="en-US" sz="667" err="1">
                <a:solidFill>
                  <a:srgbClr val="FFFFFF"/>
                </a:solidFill>
                <a:latin typeface="Verdana" panose="020B0604030504040204" pitchFamily="34" charset="0"/>
                <a:ea typeface="Verdana" panose="020B0604030504040204" pitchFamily="34" charset="0"/>
              </a:rPr>
              <a:t>Rimola</a:t>
            </a:r>
            <a:r>
              <a:rPr lang="en-US" sz="667">
                <a:solidFill>
                  <a:srgbClr val="FFFFFF"/>
                </a:solidFill>
                <a:latin typeface="Verdana" panose="020B0604030504040204" pitchFamily="34" charset="0"/>
                <a:ea typeface="Verdana" panose="020B0604030504040204" pitchFamily="34" charset="0"/>
              </a:rPr>
              <a:t>, 2021 (Attribution 4.0 International (CC BY 4.0). </a:t>
            </a:r>
            <a:r>
              <a:rPr lang="en-US" sz="667">
                <a:solidFill>
                  <a:srgbClr val="FFFFFF"/>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https://creativecommons.org/licenses/by/4.0/legalcode</a:t>
            </a:r>
            <a:r>
              <a:rPr lang="en-US" sz="667">
                <a:solidFill>
                  <a:srgbClr val="FFFFFF"/>
                </a:solidFill>
                <a:latin typeface="Verdana" panose="020B0604030504040204" pitchFamily="34" charset="0"/>
                <a:ea typeface="Verdana" panose="020B0604030504040204" pitchFamily="34" charset="0"/>
              </a:rPr>
              <a:t> </a:t>
            </a:r>
            <a:endParaRPr lang="en-US" sz="667" baseline="30000">
              <a:solidFill>
                <a:srgbClr val="FFFFFF"/>
              </a:solidFill>
              <a:latin typeface="Verdana" panose="020B0604030504040204" pitchFamily="34" charset="0"/>
              <a:ea typeface="Verdana" panose="020B0604030504040204" pitchFamily="34" charset="0"/>
            </a:endParaRPr>
          </a:p>
        </p:txBody>
      </p:sp>
      <p:sp>
        <p:nvSpPr>
          <p:cNvPr id="17" name="Text Placeholder 4">
            <a:extLst>
              <a:ext uri="{FF2B5EF4-FFF2-40B4-BE49-F238E27FC236}">
                <a16:creationId xmlns:a16="http://schemas.microsoft.com/office/drawing/2014/main" id="{F2901038-C0EA-443C-B680-AF3C4C200801}"/>
              </a:ext>
            </a:extLst>
          </p:cNvPr>
          <p:cNvSpPr txBox="1">
            <a:spLocks/>
          </p:cNvSpPr>
          <p:nvPr/>
        </p:nvSpPr>
        <p:spPr bwMode="auto">
          <a:xfrm>
            <a:off x="601928" y="6289661"/>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pPr>
            <a:r>
              <a:rPr lang="en-US" sz="750" kern="0">
                <a:solidFill>
                  <a:srgbClr val="212121"/>
                </a:solidFill>
              </a:rPr>
              <a:t>BWF: Bowel wall flow; IUS: Intestinal ultrasound, IBD: Inflammatory bowel disease </a:t>
            </a:r>
          </a:p>
          <a:p>
            <a:pPr defTabSz="761970">
              <a:spcBef>
                <a:spcPts val="167"/>
              </a:spcBef>
              <a:buClr>
                <a:srgbClr val="212121"/>
              </a:buClr>
            </a:pPr>
            <a:r>
              <a:rPr lang="en-US" sz="750" kern="0">
                <a:solidFill>
                  <a:srgbClr val="212121"/>
                </a:solidFill>
              </a:rPr>
              <a:t>1. Jauregui-</a:t>
            </a:r>
            <a:r>
              <a:rPr lang="en-US" sz="750" kern="0" err="1">
                <a:solidFill>
                  <a:srgbClr val="212121"/>
                </a:solidFill>
              </a:rPr>
              <a:t>Amezaga</a:t>
            </a:r>
            <a:r>
              <a:rPr lang="en-US" sz="750" kern="0">
                <a:solidFill>
                  <a:srgbClr val="212121"/>
                </a:solidFill>
              </a:rPr>
              <a:t>, A., &amp; </a:t>
            </a:r>
            <a:r>
              <a:rPr lang="en-US" sz="750" kern="0" err="1">
                <a:solidFill>
                  <a:srgbClr val="212121"/>
                </a:solidFill>
              </a:rPr>
              <a:t>Rimola</a:t>
            </a:r>
            <a:r>
              <a:rPr lang="en-US" sz="750" kern="0">
                <a:solidFill>
                  <a:srgbClr val="212121"/>
                </a:solidFill>
              </a:rPr>
              <a:t>, J. (2021). </a:t>
            </a:r>
            <a:r>
              <a:rPr lang="en-US" sz="750" i="1" kern="0">
                <a:solidFill>
                  <a:srgbClr val="212121"/>
                </a:solidFill>
              </a:rPr>
              <a:t>Life (Basel, Switzerland),</a:t>
            </a:r>
            <a:r>
              <a:rPr lang="en-US" sz="750" kern="0">
                <a:solidFill>
                  <a:srgbClr val="212121"/>
                </a:solidFill>
              </a:rPr>
              <a:t> 11(7), 603. 2. </a:t>
            </a:r>
            <a:r>
              <a:rPr lang="de-DE" sz="750" kern="0">
                <a:solidFill>
                  <a:srgbClr val="212121"/>
                </a:solidFill>
              </a:rPr>
              <a:t>Nylund, K. (2017). </a:t>
            </a:r>
            <a:r>
              <a:rPr lang="de-DE" sz="750" i="1" kern="0">
                <a:solidFill>
                  <a:srgbClr val="212121"/>
                </a:solidFill>
              </a:rPr>
              <a:t>Ultraschall in der Medizin </a:t>
            </a:r>
            <a:r>
              <a:rPr lang="de-DE" sz="750" kern="0">
                <a:solidFill>
                  <a:srgbClr val="212121"/>
                </a:solidFill>
              </a:rPr>
              <a:t>(Stuttgart, Germany : 1980), 38(3), e1–e15. </a:t>
            </a:r>
          </a:p>
        </p:txBody>
      </p:sp>
    </p:spTree>
    <p:extLst>
      <p:ext uri="{BB962C8B-B14F-4D97-AF65-F5344CB8AC3E}">
        <p14:creationId xmlns:p14="http://schemas.microsoft.com/office/powerpoint/2010/main" val="222635962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66F4-4E73-45E8-A2B8-15E11D01068A}"/>
              </a:ext>
            </a:extLst>
          </p:cNvPr>
          <p:cNvSpPr>
            <a:spLocks noGrp="1"/>
          </p:cNvSpPr>
          <p:nvPr>
            <p:ph type="title"/>
          </p:nvPr>
        </p:nvSpPr>
        <p:spPr>
          <a:xfrm>
            <a:off x="605367" y="378458"/>
            <a:ext cx="11496397" cy="461665"/>
          </a:xfrm>
        </p:spPr>
        <p:txBody>
          <a:bodyPr/>
          <a:lstStyle/>
          <a:p>
            <a:r>
              <a:rPr lang="en-US"/>
              <a:t>Bowel wall flow -  Grade 0 </a:t>
            </a:r>
            <a:r>
              <a:rPr lang="en-US" err="1"/>
              <a:t>Limberg</a:t>
            </a:r>
            <a:r>
              <a:rPr lang="en-US"/>
              <a:t> score</a:t>
            </a:r>
            <a:endParaRPr lang="en-US" baseline="30000"/>
          </a:p>
        </p:txBody>
      </p:sp>
      <p:sp>
        <p:nvSpPr>
          <p:cNvPr id="4" name="Slide Number Placeholder 3">
            <a:extLst>
              <a:ext uri="{FF2B5EF4-FFF2-40B4-BE49-F238E27FC236}">
                <a16:creationId xmlns:a16="http://schemas.microsoft.com/office/drawing/2014/main" id="{6A2B9125-AF06-490A-884D-27EB6E79B27C}"/>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15</a:t>
            </a:fld>
            <a:endParaRPr lang="en-US">
              <a:solidFill>
                <a:srgbClr val="646464"/>
              </a:solidFill>
            </a:endParaRPr>
          </a:p>
        </p:txBody>
      </p:sp>
      <p:sp>
        <p:nvSpPr>
          <p:cNvPr id="17" name="Text Placeholder 4">
            <a:extLst>
              <a:ext uri="{FF2B5EF4-FFF2-40B4-BE49-F238E27FC236}">
                <a16:creationId xmlns:a16="http://schemas.microsoft.com/office/drawing/2014/main" id="{F2901038-C0EA-443C-B680-AF3C4C200801}"/>
              </a:ext>
            </a:extLst>
          </p:cNvPr>
          <p:cNvSpPr txBox="1">
            <a:spLocks/>
          </p:cNvSpPr>
          <p:nvPr/>
        </p:nvSpPr>
        <p:spPr bwMode="auto">
          <a:xfrm>
            <a:off x="601928" y="6289661"/>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defRPr/>
            </a:pPr>
            <a:r>
              <a:rPr lang="en-US" sz="750" kern="0">
                <a:solidFill>
                  <a:srgbClr val="212121"/>
                </a:solidFill>
              </a:rPr>
              <a:t>BWF: Bowel wall flow; IUS: Intestinal ultrasound</a:t>
            </a:r>
          </a:p>
          <a:p>
            <a:pPr defTabSz="761970">
              <a:spcBef>
                <a:spcPts val="167"/>
              </a:spcBef>
              <a:buClr>
                <a:srgbClr val="212121"/>
              </a:buClr>
              <a:defRPr/>
            </a:pPr>
            <a:r>
              <a:rPr lang="en-US" sz="750" kern="0">
                <a:solidFill>
                  <a:srgbClr val="212121"/>
                </a:solidFill>
              </a:rPr>
              <a:t>1. Jauregui-</a:t>
            </a:r>
            <a:r>
              <a:rPr lang="en-US" sz="750" kern="0" err="1">
                <a:solidFill>
                  <a:srgbClr val="212121"/>
                </a:solidFill>
              </a:rPr>
              <a:t>Amezaga</a:t>
            </a:r>
            <a:r>
              <a:rPr lang="en-US" sz="750" kern="0">
                <a:solidFill>
                  <a:srgbClr val="212121"/>
                </a:solidFill>
              </a:rPr>
              <a:t>, A., &amp; </a:t>
            </a:r>
            <a:r>
              <a:rPr lang="en-US" sz="750" kern="0" err="1">
                <a:solidFill>
                  <a:srgbClr val="212121"/>
                </a:solidFill>
              </a:rPr>
              <a:t>Rimola</a:t>
            </a:r>
            <a:r>
              <a:rPr lang="en-US" sz="750" kern="0">
                <a:solidFill>
                  <a:srgbClr val="212121"/>
                </a:solidFill>
              </a:rPr>
              <a:t>, J. (2021). </a:t>
            </a:r>
            <a:r>
              <a:rPr lang="en-US" sz="750" i="1" kern="0">
                <a:solidFill>
                  <a:srgbClr val="212121"/>
                </a:solidFill>
              </a:rPr>
              <a:t>Life (Basel, Switzerland),</a:t>
            </a:r>
            <a:r>
              <a:rPr lang="en-US" sz="750" kern="0">
                <a:solidFill>
                  <a:srgbClr val="212121"/>
                </a:solidFill>
              </a:rPr>
              <a:t> 11(7), 603. </a:t>
            </a:r>
            <a:endParaRPr lang="de-DE" sz="750" kern="0">
              <a:solidFill>
                <a:srgbClr val="212121"/>
              </a:solidFill>
            </a:endParaRPr>
          </a:p>
        </p:txBody>
      </p:sp>
      <p:sp>
        <p:nvSpPr>
          <p:cNvPr id="3" name="Rectangle 2">
            <a:extLst>
              <a:ext uri="{FF2B5EF4-FFF2-40B4-BE49-F238E27FC236}">
                <a16:creationId xmlns:a16="http://schemas.microsoft.com/office/drawing/2014/main" id="{014E007B-64CC-E85A-005A-37C0B614A353}"/>
              </a:ext>
            </a:extLst>
          </p:cNvPr>
          <p:cNvSpPr/>
          <p:nvPr/>
        </p:nvSpPr>
        <p:spPr>
          <a:xfrm>
            <a:off x="440355" y="1697023"/>
            <a:ext cx="4785360" cy="297454"/>
          </a:xfrm>
          <a:prstGeom prst="rect">
            <a:avLst/>
          </a:prstGeom>
        </p:spPr>
        <p:txBody>
          <a:bodyPr wrap="square">
            <a:spAutoFit/>
          </a:bodyPr>
          <a:lstStyle/>
          <a:p>
            <a:pPr defTabSz="571477">
              <a:spcBef>
                <a:spcPts val="1000"/>
              </a:spcBef>
              <a:spcAft>
                <a:spcPts val="1000"/>
              </a:spcAft>
              <a:defRPr/>
            </a:pPr>
            <a:r>
              <a:rPr lang="en-US" sz="1333">
                <a:solidFill>
                  <a:srgbClr val="000000"/>
                </a:solidFill>
                <a:latin typeface="Verdana" panose="020B0604030504040204" pitchFamily="34" charset="0"/>
                <a:ea typeface="Verdana" panose="020B0604030504040204" pitchFamily="34" charset="0"/>
              </a:rPr>
              <a:t>BWF as measured by </a:t>
            </a:r>
            <a:r>
              <a:rPr lang="en-US" sz="1333" b="1" err="1">
                <a:solidFill>
                  <a:srgbClr val="000000"/>
                </a:solidFill>
                <a:latin typeface="Verdana" panose="020B0604030504040204" pitchFamily="34" charset="0"/>
                <a:ea typeface="Verdana" panose="020B0604030504040204" pitchFamily="34" charset="0"/>
              </a:rPr>
              <a:t>colour</a:t>
            </a:r>
            <a:r>
              <a:rPr lang="en-US" sz="1333" b="1">
                <a:solidFill>
                  <a:srgbClr val="000000"/>
                </a:solidFill>
                <a:latin typeface="Verdana" panose="020B0604030504040204" pitchFamily="34" charset="0"/>
                <a:ea typeface="Verdana" panose="020B0604030504040204" pitchFamily="34" charset="0"/>
              </a:rPr>
              <a:t>/ power Doppler IUS</a:t>
            </a:r>
            <a:r>
              <a:rPr lang="en-US" sz="1333">
                <a:solidFill>
                  <a:srgbClr val="000000"/>
                </a:solidFill>
                <a:latin typeface="Verdana" panose="020B0604030504040204" pitchFamily="34" charset="0"/>
                <a:ea typeface="Verdana" panose="020B0604030504040204" pitchFamily="34" charset="0"/>
              </a:rPr>
              <a:t>:</a:t>
            </a:r>
            <a:endParaRPr lang="en-US" sz="1333" baseline="30000">
              <a:solidFill>
                <a:srgbClr val="000000"/>
              </a:solidFill>
              <a:latin typeface="Verdana" panose="020B0604030504040204" pitchFamily="34" charset="0"/>
              <a:ea typeface="Verdana" panose="020B0604030504040204" pitchFamily="34" charset="0"/>
            </a:endParaRPr>
          </a:p>
        </p:txBody>
      </p:sp>
      <p:cxnSp>
        <p:nvCxnSpPr>
          <p:cNvPr id="28" name="Google Shape;2043;p94">
            <a:extLst>
              <a:ext uri="{FF2B5EF4-FFF2-40B4-BE49-F238E27FC236}">
                <a16:creationId xmlns:a16="http://schemas.microsoft.com/office/drawing/2014/main" id="{60B738C1-3165-D599-0C03-FF13D5802949}"/>
              </a:ext>
            </a:extLst>
          </p:cNvPr>
          <p:cNvCxnSpPr/>
          <p:nvPr/>
        </p:nvCxnSpPr>
        <p:spPr>
          <a:xfrm>
            <a:off x="4046649" y="3568996"/>
            <a:ext cx="1056128" cy="0"/>
          </a:xfrm>
          <a:prstGeom prst="straightConnector1">
            <a:avLst/>
          </a:prstGeom>
          <a:noFill/>
          <a:ln w="28575" cap="flat" cmpd="sng">
            <a:solidFill>
              <a:srgbClr val="003479"/>
            </a:solidFill>
            <a:prstDash val="solid"/>
            <a:round/>
            <a:headEnd type="none" w="sm" len="sm"/>
            <a:tailEnd type="none" w="sm" len="sm"/>
          </a:ln>
        </p:spPr>
      </p:cxnSp>
      <p:grpSp>
        <p:nvGrpSpPr>
          <p:cNvPr id="29" name="Google Shape;2054;p94">
            <a:extLst>
              <a:ext uri="{FF2B5EF4-FFF2-40B4-BE49-F238E27FC236}">
                <a16:creationId xmlns:a16="http://schemas.microsoft.com/office/drawing/2014/main" id="{4DFDE871-46DA-95A6-B72F-4AE228449DD0}"/>
              </a:ext>
            </a:extLst>
          </p:cNvPr>
          <p:cNvGrpSpPr/>
          <p:nvPr/>
        </p:nvGrpSpPr>
        <p:grpSpPr>
          <a:xfrm>
            <a:off x="3106259" y="3456781"/>
            <a:ext cx="1031027" cy="247766"/>
            <a:chOff x="1779379" y="1383715"/>
            <a:chExt cx="1237232" cy="297319"/>
          </a:xfrm>
          <a:solidFill>
            <a:schemeClr val="accent2"/>
          </a:solidFill>
        </p:grpSpPr>
        <p:sp>
          <p:nvSpPr>
            <p:cNvPr id="30" name="Google Shape;2055;p94">
              <a:extLst>
                <a:ext uri="{FF2B5EF4-FFF2-40B4-BE49-F238E27FC236}">
                  <a16:creationId xmlns:a16="http://schemas.microsoft.com/office/drawing/2014/main" id="{DA455272-9DC0-35A8-7B74-1AFEE79A962A}"/>
                </a:ext>
              </a:extLst>
            </p:cNvPr>
            <p:cNvSpPr/>
            <p:nvPr/>
          </p:nvSpPr>
          <p:spPr>
            <a:xfrm>
              <a:off x="1779379" y="1383715"/>
              <a:ext cx="1237232" cy="297319"/>
            </a:xfrm>
            <a:prstGeom prst="roundRect">
              <a:avLst>
                <a:gd name="adj" fmla="val 16667"/>
              </a:avLst>
            </a:prstGeom>
            <a:grpFill/>
            <a:ln>
              <a:solidFill>
                <a:srgbClr val="652C74"/>
              </a:solidFill>
            </a:ln>
          </p:spPr>
          <p:txBody>
            <a:bodyPr spcFirstLastPara="1" wrap="square" lIns="76188" tIns="38083" rIns="76188" bIns="38083" anchor="ctr" anchorCtr="0">
              <a:noAutofit/>
            </a:bodyPr>
            <a:lstStyle/>
            <a:p>
              <a:pPr algn="ctr" defTabSz="608486" fontAlgn="base"/>
              <a:endParaRPr sz="1333">
                <a:solidFill>
                  <a:srgbClr val="FFFFFF"/>
                </a:solidFill>
                <a:latin typeface="Roboto Condensed"/>
                <a:ea typeface="Roboto Condensed"/>
                <a:cs typeface="Roboto Condensed"/>
                <a:sym typeface="Roboto Condensed"/>
              </a:endParaRPr>
            </a:p>
          </p:txBody>
        </p:sp>
        <p:sp>
          <p:nvSpPr>
            <p:cNvPr id="31" name="Google Shape;2056;p94">
              <a:extLst>
                <a:ext uri="{FF2B5EF4-FFF2-40B4-BE49-F238E27FC236}">
                  <a16:creationId xmlns:a16="http://schemas.microsoft.com/office/drawing/2014/main" id="{E4A22B69-F5F0-982A-E7D8-B20F724783AE}"/>
                </a:ext>
              </a:extLst>
            </p:cNvPr>
            <p:cNvSpPr txBox="1"/>
            <p:nvPr/>
          </p:nvSpPr>
          <p:spPr>
            <a:xfrm>
              <a:off x="1980178" y="1409264"/>
              <a:ext cx="802539" cy="246221"/>
            </a:xfrm>
            <a:prstGeom prst="rect">
              <a:avLst/>
            </a:prstGeom>
            <a:grpFill/>
            <a:ln>
              <a:solidFill>
                <a:srgbClr val="652C74"/>
              </a:solidFill>
            </a:ln>
          </p:spPr>
          <p:txBody>
            <a:bodyPr spcFirstLastPara="1" wrap="square" lIns="0" tIns="0" rIns="0" bIns="0" anchor="ctr" anchorCtr="0">
              <a:noAutofit/>
            </a:bodyPr>
            <a:lstStyle/>
            <a:p>
              <a:pPr algn="ctr" defTabSz="608486" fontAlgn="base">
                <a:buClr>
                  <a:srgbClr val="FFFFFF"/>
                </a:buClr>
                <a:buSzPts val="1600"/>
              </a:pPr>
              <a:r>
                <a:rPr lang="en-US" sz="1333">
                  <a:solidFill>
                    <a:srgbClr val="FFFFFF"/>
                  </a:solidFill>
                  <a:latin typeface="Roboto Condensed"/>
                  <a:ea typeface="Roboto Condensed"/>
                  <a:cs typeface="Roboto Condensed"/>
                  <a:sym typeface="Roboto Condensed"/>
                </a:rPr>
                <a:t>Grade 0</a:t>
              </a:r>
              <a:endParaRPr sz="2500">
                <a:solidFill>
                  <a:srgbClr val="212121"/>
                </a:solidFill>
                <a:latin typeface="Arial" pitchFamily="-65" charset="0"/>
              </a:endParaRPr>
            </a:p>
          </p:txBody>
        </p:sp>
      </p:grpSp>
      <p:sp>
        <p:nvSpPr>
          <p:cNvPr id="32" name="Google Shape;2057;p94">
            <a:extLst>
              <a:ext uri="{FF2B5EF4-FFF2-40B4-BE49-F238E27FC236}">
                <a16:creationId xmlns:a16="http://schemas.microsoft.com/office/drawing/2014/main" id="{1C33DCC8-4599-A013-7239-1224BD2DF476}"/>
              </a:ext>
            </a:extLst>
          </p:cNvPr>
          <p:cNvSpPr txBox="1"/>
          <p:nvPr/>
        </p:nvSpPr>
        <p:spPr>
          <a:xfrm>
            <a:off x="2727159" y="4051552"/>
            <a:ext cx="2269717" cy="328072"/>
          </a:xfrm>
          <a:prstGeom prst="rect">
            <a:avLst/>
          </a:prstGeom>
          <a:noFill/>
          <a:ln>
            <a:noFill/>
          </a:ln>
        </p:spPr>
        <p:txBody>
          <a:bodyPr spcFirstLastPara="1" wrap="square" lIns="0" tIns="0" rIns="0" bIns="0" anchor="ctr" anchorCtr="0">
            <a:noAutofit/>
          </a:bodyPr>
          <a:lstStyle/>
          <a:p>
            <a:pPr defTabSz="608486" fontAlgn="base">
              <a:spcBef>
                <a:spcPct val="50000"/>
              </a:spcBef>
              <a:spcAft>
                <a:spcPct val="0"/>
              </a:spcAft>
            </a:pP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Normal bowel wall with no thickening, well-delineated mural stratification, and no mural flow (no </a:t>
            </a:r>
            <a:r>
              <a:rPr lang="en-US" sz="1167" b="1" err="1">
                <a:solidFill>
                  <a:srgbClr val="212121"/>
                </a:solidFill>
                <a:latin typeface="Verdana" panose="020B0604030504040204" pitchFamily="34" charset="0"/>
                <a:ea typeface="Verdana" panose="020B0604030504040204" pitchFamily="34" charset="0"/>
                <a:cs typeface="Arial" panose="020B0604020202020204" pitchFamily="34" charset="0"/>
              </a:rPr>
              <a:t>colour</a:t>
            </a: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 Doppler signal)</a:t>
            </a:r>
            <a:r>
              <a:rPr lang="en-US" sz="1167" b="1" baseline="30000">
                <a:solidFill>
                  <a:srgbClr val="212121"/>
                </a:solidFill>
                <a:latin typeface="Verdana" panose="020B0604030504040204" pitchFamily="34" charset="0"/>
                <a:ea typeface="Verdana" panose="020B0604030504040204" pitchFamily="34" charset="0"/>
                <a:cs typeface="Arial" panose="020B0604020202020204" pitchFamily="34" charset="0"/>
              </a:rPr>
              <a:t>1</a:t>
            </a: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 </a:t>
            </a:r>
            <a:endParaRPr lang="en-US" sz="1000" b="1">
              <a:solidFill>
                <a:srgbClr val="212121"/>
              </a:solidFill>
              <a:latin typeface="Verdana" panose="020B0604030504040204" pitchFamily="34" charset="0"/>
              <a:ea typeface="Verdana" panose="020B0604030504040204" pitchFamily="34" charset="0"/>
              <a:cs typeface="Arial" panose="020B0604020202020204" pitchFamily="34" charset="0"/>
            </a:endParaRPr>
          </a:p>
        </p:txBody>
      </p:sp>
      <p:sp>
        <p:nvSpPr>
          <p:cNvPr id="33" name="Google Shape;2058;p94">
            <a:extLst>
              <a:ext uri="{FF2B5EF4-FFF2-40B4-BE49-F238E27FC236}">
                <a16:creationId xmlns:a16="http://schemas.microsoft.com/office/drawing/2014/main" id="{7A443B2C-8187-4B75-682F-8862BA260A80}"/>
              </a:ext>
            </a:extLst>
          </p:cNvPr>
          <p:cNvSpPr txBox="1"/>
          <p:nvPr/>
        </p:nvSpPr>
        <p:spPr>
          <a:xfrm>
            <a:off x="440355" y="3221610"/>
            <a:ext cx="2592140" cy="1282403"/>
          </a:xfrm>
          <a:prstGeom prst="rect">
            <a:avLst/>
          </a:prstGeom>
          <a:noFill/>
          <a:ln>
            <a:noFill/>
          </a:ln>
        </p:spPr>
        <p:txBody>
          <a:bodyPr spcFirstLastPara="1" wrap="square" lIns="0" tIns="0" rIns="0" bIns="0" anchor="b" anchorCtr="0">
            <a:noAutofit/>
          </a:bodyPr>
          <a:lstStyle/>
          <a:p>
            <a:pPr algn="ctr" defTabSz="608486" fontAlgn="base">
              <a:buClr>
                <a:srgbClr val="6EBD44"/>
              </a:buClr>
              <a:buSzPts val="10000"/>
            </a:pPr>
            <a:r>
              <a:rPr lang="en-US" sz="8333" b="1">
                <a:solidFill>
                  <a:srgbClr val="003479"/>
                </a:solidFill>
                <a:latin typeface="Roboto Condensed"/>
                <a:ea typeface="Roboto Condensed"/>
                <a:sym typeface="Roboto Condensed"/>
              </a:rPr>
              <a:t>Grade0</a:t>
            </a:r>
            <a:endParaRPr sz="2500">
              <a:solidFill>
                <a:srgbClr val="003479"/>
              </a:solidFill>
              <a:latin typeface="Arial" pitchFamily="-65" charset="0"/>
            </a:endParaRPr>
          </a:p>
        </p:txBody>
      </p:sp>
      <p:cxnSp>
        <p:nvCxnSpPr>
          <p:cNvPr id="34" name="Google Shape;2044;p94">
            <a:extLst>
              <a:ext uri="{FF2B5EF4-FFF2-40B4-BE49-F238E27FC236}">
                <a16:creationId xmlns:a16="http://schemas.microsoft.com/office/drawing/2014/main" id="{966E37AE-BAF7-0684-A4BE-6679C108990B}"/>
              </a:ext>
            </a:extLst>
          </p:cNvPr>
          <p:cNvCxnSpPr/>
          <p:nvPr/>
        </p:nvCxnSpPr>
        <p:spPr>
          <a:xfrm>
            <a:off x="5096427" y="3568996"/>
            <a:ext cx="0" cy="665445"/>
          </a:xfrm>
          <a:prstGeom prst="straightConnector1">
            <a:avLst/>
          </a:prstGeom>
          <a:noFill/>
          <a:ln w="28575" cap="flat" cmpd="sng">
            <a:solidFill>
              <a:srgbClr val="003479"/>
            </a:solidFill>
            <a:prstDash val="solid"/>
            <a:round/>
            <a:headEnd type="none" w="sm" len="sm"/>
            <a:tailEnd type="oval" w="med" len="med"/>
          </a:ln>
        </p:spPr>
      </p:cxnSp>
      <p:pic>
        <p:nvPicPr>
          <p:cNvPr id="38" name="Picture 37" descr="A screenshot of a computer&#10;&#10;Description automatically generated with low confidence">
            <a:extLst>
              <a:ext uri="{FF2B5EF4-FFF2-40B4-BE49-F238E27FC236}">
                <a16:creationId xmlns:a16="http://schemas.microsoft.com/office/drawing/2014/main" id="{E2538314-A555-0653-B5C5-DFC2CE9D7A88}"/>
              </a:ext>
            </a:extLst>
          </p:cNvPr>
          <p:cNvPicPr>
            <a:picLocks noChangeAspect="1"/>
          </p:cNvPicPr>
          <p:nvPr/>
        </p:nvPicPr>
        <p:blipFill>
          <a:blip r:embed="rId3"/>
          <a:stretch>
            <a:fillRect/>
          </a:stretch>
        </p:blipFill>
        <p:spPr>
          <a:xfrm>
            <a:off x="5393048" y="1301129"/>
            <a:ext cx="6477333" cy="4519316"/>
          </a:xfrm>
          <a:prstGeom prst="rect">
            <a:avLst/>
          </a:prstGeom>
        </p:spPr>
      </p:pic>
      <p:sp>
        <p:nvSpPr>
          <p:cNvPr id="35" name="Text Placeholder 3">
            <a:extLst>
              <a:ext uri="{FF2B5EF4-FFF2-40B4-BE49-F238E27FC236}">
                <a16:creationId xmlns:a16="http://schemas.microsoft.com/office/drawing/2014/main" id="{C63BC31D-93B8-3179-5A74-8CD603688FC1}"/>
              </a:ext>
            </a:extLst>
          </p:cNvPr>
          <p:cNvSpPr>
            <a:spLocks noGrp="1"/>
          </p:cNvSpPr>
          <p:nvPr>
            <p:ph type="body" sz="quarter" idx="10"/>
          </p:nvPr>
        </p:nvSpPr>
        <p:spPr>
          <a:xfrm>
            <a:off x="6136104" y="5491047"/>
            <a:ext cx="5263828" cy="374350"/>
          </a:xfrm>
        </p:spPr>
        <p:txBody>
          <a:bodyPr/>
          <a:lstStyle/>
          <a:p>
            <a:pPr marL="0" indent="0" algn="ctr">
              <a:buNone/>
            </a:pPr>
            <a:r>
              <a:rPr lang="en-US" altLang="ko-KR" sz="750">
                <a:solidFill>
                  <a:schemeClr val="bg1"/>
                </a:solidFill>
                <a:latin typeface="Verdana" panose="020B0604030504040204" pitchFamily="34" charset="0"/>
                <a:ea typeface="Verdana" panose="020B0604030504040204" pitchFamily="34" charset="0"/>
              </a:rPr>
              <a:t>Photo kindly provided by A/Prof.  Jun Miyoshi, </a:t>
            </a:r>
            <a:r>
              <a:rPr lang="en-US" altLang="ko-KR" sz="750" err="1">
                <a:solidFill>
                  <a:schemeClr val="bg1"/>
                </a:solidFill>
                <a:latin typeface="Verdana" panose="020B0604030504040204" pitchFamily="34" charset="0"/>
                <a:ea typeface="Verdana" panose="020B0604030504040204" pitchFamily="34" charset="0"/>
              </a:rPr>
              <a:t>Kyorin</a:t>
            </a:r>
            <a:r>
              <a:rPr lang="en-US" altLang="ko-KR" sz="750">
                <a:solidFill>
                  <a:schemeClr val="bg1"/>
                </a:solidFill>
                <a:latin typeface="Verdana" panose="020B0604030504040204" pitchFamily="34" charset="0"/>
                <a:ea typeface="Verdana" panose="020B0604030504040204" pitchFamily="34" charset="0"/>
              </a:rPr>
              <a:t> University School of Medicine, Japan</a:t>
            </a:r>
          </a:p>
          <a:p>
            <a:pPr marL="0" indent="0">
              <a:buNone/>
            </a:pPr>
            <a:r>
              <a:rPr lang="en-US" altLang="ko-KR" sz="750">
                <a:solidFill>
                  <a:schemeClr val="bg1"/>
                </a:solidFill>
                <a:latin typeface="Verdana" panose="020B0604030504040204" pitchFamily="34" charset="0"/>
                <a:ea typeface="Verdana" panose="020B0604030504040204" pitchFamily="34" charset="0"/>
              </a:rPr>
              <a:t> </a:t>
            </a:r>
          </a:p>
          <a:p>
            <a:endParaRPr lang="vi-VN">
              <a:solidFill>
                <a:schemeClr val="bg1"/>
              </a:solidFill>
            </a:endParaRPr>
          </a:p>
        </p:txBody>
      </p:sp>
    </p:spTree>
    <p:extLst>
      <p:ext uri="{BB962C8B-B14F-4D97-AF65-F5344CB8AC3E}">
        <p14:creationId xmlns:p14="http://schemas.microsoft.com/office/powerpoint/2010/main" val="41970539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ark">
            <a:extLst>
              <a:ext uri="{FF2B5EF4-FFF2-40B4-BE49-F238E27FC236}">
                <a16:creationId xmlns:a16="http://schemas.microsoft.com/office/drawing/2014/main" id="{7E662B55-28C5-774C-53EF-1B7CFCADEBC9}"/>
              </a:ext>
            </a:extLst>
          </p:cNvPr>
          <p:cNvPicPr>
            <a:picLocks noChangeAspect="1"/>
          </p:cNvPicPr>
          <p:nvPr/>
        </p:nvPicPr>
        <p:blipFill>
          <a:blip r:embed="rId3"/>
          <a:stretch>
            <a:fillRect/>
          </a:stretch>
        </p:blipFill>
        <p:spPr>
          <a:xfrm>
            <a:off x="5299480" y="1353553"/>
            <a:ext cx="6562159" cy="4599945"/>
          </a:xfrm>
          <a:prstGeom prst="rect">
            <a:avLst/>
          </a:prstGeom>
        </p:spPr>
      </p:pic>
      <p:sp>
        <p:nvSpPr>
          <p:cNvPr id="2" name="Title 1">
            <a:extLst>
              <a:ext uri="{FF2B5EF4-FFF2-40B4-BE49-F238E27FC236}">
                <a16:creationId xmlns:a16="http://schemas.microsoft.com/office/drawing/2014/main" id="{F1AC66F4-4E73-45E8-A2B8-15E11D01068A}"/>
              </a:ext>
            </a:extLst>
          </p:cNvPr>
          <p:cNvSpPr>
            <a:spLocks noGrp="1"/>
          </p:cNvSpPr>
          <p:nvPr>
            <p:ph type="title"/>
          </p:nvPr>
        </p:nvSpPr>
        <p:spPr>
          <a:xfrm>
            <a:off x="605367" y="378458"/>
            <a:ext cx="11496397" cy="461665"/>
          </a:xfrm>
        </p:spPr>
        <p:txBody>
          <a:bodyPr/>
          <a:lstStyle/>
          <a:p>
            <a:r>
              <a:rPr lang="en-US"/>
              <a:t>Bowel wall flow -  Grade 1 </a:t>
            </a:r>
            <a:r>
              <a:rPr lang="en-US" err="1"/>
              <a:t>Limberg</a:t>
            </a:r>
            <a:r>
              <a:rPr lang="en-US"/>
              <a:t> score</a:t>
            </a:r>
            <a:endParaRPr lang="en-US" baseline="30000"/>
          </a:p>
        </p:txBody>
      </p:sp>
      <p:sp>
        <p:nvSpPr>
          <p:cNvPr id="4" name="Slide Number Placeholder 3">
            <a:extLst>
              <a:ext uri="{FF2B5EF4-FFF2-40B4-BE49-F238E27FC236}">
                <a16:creationId xmlns:a16="http://schemas.microsoft.com/office/drawing/2014/main" id="{6A2B9125-AF06-490A-884D-27EB6E79B27C}"/>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16</a:t>
            </a:fld>
            <a:endParaRPr lang="en-US">
              <a:solidFill>
                <a:srgbClr val="646464"/>
              </a:solidFill>
            </a:endParaRPr>
          </a:p>
        </p:txBody>
      </p:sp>
      <p:sp>
        <p:nvSpPr>
          <p:cNvPr id="17" name="Text Placeholder 4">
            <a:extLst>
              <a:ext uri="{FF2B5EF4-FFF2-40B4-BE49-F238E27FC236}">
                <a16:creationId xmlns:a16="http://schemas.microsoft.com/office/drawing/2014/main" id="{F2901038-C0EA-443C-B680-AF3C4C200801}"/>
              </a:ext>
            </a:extLst>
          </p:cNvPr>
          <p:cNvSpPr txBox="1">
            <a:spLocks/>
          </p:cNvSpPr>
          <p:nvPr/>
        </p:nvSpPr>
        <p:spPr bwMode="auto">
          <a:xfrm>
            <a:off x="601928" y="6289661"/>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defRPr/>
            </a:pPr>
            <a:r>
              <a:rPr lang="en-US" sz="750" kern="0">
                <a:solidFill>
                  <a:srgbClr val="212121"/>
                </a:solidFill>
              </a:rPr>
              <a:t>BWF: Bowel wall flow; IUS: Intestinal ultrasound</a:t>
            </a:r>
          </a:p>
          <a:p>
            <a:pPr defTabSz="761970">
              <a:spcBef>
                <a:spcPts val="167"/>
              </a:spcBef>
              <a:buClr>
                <a:srgbClr val="212121"/>
              </a:buClr>
              <a:defRPr/>
            </a:pPr>
            <a:r>
              <a:rPr lang="en-US" sz="750" kern="0">
                <a:solidFill>
                  <a:srgbClr val="212121"/>
                </a:solidFill>
              </a:rPr>
              <a:t>1. Jauregui-</a:t>
            </a:r>
            <a:r>
              <a:rPr lang="en-US" sz="750" kern="0" err="1">
                <a:solidFill>
                  <a:srgbClr val="212121"/>
                </a:solidFill>
              </a:rPr>
              <a:t>Amezaga</a:t>
            </a:r>
            <a:r>
              <a:rPr lang="en-US" sz="750" kern="0">
                <a:solidFill>
                  <a:srgbClr val="212121"/>
                </a:solidFill>
              </a:rPr>
              <a:t>, A., &amp; </a:t>
            </a:r>
            <a:r>
              <a:rPr lang="en-US" sz="750" kern="0" err="1">
                <a:solidFill>
                  <a:srgbClr val="212121"/>
                </a:solidFill>
              </a:rPr>
              <a:t>Rimola</a:t>
            </a:r>
            <a:r>
              <a:rPr lang="en-US" sz="750" kern="0">
                <a:solidFill>
                  <a:srgbClr val="212121"/>
                </a:solidFill>
              </a:rPr>
              <a:t>, J. (2021). </a:t>
            </a:r>
            <a:r>
              <a:rPr lang="en-US" sz="750" i="1" kern="0">
                <a:solidFill>
                  <a:srgbClr val="212121"/>
                </a:solidFill>
              </a:rPr>
              <a:t>Life (Basel, Switzerland),</a:t>
            </a:r>
            <a:r>
              <a:rPr lang="en-US" sz="750" kern="0">
                <a:solidFill>
                  <a:srgbClr val="212121"/>
                </a:solidFill>
              </a:rPr>
              <a:t> 11(7), 603. </a:t>
            </a:r>
            <a:endParaRPr lang="de-DE" sz="750" kern="0">
              <a:solidFill>
                <a:srgbClr val="212121"/>
              </a:solidFill>
            </a:endParaRPr>
          </a:p>
        </p:txBody>
      </p:sp>
      <p:sp>
        <p:nvSpPr>
          <p:cNvPr id="3" name="Rectangle 2">
            <a:extLst>
              <a:ext uri="{FF2B5EF4-FFF2-40B4-BE49-F238E27FC236}">
                <a16:creationId xmlns:a16="http://schemas.microsoft.com/office/drawing/2014/main" id="{014E007B-64CC-E85A-005A-37C0B614A353}"/>
              </a:ext>
            </a:extLst>
          </p:cNvPr>
          <p:cNvSpPr/>
          <p:nvPr/>
        </p:nvSpPr>
        <p:spPr>
          <a:xfrm>
            <a:off x="440355" y="1697023"/>
            <a:ext cx="4785360" cy="297454"/>
          </a:xfrm>
          <a:prstGeom prst="rect">
            <a:avLst/>
          </a:prstGeom>
        </p:spPr>
        <p:txBody>
          <a:bodyPr wrap="square">
            <a:spAutoFit/>
          </a:bodyPr>
          <a:lstStyle/>
          <a:p>
            <a:pPr defTabSz="571477">
              <a:spcBef>
                <a:spcPts val="1000"/>
              </a:spcBef>
              <a:spcAft>
                <a:spcPts val="1000"/>
              </a:spcAft>
              <a:defRPr/>
            </a:pPr>
            <a:r>
              <a:rPr lang="en-US" sz="1333">
                <a:solidFill>
                  <a:srgbClr val="000000"/>
                </a:solidFill>
                <a:latin typeface="Verdana" panose="020B0604030504040204" pitchFamily="34" charset="0"/>
                <a:ea typeface="Verdana" panose="020B0604030504040204" pitchFamily="34" charset="0"/>
              </a:rPr>
              <a:t>BWF as measured by </a:t>
            </a:r>
            <a:r>
              <a:rPr lang="en-US" sz="1333" b="1" err="1">
                <a:solidFill>
                  <a:srgbClr val="000000"/>
                </a:solidFill>
                <a:latin typeface="Verdana" panose="020B0604030504040204" pitchFamily="34" charset="0"/>
                <a:ea typeface="Verdana" panose="020B0604030504040204" pitchFamily="34" charset="0"/>
              </a:rPr>
              <a:t>colour</a:t>
            </a:r>
            <a:r>
              <a:rPr lang="en-US" sz="1333" b="1">
                <a:solidFill>
                  <a:srgbClr val="000000"/>
                </a:solidFill>
                <a:latin typeface="Verdana" panose="020B0604030504040204" pitchFamily="34" charset="0"/>
                <a:ea typeface="Verdana" panose="020B0604030504040204" pitchFamily="34" charset="0"/>
              </a:rPr>
              <a:t>/ power Doppler IUS</a:t>
            </a:r>
            <a:r>
              <a:rPr lang="en-US" sz="1333">
                <a:solidFill>
                  <a:srgbClr val="000000"/>
                </a:solidFill>
                <a:latin typeface="Verdana" panose="020B0604030504040204" pitchFamily="34" charset="0"/>
                <a:ea typeface="Verdana" panose="020B0604030504040204" pitchFamily="34" charset="0"/>
              </a:rPr>
              <a:t>:</a:t>
            </a:r>
            <a:endParaRPr lang="en-US" sz="1333" baseline="30000">
              <a:solidFill>
                <a:srgbClr val="000000"/>
              </a:solidFill>
              <a:latin typeface="Verdana" panose="020B0604030504040204" pitchFamily="34" charset="0"/>
              <a:ea typeface="Verdana" panose="020B0604030504040204" pitchFamily="34" charset="0"/>
            </a:endParaRPr>
          </a:p>
        </p:txBody>
      </p:sp>
      <p:cxnSp>
        <p:nvCxnSpPr>
          <p:cNvPr id="28" name="Google Shape;2043;p94">
            <a:extLst>
              <a:ext uri="{FF2B5EF4-FFF2-40B4-BE49-F238E27FC236}">
                <a16:creationId xmlns:a16="http://schemas.microsoft.com/office/drawing/2014/main" id="{60B738C1-3165-D599-0C03-FF13D5802949}"/>
              </a:ext>
            </a:extLst>
          </p:cNvPr>
          <p:cNvCxnSpPr/>
          <p:nvPr/>
        </p:nvCxnSpPr>
        <p:spPr>
          <a:xfrm>
            <a:off x="4046649" y="3568996"/>
            <a:ext cx="1056128" cy="0"/>
          </a:xfrm>
          <a:prstGeom prst="straightConnector1">
            <a:avLst/>
          </a:prstGeom>
          <a:noFill/>
          <a:ln w="28575" cap="flat" cmpd="sng">
            <a:solidFill>
              <a:srgbClr val="003479"/>
            </a:solidFill>
            <a:prstDash val="solid"/>
            <a:round/>
            <a:headEnd type="none" w="sm" len="sm"/>
            <a:tailEnd type="none" w="sm" len="sm"/>
          </a:ln>
        </p:spPr>
      </p:cxnSp>
      <p:grpSp>
        <p:nvGrpSpPr>
          <p:cNvPr id="29" name="Google Shape;2054;p94">
            <a:extLst>
              <a:ext uri="{FF2B5EF4-FFF2-40B4-BE49-F238E27FC236}">
                <a16:creationId xmlns:a16="http://schemas.microsoft.com/office/drawing/2014/main" id="{4DFDE871-46DA-95A6-B72F-4AE228449DD0}"/>
              </a:ext>
            </a:extLst>
          </p:cNvPr>
          <p:cNvGrpSpPr/>
          <p:nvPr/>
        </p:nvGrpSpPr>
        <p:grpSpPr>
          <a:xfrm>
            <a:off x="3106259" y="3456781"/>
            <a:ext cx="1031027" cy="247766"/>
            <a:chOff x="1779379" y="1383715"/>
            <a:chExt cx="1237232" cy="297319"/>
          </a:xfrm>
          <a:solidFill>
            <a:schemeClr val="accent2"/>
          </a:solidFill>
        </p:grpSpPr>
        <p:sp>
          <p:nvSpPr>
            <p:cNvPr id="30" name="Google Shape;2055;p94">
              <a:extLst>
                <a:ext uri="{FF2B5EF4-FFF2-40B4-BE49-F238E27FC236}">
                  <a16:creationId xmlns:a16="http://schemas.microsoft.com/office/drawing/2014/main" id="{DA455272-9DC0-35A8-7B74-1AFEE79A962A}"/>
                </a:ext>
              </a:extLst>
            </p:cNvPr>
            <p:cNvSpPr/>
            <p:nvPr/>
          </p:nvSpPr>
          <p:spPr>
            <a:xfrm>
              <a:off x="1779379" y="1383715"/>
              <a:ext cx="1237232" cy="297319"/>
            </a:xfrm>
            <a:prstGeom prst="roundRect">
              <a:avLst>
                <a:gd name="adj" fmla="val 16667"/>
              </a:avLst>
            </a:prstGeom>
            <a:grpFill/>
            <a:ln>
              <a:solidFill>
                <a:srgbClr val="652C74"/>
              </a:solidFill>
            </a:ln>
          </p:spPr>
          <p:txBody>
            <a:bodyPr spcFirstLastPara="1" wrap="square" lIns="76188" tIns="38083" rIns="76188" bIns="38083" anchor="ctr" anchorCtr="0">
              <a:noAutofit/>
            </a:bodyPr>
            <a:lstStyle/>
            <a:p>
              <a:pPr algn="ctr" defTabSz="608486" fontAlgn="base">
                <a:defRPr/>
              </a:pPr>
              <a:endParaRPr sz="1333">
                <a:solidFill>
                  <a:srgbClr val="FFFFFF"/>
                </a:solidFill>
                <a:latin typeface="Roboto Condensed"/>
                <a:ea typeface="Roboto Condensed"/>
                <a:cs typeface="Roboto Condensed"/>
                <a:sym typeface="Roboto Condensed"/>
              </a:endParaRPr>
            </a:p>
          </p:txBody>
        </p:sp>
        <p:sp>
          <p:nvSpPr>
            <p:cNvPr id="31" name="Google Shape;2056;p94">
              <a:extLst>
                <a:ext uri="{FF2B5EF4-FFF2-40B4-BE49-F238E27FC236}">
                  <a16:creationId xmlns:a16="http://schemas.microsoft.com/office/drawing/2014/main" id="{E4A22B69-F5F0-982A-E7D8-B20F724783AE}"/>
                </a:ext>
              </a:extLst>
            </p:cNvPr>
            <p:cNvSpPr txBox="1"/>
            <p:nvPr/>
          </p:nvSpPr>
          <p:spPr>
            <a:xfrm>
              <a:off x="1980178" y="1409264"/>
              <a:ext cx="802539" cy="246221"/>
            </a:xfrm>
            <a:prstGeom prst="rect">
              <a:avLst/>
            </a:prstGeom>
            <a:grpFill/>
            <a:ln>
              <a:solidFill>
                <a:srgbClr val="652C74"/>
              </a:solidFill>
            </a:ln>
          </p:spPr>
          <p:txBody>
            <a:bodyPr spcFirstLastPara="1" wrap="square" lIns="0" tIns="0" rIns="0" bIns="0" anchor="ctr" anchorCtr="0">
              <a:noAutofit/>
            </a:bodyPr>
            <a:lstStyle/>
            <a:p>
              <a:pPr algn="ctr" defTabSz="608486" fontAlgn="base">
                <a:buClr>
                  <a:srgbClr val="FFFFFF"/>
                </a:buClr>
                <a:buSzPts val="1600"/>
                <a:defRPr/>
              </a:pPr>
              <a:r>
                <a:rPr lang="en-US" sz="1333">
                  <a:solidFill>
                    <a:srgbClr val="FFFFFF"/>
                  </a:solidFill>
                  <a:latin typeface="Roboto Condensed"/>
                  <a:ea typeface="Roboto Condensed"/>
                  <a:cs typeface="Roboto Condensed"/>
                  <a:sym typeface="Roboto Condensed"/>
                </a:rPr>
                <a:t>Grade 1</a:t>
              </a:r>
              <a:endParaRPr sz="2500">
                <a:solidFill>
                  <a:srgbClr val="212121"/>
                </a:solidFill>
                <a:latin typeface="Arial" pitchFamily="-65" charset="0"/>
              </a:endParaRPr>
            </a:p>
          </p:txBody>
        </p:sp>
      </p:grpSp>
      <p:sp>
        <p:nvSpPr>
          <p:cNvPr id="32" name="Google Shape;2057;p94">
            <a:extLst>
              <a:ext uri="{FF2B5EF4-FFF2-40B4-BE49-F238E27FC236}">
                <a16:creationId xmlns:a16="http://schemas.microsoft.com/office/drawing/2014/main" id="{1C33DCC8-4599-A013-7239-1224BD2DF476}"/>
              </a:ext>
            </a:extLst>
          </p:cNvPr>
          <p:cNvSpPr txBox="1"/>
          <p:nvPr/>
        </p:nvSpPr>
        <p:spPr>
          <a:xfrm>
            <a:off x="2727159" y="4051552"/>
            <a:ext cx="2269717" cy="328072"/>
          </a:xfrm>
          <a:prstGeom prst="rect">
            <a:avLst/>
          </a:prstGeom>
          <a:noFill/>
          <a:ln>
            <a:noFill/>
          </a:ln>
        </p:spPr>
        <p:txBody>
          <a:bodyPr spcFirstLastPara="1" wrap="square" lIns="0" tIns="0" rIns="0" bIns="0" anchor="ctr" anchorCtr="0">
            <a:noAutofit/>
          </a:bodyPr>
          <a:lstStyle/>
          <a:p>
            <a:pPr defTabSz="608486" fontAlgn="base">
              <a:spcBef>
                <a:spcPct val="50000"/>
              </a:spcBef>
              <a:spcAft>
                <a:spcPct val="0"/>
              </a:spcAft>
              <a:defRPr/>
            </a:pP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Thickened bowel wall without vascular signals</a:t>
            </a:r>
            <a:r>
              <a:rPr lang="en-US" sz="1167" b="1" baseline="30000">
                <a:solidFill>
                  <a:srgbClr val="212121"/>
                </a:solidFill>
                <a:latin typeface="Verdana" panose="020B0604030504040204" pitchFamily="34" charset="0"/>
                <a:ea typeface="Verdana" panose="020B0604030504040204" pitchFamily="34" charset="0"/>
                <a:cs typeface="Arial" panose="020B0604020202020204" pitchFamily="34" charset="0"/>
              </a:rPr>
              <a:t>1</a:t>
            </a: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 </a:t>
            </a:r>
            <a:endParaRPr lang="en-US" sz="1000" b="1">
              <a:solidFill>
                <a:srgbClr val="212121"/>
              </a:solidFill>
              <a:latin typeface="Verdana" panose="020B0604030504040204" pitchFamily="34" charset="0"/>
              <a:ea typeface="Verdana" panose="020B0604030504040204" pitchFamily="34" charset="0"/>
              <a:cs typeface="Arial" panose="020B0604020202020204" pitchFamily="34" charset="0"/>
            </a:endParaRPr>
          </a:p>
        </p:txBody>
      </p:sp>
      <p:sp>
        <p:nvSpPr>
          <p:cNvPr id="33" name="Google Shape;2058;p94">
            <a:extLst>
              <a:ext uri="{FF2B5EF4-FFF2-40B4-BE49-F238E27FC236}">
                <a16:creationId xmlns:a16="http://schemas.microsoft.com/office/drawing/2014/main" id="{7A443B2C-8187-4B75-682F-8862BA260A80}"/>
              </a:ext>
            </a:extLst>
          </p:cNvPr>
          <p:cNvSpPr txBox="1"/>
          <p:nvPr/>
        </p:nvSpPr>
        <p:spPr>
          <a:xfrm>
            <a:off x="440355" y="3221610"/>
            <a:ext cx="2592140" cy="1282403"/>
          </a:xfrm>
          <a:prstGeom prst="rect">
            <a:avLst/>
          </a:prstGeom>
          <a:noFill/>
          <a:ln>
            <a:noFill/>
          </a:ln>
        </p:spPr>
        <p:txBody>
          <a:bodyPr spcFirstLastPara="1" wrap="square" lIns="0" tIns="0" rIns="0" bIns="0" anchor="b" anchorCtr="0">
            <a:noAutofit/>
          </a:bodyPr>
          <a:lstStyle/>
          <a:p>
            <a:pPr algn="ctr" defTabSz="608486" fontAlgn="base">
              <a:buClr>
                <a:srgbClr val="6EBD44"/>
              </a:buClr>
              <a:buSzPts val="10000"/>
              <a:defRPr/>
            </a:pPr>
            <a:r>
              <a:rPr lang="en-US" sz="8333" b="1">
                <a:solidFill>
                  <a:srgbClr val="003479"/>
                </a:solidFill>
                <a:latin typeface="Roboto Condensed"/>
                <a:ea typeface="Roboto Condensed"/>
                <a:sym typeface="Roboto Condensed"/>
              </a:rPr>
              <a:t>Grade1</a:t>
            </a:r>
            <a:endParaRPr sz="2500">
              <a:solidFill>
                <a:srgbClr val="003479"/>
              </a:solidFill>
              <a:latin typeface="Arial" pitchFamily="-65" charset="0"/>
            </a:endParaRPr>
          </a:p>
        </p:txBody>
      </p:sp>
      <p:cxnSp>
        <p:nvCxnSpPr>
          <p:cNvPr id="34" name="Google Shape;2044;p94">
            <a:extLst>
              <a:ext uri="{FF2B5EF4-FFF2-40B4-BE49-F238E27FC236}">
                <a16:creationId xmlns:a16="http://schemas.microsoft.com/office/drawing/2014/main" id="{966E37AE-BAF7-0684-A4BE-6679C108990B}"/>
              </a:ext>
            </a:extLst>
          </p:cNvPr>
          <p:cNvCxnSpPr/>
          <p:nvPr/>
        </p:nvCxnSpPr>
        <p:spPr>
          <a:xfrm>
            <a:off x="5096427" y="3568996"/>
            <a:ext cx="0" cy="665445"/>
          </a:xfrm>
          <a:prstGeom prst="straightConnector1">
            <a:avLst/>
          </a:prstGeom>
          <a:noFill/>
          <a:ln w="28575" cap="flat" cmpd="sng">
            <a:solidFill>
              <a:srgbClr val="003479"/>
            </a:solidFill>
            <a:prstDash val="solid"/>
            <a:round/>
            <a:headEnd type="none" w="sm" len="sm"/>
            <a:tailEnd type="oval" w="med" len="med"/>
          </a:ln>
        </p:spPr>
      </p:cxnSp>
      <p:sp>
        <p:nvSpPr>
          <p:cNvPr id="35" name="Text Placeholder 3">
            <a:extLst>
              <a:ext uri="{FF2B5EF4-FFF2-40B4-BE49-F238E27FC236}">
                <a16:creationId xmlns:a16="http://schemas.microsoft.com/office/drawing/2014/main" id="{C63BC31D-93B8-3179-5A74-8CD603688FC1}"/>
              </a:ext>
            </a:extLst>
          </p:cNvPr>
          <p:cNvSpPr>
            <a:spLocks noGrp="1"/>
          </p:cNvSpPr>
          <p:nvPr>
            <p:ph type="body" sz="quarter" idx="10"/>
          </p:nvPr>
        </p:nvSpPr>
        <p:spPr>
          <a:xfrm>
            <a:off x="6136104" y="5491047"/>
            <a:ext cx="5263828" cy="374350"/>
          </a:xfrm>
        </p:spPr>
        <p:txBody>
          <a:bodyPr/>
          <a:lstStyle/>
          <a:p>
            <a:pPr marL="0" indent="0" algn="ctr">
              <a:buNone/>
            </a:pPr>
            <a:r>
              <a:rPr lang="en-US" altLang="ko-KR" sz="750">
                <a:solidFill>
                  <a:schemeClr val="bg1"/>
                </a:solidFill>
                <a:latin typeface="Verdana" panose="020B0604030504040204" pitchFamily="34" charset="0"/>
                <a:ea typeface="Verdana" panose="020B0604030504040204" pitchFamily="34" charset="0"/>
              </a:rPr>
              <a:t>Photo kindly provided by A/Prof.  Jun Miyoshi, </a:t>
            </a:r>
            <a:r>
              <a:rPr lang="en-US" altLang="ko-KR" sz="750" err="1">
                <a:solidFill>
                  <a:schemeClr val="bg1"/>
                </a:solidFill>
                <a:latin typeface="Verdana" panose="020B0604030504040204" pitchFamily="34" charset="0"/>
                <a:ea typeface="Verdana" panose="020B0604030504040204" pitchFamily="34" charset="0"/>
              </a:rPr>
              <a:t>Kyorin</a:t>
            </a:r>
            <a:r>
              <a:rPr lang="en-US" altLang="ko-KR" sz="750">
                <a:solidFill>
                  <a:schemeClr val="bg1"/>
                </a:solidFill>
                <a:latin typeface="Verdana" panose="020B0604030504040204" pitchFamily="34" charset="0"/>
                <a:ea typeface="Verdana" panose="020B0604030504040204" pitchFamily="34" charset="0"/>
              </a:rPr>
              <a:t> University School of Medicine, Japan</a:t>
            </a:r>
          </a:p>
          <a:p>
            <a:pPr marL="0" indent="0">
              <a:buNone/>
            </a:pPr>
            <a:r>
              <a:rPr lang="en-US" altLang="ko-KR" sz="750">
                <a:solidFill>
                  <a:schemeClr val="bg1"/>
                </a:solidFill>
                <a:latin typeface="Verdana" panose="020B0604030504040204" pitchFamily="34" charset="0"/>
                <a:ea typeface="Verdana" panose="020B0604030504040204" pitchFamily="34" charset="0"/>
              </a:rPr>
              <a:t> </a:t>
            </a:r>
          </a:p>
          <a:p>
            <a:endParaRPr lang="vi-VN">
              <a:solidFill>
                <a:schemeClr val="bg1"/>
              </a:solidFill>
            </a:endParaRPr>
          </a:p>
        </p:txBody>
      </p:sp>
    </p:spTree>
    <p:extLst>
      <p:ext uri="{BB962C8B-B14F-4D97-AF65-F5344CB8AC3E}">
        <p14:creationId xmlns:p14="http://schemas.microsoft.com/office/powerpoint/2010/main" val="28236674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138B09C8-A00F-7818-5C04-C5509153C139}"/>
              </a:ext>
            </a:extLst>
          </p:cNvPr>
          <p:cNvPicPr>
            <a:picLocks noChangeAspect="1"/>
          </p:cNvPicPr>
          <p:nvPr/>
        </p:nvPicPr>
        <p:blipFill>
          <a:blip r:embed="rId3"/>
          <a:stretch>
            <a:fillRect/>
          </a:stretch>
        </p:blipFill>
        <p:spPr>
          <a:xfrm>
            <a:off x="5343861" y="1339790"/>
            <a:ext cx="6477333" cy="4519316"/>
          </a:xfrm>
          <a:prstGeom prst="rect">
            <a:avLst/>
          </a:prstGeom>
        </p:spPr>
      </p:pic>
      <p:sp>
        <p:nvSpPr>
          <p:cNvPr id="2" name="Title 1">
            <a:extLst>
              <a:ext uri="{FF2B5EF4-FFF2-40B4-BE49-F238E27FC236}">
                <a16:creationId xmlns:a16="http://schemas.microsoft.com/office/drawing/2014/main" id="{F1AC66F4-4E73-45E8-A2B8-15E11D01068A}"/>
              </a:ext>
            </a:extLst>
          </p:cNvPr>
          <p:cNvSpPr>
            <a:spLocks noGrp="1"/>
          </p:cNvSpPr>
          <p:nvPr>
            <p:ph type="title"/>
          </p:nvPr>
        </p:nvSpPr>
        <p:spPr>
          <a:xfrm>
            <a:off x="605367" y="378458"/>
            <a:ext cx="11496397" cy="461665"/>
          </a:xfrm>
        </p:spPr>
        <p:txBody>
          <a:bodyPr/>
          <a:lstStyle/>
          <a:p>
            <a:r>
              <a:rPr lang="en-US"/>
              <a:t>Bowel wall flow -  Grade 2 </a:t>
            </a:r>
            <a:r>
              <a:rPr lang="en-US" err="1"/>
              <a:t>Limberg</a:t>
            </a:r>
            <a:r>
              <a:rPr lang="en-US"/>
              <a:t> score</a:t>
            </a:r>
            <a:endParaRPr lang="en-US" baseline="30000"/>
          </a:p>
        </p:txBody>
      </p:sp>
      <p:sp>
        <p:nvSpPr>
          <p:cNvPr id="4" name="Slide Number Placeholder 3">
            <a:extLst>
              <a:ext uri="{FF2B5EF4-FFF2-40B4-BE49-F238E27FC236}">
                <a16:creationId xmlns:a16="http://schemas.microsoft.com/office/drawing/2014/main" id="{6A2B9125-AF06-490A-884D-27EB6E79B27C}"/>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17</a:t>
            </a:fld>
            <a:endParaRPr lang="en-US">
              <a:solidFill>
                <a:srgbClr val="646464"/>
              </a:solidFill>
            </a:endParaRPr>
          </a:p>
        </p:txBody>
      </p:sp>
      <p:sp>
        <p:nvSpPr>
          <p:cNvPr id="17" name="Text Placeholder 4">
            <a:extLst>
              <a:ext uri="{FF2B5EF4-FFF2-40B4-BE49-F238E27FC236}">
                <a16:creationId xmlns:a16="http://schemas.microsoft.com/office/drawing/2014/main" id="{F2901038-C0EA-443C-B680-AF3C4C200801}"/>
              </a:ext>
            </a:extLst>
          </p:cNvPr>
          <p:cNvSpPr txBox="1">
            <a:spLocks/>
          </p:cNvSpPr>
          <p:nvPr/>
        </p:nvSpPr>
        <p:spPr bwMode="auto">
          <a:xfrm>
            <a:off x="601928" y="6289661"/>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defRPr/>
            </a:pPr>
            <a:r>
              <a:rPr lang="en-US" sz="750" kern="0">
                <a:solidFill>
                  <a:srgbClr val="212121"/>
                </a:solidFill>
              </a:rPr>
              <a:t>BWF: Bowel wall flow; IUS: Intestinal ultrasound</a:t>
            </a:r>
          </a:p>
          <a:p>
            <a:pPr defTabSz="761970">
              <a:spcBef>
                <a:spcPts val="167"/>
              </a:spcBef>
              <a:buClr>
                <a:srgbClr val="212121"/>
              </a:buClr>
              <a:defRPr/>
            </a:pPr>
            <a:r>
              <a:rPr lang="en-US" sz="750" kern="0">
                <a:solidFill>
                  <a:srgbClr val="212121"/>
                </a:solidFill>
              </a:rPr>
              <a:t>1. Jauregui-</a:t>
            </a:r>
            <a:r>
              <a:rPr lang="en-US" sz="750" kern="0" err="1">
                <a:solidFill>
                  <a:srgbClr val="212121"/>
                </a:solidFill>
              </a:rPr>
              <a:t>Amezaga</a:t>
            </a:r>
            <a:r>
              <a:rPr lang="en-US" sz="750" kern="0">
                <a:solidFill>
                  <a:srgbClr val="212121"/>
                </a:solidFill>
              </a:rPr>
              <a:t>, A., &amp; </a:t>
            </a:r>
            <a:r>
              <a:rPr lang="en-US" sz="750" kern="0" err="1">
                <a:solidFill>
                  <a:srgbClr val="212121"/>
                </a:solidFill>
              </a:rPr>
              <a:t>Rimola</a:t>
            </a:r>
            <a:r>
              <a:rPr lang="en-US" sz="750" kern="0">
                <a:solidFill>
                  <a:srgbClr val="212121"/>
                </a:solidFill>
              </a:rPr>
              <a:t>, J. (2021). </a:t>
            </a:r>
            <a:r>
              <a:rPr lang="en-US" sz="750" i="1" kern="0">
                <a:solidFill>
                  <a:srgbClr val="212121"/>
                </a:solidFill>
              </a:rPr>
              <a:t>Life (Basel, Switzerland),</a:t>
            </a:r>
            <a:r>
              <a:rPr lang="en-US" sz="750" kern="0">
                <a:solidFill>
                  <a:srgbClr val="212121"/>
                </a:solidFill>
              </a:rPr>
              <a:t> 11(7), 603. </a:t>
            </a:r>
            <a:endParaRPr lang="de-DE" sz="750" kern="0">
              <a:solidFill>
                <a:srgbClr val="212121"/>
              </a:solidFill>
            </a:endParaRPr>
          </a:p>
        </p:txBody>
      </p:sp>
      <p:sp>
        <p:nvSpPr>
          <p:cNvPr id="3" name="Rectangle 2">
            <a:extLst>
              <a:ext uri="{FF2B5EF4-FFF2-40B4-BE49-F238E27FC236}">
                <a16:creationId xmlns:a16="http://schemas.microsoft.com/office/drawing/2014/main" id="{014E007B-64CC-E85A-005A-37C0B614A353}"/>
              </a:ext>
            </a:extLst>
          </p:cNvPr>
          <p:cNvSpPr/>
          <p:nvPr/>
        </p:nvSpPr>
        <p:spPr>
          <a:xfrm>
            <a:off x="440355" y="1697023"/>
            <a:ext cx="4785360" cy="297454"/>
          </a:xfrm>
          <a:prstGeom prst="rect">
            <a:avLst/>
          </a:prstGeom>
        </p:spPr>
        <p:txBody>
          <a:bodyPr wrap="square">
            <a:spAutoFit/>
          </a:bodyPr>
          <a:lstStyle/>
          <a:p>
            <a:pPr defTabSz="571477">
              <a:spcBef>
                <a:spcPts val="1000"/>
              </a:spcBef>
              <a:spcAft>
                <a:spcPts val="1000"/>
              </a:spcAft>
              <a:defRPr/>
            </a:pPr>
            <a:r>
              <a:rPr lang="en-US" sz="1333">
                <a:solidFill>
                  <a:srgbClr val="000000"/>
                </a:solidFill>
                <a:latin typeface="Verdana" panose="020B0604030504040204" pitchFamily="34" charset="0"/>
                <a:ea typeface="Verdana" panose="020B0604030504040204" pitchFamily="34" charset="0"/>
              </a:rPr>
              <a:t>BWF as measured by </a:t>
            </a:r>
            <a:r>
              <a:rPr lang="en-US" sz="1333" b="1" err="1">
                <a:solidFill>
                  <a:srgbClr val="000000"/>
                </a:solidFill>
                <a:latin typeface="Verdana" panose="020B0604030504040204" pitchFamily="34" charset="0"/>
                <a:ea typeface="Verdana" panose="020B0604030504040204" pitchFamily="34" charset="0"/>
              </a:rPr>
              <a:t>colour</a:t>
            </a:r>
            <a:r>
              <a:rPr lang="en-US" sz="1333" b="1">
                <a:solidFill>
                  <a:srgbClr val="000000"/>
                </a:solidFill>
                <a:latin typeface="Verdana" panose="020B0604030504040204" pitchFamily="34" charset="0"/>
                <a:ea typeface="Verdana" panose="020B0604030504040204" pitchFamily="34" charset="0"/>
              </a:rPr>
              <a:t>/ power Doppler IUS</a:t>
            </a:r>
            <a:r>
              <a:rPr lang="en-US" sz="1333">
                <a:solidFill>
                  <a:srgbClr val="000000"/>
                </a:solidFill>
                <a:latin typeface="Verdana" panose="020B0604030504040204" pitchFamily="34" charset="0"/>
                <a:ea typeface="Verdana" panose="020B0604030504040204" pitchFamily="34" charset="0"/>
              </a:rPr>
              <a:t>:</a:t>
            </a:r>
            <a:endParaRPr lang="en-US" sz="1333" baseline="30000">
              <a:solidFill>
                <a:srgbClr val="000000"/>
              </a:solidFill>
              <a:latin typeface="Verdana" panose="020B0604030504040204" pitchFamily="34" charset="0"/>
              <a:ea typeface="Verdana" panose="020B0604030504040204" pitchFamily="34" charset="0"/>
            </a:endParaRPr>
          </a:p>
        </p:txBody>
      </p:sp>
      <p:cxnSp>
        <p:nvCxnSpPr>
          <p:cNvPr id="28" name="Google Shape;2043;p94">
            <a:extLst>
              <a:ext uri="{FF2B5EF4-FFF2-40B4-BE49-F238E27FC236}">
                <a16:creationId xmlns:a16="http://schemas.microsoft.com/office/drawing/2014/main" id="{60B738C1-3165-D599-0C03-FF13D5802949}"/>
              </a:ext>
            </a:extLst>
          </p:cNvPr>
          <p:cNvCxnSpPr/>
          <p:nvPr/>
        </p:nvCxnSpPr>
        <p:spPr>
          <a:xfrm>
            <a:off x="4046649" y="3568996"/>
            <a:ext cx="1056128" cy="0"/>
          </a:xfrm>
          <a:prstGeom prst="straightConnector1">
            <a:avLst/>
          </a:prstGeom>
          <a:noFill/>
          <a:ln w="28575" cap="flat" cmpd="sng">
            <a:solidFill>
              <a:srgbClr val="003479"/>
            </a:solidFill>
            <a:prstDash val="solid"/>
            <a:round/>
            <a:headEnd type="none" w="sm" len="sm"/>
            <a:tailEnd type="none" w="sm" len="sm"/>
          </a:ln>
        </p:spPr>
      </p:cxnSp>
      <p:grpSp>
        <p:nvGrpSpPr>
          <p:cNvPr id="29" name="Google Shape;2054;p94">
            <a:extLst>
              <a:ext uri="{FF2B5EF4-FFF2-40B4-BE49-F238E27FC236}">
                <a16:creationId xmlns:a16="http://schemas.microsoft.com/office/drawing/2014/main" id="{4DFDE871-46DA-95A6-B72F-4AE228449DD0}"/>
              </a:ext>
            </a:extLst>
          </p:cNvPr>
          <p:cNvGrpSpPr/>
          <p:nvPr/>
        </p:nvGrpSpPr>
        <p:grpSpPr>
          <a:xfrm>
            <a:off x="3106259" y="3456781"/>
            <a:ext cx="1031027" cy="247766"/>
            <a:chOff x="1779379" y="1383715"/>
            <a:chExt cx="1237232" cy="297319"/>
          </a:xfrm>
          <a:solidFill>
            <a:schemeClr val="accent2"/>
          </a:solidFill>
        </p:grpSpPr>
        <p:sp>
          <p:nvSpPr>
            <p:cNvPr id="30" name="Google Shape;2055;p94">
              <a:extLst>
                <a:ext uri="{FF2B5EF4-FFF2-40B4-BE49-F238E27FC236}">
                  <a16:creationId xmlns:a16="http://schemas.microsoft.com/office/drawing/2014/main" id="{DA455272-9DC0-35A8-7B74-1AFEE79A962A}"/>
                </a:ext>
              </a:extLst>
            </p:cNvPr>
            <p:cNvSpPr/>
            <p:nvPr/>
          </p:nvSpPr>
          <p:spPr>
            <a:xfrm>
              <a:off x="1779379" y="1383715"/>
              <a:ext cx="1237232" cy="297319"/>
            </a:xfrm>
            <a:prstGeom prst="roundRect">
              <a:avLst>
                <a:gd name="adj" fmla="val 16667"/>
              </a:avLst>
            </a:prstGeom>
            <a:grpFill/>
            <a:ln>
              <a:solidFill>
                <a:srgbClr val="652C74"/>
              </a:solidFill>
            </a:ln>
          </p:spPr>
          <p:txBody>
            <a:bodyPr spcFirstLastPara="1" wrap="square" lIns="76188" tIns="38083" rIns="76188" bIns="38083" anchor="ctr" anchorCtr="0">
              <a:noAutofit/>
            </a:bodyPr>
            <a:lstStyle/>
            <a:p>
              <a:pPr algn="ctr" defTabSz="608486" fontAlgn="base">
                <a:defRPr/>
              </a:pPr>
              <a:endParaRPr sz="1333">
                <a:solidFill>
                  <a:srgbClr val="FFFFFF"/>
                </a:solidFill>
                <a:latin typeface="Roboto Condensed"/>
                <a:ea typeface="Roboto Condensed"/>
                <a:cs typeface="Roboto Condensed"/>
                <a:sym typeface="Roboto Condensed"/>
              </a:endParaRPr>
            </a:p>
          </p:txBody>
        </p:sp>
        <p:sp>
          <p:nvSpPr>
            <p:cNvPr id="31" name="Google Shape;2056;p94">
              <a:extLst>
                <a:ext uri="{FF2B5EF4-FFF2-40B4-BE49-F238E27FC236}">
                  <a16:creationId xmlns:a16="http://schemas.microsoft.com/office/drawing/2014/main" id="{E4A22B69-F5F0-982A-E7D8-B20F724783AE}"/>
                </a:ext>
              </a:extLst>
            </p:cNvPr>
            <p:cNvSpPr txBox="1"/>
            <p:nvPr/>
          </p:nvSpPr>
          <p:spPr>
            <a:xfrm>
              <a:off x="1980178" y="1409264"/>
              <a:ext cx="802539" cy="246221"/>
            </a:xfrm>
            <a:prstGeom prst="rect">
              <a:avLst/>
            </a:prstGeom>
            <a:grpFill/>
            <a:ln>
              <a:solidFill>
                <a:srgbClr val="652C74"/>
              </a:solidFill>
            </a:ln>
          </p:spPr>
          <p:txBody>
            <a:bodyPr spcFirstLastPara="1" wrap="square" lIns="0" tIns="0" rIns="0" bIns="0" anchor="ctr" anchorCtr="0">
              <a:noAutofit/>
            </a:bodyPr>
            <a:lstStyle/>
            <a:p>
              <a:pPr algn="ctr" defTabSz="608486" fontAlgn="base">
                <a:buClr>
                  <a:srgbClr val="FFFFFF"/>
                </a:buClr>
                <a:buSzPts val="1600"/>
                <a:defRPr/>
              </a:pPr>
              <a:r>
                <a:rPr lang="en-US" sz="1333">
                  <a:solidFill>
                    <a:srgbClr val="FFFFFF"/>
                  </a:solidFill>
                  <a:latin typeface="Roboto Condensed"/>
                  <a:ea typeface="Roboto Condensed"/>
                  <a:cs typeface="Roboto Condensed"/>
                  <a:sym typeface="Roboto Condensed"/>
                </a:rPr>
                <a:t>Grade 2</a:t>
              </a:r>
              <a:endParaRPr sz="2500">
                <a:solidFill>
                  <a:srgbClr val="212121"/>
                </a:solidFill>
                <a:latin typeface="Arial" pitchFamily="-65" charset="0"/>
              </a:endParaRPr>
            </a:p>
          </p:txBody>
        </p:sp>
      </p:grpSp>
      <p:sp>
        <p:nvSpPr>
          <p:cNvPr id="32" name="Google Shape;2057;p94">
            <a:extLst>
              <a:ext uri="{FF2B5EF4-FFF2-40B4-BE49-F238E27FC236}">
                <a16:creationId xmlns:a16="http://schemas.microsoft.com/office/drawing/2014/main" id="{1C33DCC8-4599-A013-7239-1224BD2DF476}"/>
              </a:ext>
            </a:extLst>
          </p:cNvPr>
          <p:cNvSpPr txBox="1"/>
          <p:nvPr/>
        </p:nvSpPr>
        <p:spPr>
          <a:xfrm>
            <a:off x="2727159" y="4051552"/>
            <a:ext cx="2269717" cy="328072"/>
          </a:xfrm>
          <a:prstGeom prst="rect">
            <a:avLst/>
          </a:prstGeom>
          <a:noFill/>
          <a:ln>
            <a:noFill/>
          </a:ln>
        </p:spPr>
        <p:txBody>
          <a:bodyPr spcFirstLastPara="1" wrap="square" lIns="0" tIns="0" rIns="0" bIns="0" anchor="ctr" anchorCtr="0">
            <a:noAutofit/>
          </a:bodyPr>
          <a:lstStyle/>
          <a:p>
            <a:pPr defTabSz="608486" fontAlgn="base">
              <a:spcBef>
                <a:spcPct val="50000"/>
              </a:spcBef>
              <a:spcAft>
                <a:spcPct val="0"/>
              </a:spcAft>
              <a:defRPr/>
            </a:pP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Presence of short stretches of vascularity</a:t>
            </a:r>
            <a:r>
              <a:rPr lang="en-US" sz="1167" b="1" baseline="30000">
                <a:solidFill>
                  <a:srgbClr val="212121"/>
                </a:solidFill>
                <a:latin typeface="Verdana" panose="020B0604030504040204" pitchFamily="34" charset="0"/>
                <a:ea typeface="Verdana" panose="020B0604030504040204" pitchFamily="34" charset="0"/>
                <a:cs typeface="Arial" panose="020B0604020202020204" pitchFamily="34" charset="0"/>
              </a:rPr>
              <a:t>1</a:t>
            </a: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 </a:t>
            </a:r>
            <a:endParaRPr lang="en-US" sz="1000" b="1">
              <a:solidFill>
                <a:srgbClr val="212121"/>
              </a:solidFill>
              <a:latin typeface="Verdana" panose="020B0604030504040204" pitchFamily="34" charset="0"/>
              <a:ea typeface="Verdana" panose="020B0604030504040204" pitchFamily="34" charset="0"/>
              <a:cs typeface="Arial" panose="020B0604020202020204" pitchFamily="34" charset="0"/>
            </a:endParaRPr>
          </a:p>
        </p:txBody>
      </p:sp>
      <p:sp>
        <p:nvSpPr>
          <p:cNvPr id="33" name="Google Shape;2058;p94">
            <a:extLst>
              <a:ext uri="{FF2B5EF4-FFF2-40B4-BE49-F238E27FC236}">
                <a16:creationId xmlns:a16="http://schemas.microsoft.com/office/drawing/2014/main" id="{7A443B2C-8187-4B75-682F-8862BA260A80}"/>
              </a:ext>
            </a:extLst>
          </p:cNvPr>
          <p:cNvSpPr txBox="1"/>
          <p:nvPr/>
        </p:nvSpPr>
        <p:spPr>
          <a:xfrm>
            <a:off x="440355" y="3221610"/>
            <a:ext cx="2592140" cy="1282403"/>
          </a:xfrm>
          <a:prstGeom prst="rect">
            <a:avLst/>
          </a:prstGeom>
          <a:noFill/>
          <a:ln>
            <a:noFill/>
          </a:ln>
        </p:spPr>
        <p:txBody>
          <a:bodyPr spcFirstLastPara="1" wrap="square" lIns="0" tIns="0" rIns="0" bIns="0" anchor="b" anchorCtr="0">
            <a:noAutofit/>
          </a:bodyPr>
          <a:lstStyle/>
          <a:p>
            <a:pPr algn="ctr" defTabSz="608486" fontAlgn="base">
              <a:buClr>
                <a:srgbClr val="6EBD44"/>
              </a:buClr>
              <a:buSzPts val="10000"/>
              <a:defRPr/>
            </a:pPr>
            <a:r>
              <a:rPr lang="en-US" sz="8333" b="1">
                <a:solidFill>
                  <a:srgbClr val="003479"/>
                </a:solidFill>
                <a:latin typeface="Roboto Condensed"/>
                <a:ea typeface="Roboto Condensed"/>
                <a:sym typeface="Roboto Condensed"/>
              </a:rPr>
              <a:t>Grade2</a:t>
            </a:r>
            <a:endParaRPr sz="2500">
              <a:solidFill>
                <a:srgbClr val="003479"/>
              </a:solidFill>
              <a:latin typeface="Arial" pitchFamily="-65" charset="0"/>
            </a:endParaRPr>
          </a:p>
        </p:txBody>
      </p:sp>
      <p:cxnSp>
        <p:nvCxnSpPr>
          <p:cNvPr id="34" name="Google Shape;2044;p94">
            <a:extLst>
              <a:ext uri="{FF2B5EF4-FFF2-40B4-BE49-F238E27FC236}">
                <a16:creationId xmlns:a16="http://schemas.microsoft.com/office/drawing/2014/main" id="{966E37AE-BAF7-0684-A4BE-6679C108990B}"/>
              </a:ext>
            </a:extLst>
          </p:cNvPr>
          <p:cNvCxnSpPr/>
          <p:nvPr/>
        </p:nvCxnSpPr>
        <p:spPr>
          <a:xfrm>
            <a:off x="5096427" y="3568996"/>
            <a:ext cx="0" cy="665445"/>
          </a:xfrm>
          <a:prstGeom prst="straightConnector1">
            <a:avLst/>
          </a:prstGeom>
          <a:noFill/>
          <a:ln w="28575" cap="flat" cmpd="sng">
            <a:solidFill>
              <a:srgbClr val="003479"/>
            </a:solidFill>
            <a:prstDash val="solid"/>
            <a:round/>
            <a:headEnd type="none" w="sm" len="sm"/>
            <a:tailEnd type="oval" w="med" len="med"/>
          </a:ln>
        </p:spPr>
      </p:cxnSp>
      <p:sp>
        <p:nvSpPr>
          <p:cNvPr id="35" name="Text Placeholder 3">
            <a:extLst>
              <a:ext uri="{FF2B5EF4-FFF2-40B4-BE49-F238E27FC236}">
                <a16:creationId xmlns:a16="http://schemas.microsoft.com/office/drawing/2014/main" id="{C63BC31D-93B8-3179-5A74-8CD603688FC1}"/>
              </a:ext>
            </a:extLst>
          </p:cNvPr>
          <p:cNvSpPr>
            <a:spLocks noGrp="1"/>
          </p:cNvSpPr>
          <p:nvPr>
            <p:ph type="body" sz="quarter" idx="10"/>
          </p:nvPr>
        </p:nvSpPr>
        <p:spPr>
          <a:xfrm>
            <a:off x="6136104" y="5280493"/>
            <a:ext cx="5263828" cy="374350"/>
          </a:xfrm>
        </p:spPr>
        <p:txBody>
          <a:bodyPr/>
          <a:lstStyle/>
          <a:p>
            <a:pPr marL="0" indent="0" algn="ctr">
              <a:buNone/>
            </a:pPr>
            <a:r>
              <a:rPr lang="en-US" altLang="ko-KR" sz="750">
                <a:solidFill>
                  <a:schemeClr val="bg1"/>
                </a:solidFill>
                <a:latin typeface="Verdana" panose="020B0604030504040204" pitchFamily="34" charset="0"/>
                <a:ea typeface="Verdana" panose="020B0604030504040204" pitchFamily="34" charset="0"/>
              </a:rPr>
              <a:t>Photo kindly provided by A/Prof.  Jun Miyoshi, </a:t>
            </a:r>
            <a:r>
              <a:rPr lang="en-US" altLang="ko-KR" sz="750" err="1">
                <a:solidFill>
                  <a:schemeClr val="bg1"/>
                </a:solidFill>
                <a:latin typeface="Verdana" panose="020B0604030504040204" pitchFamily="34" charset="0"/>
                <a:ea typeface="Verdana" panose="020B0604030504040204" pitchFamily="34" charset="0"/>
              </a:rPr>
              <a:t>Kyorin</a:t>
            </a:r>
            <a:r>
              <a:rPr lang="en-US" altLang="ko-KR" sz="750">
                <a:solidFill>
                  <a:schemeClr val="bg1"/>
                </a:solidFill>
                <a:latin typeface="Verdana" panose="020B0604030504040204" pitchFamily="34" charset="0"/>
                <a:ea typeface="Verdana" panose="020B0604030504040204" pitchFamily="34" charset="0"/>
              </a:rPr>
              <a:t> University School of Medicine, Japan</a:t>
            </a:r>
          </a:p>
          <a:p>
            <a:pPr marL="0" indent="0">
              <a:buNone/>
            </a:pPr>
            <a:r>
              <a:rPr lang="en-US" altLang="ko-KR" sz="750">
                <a:solidFill>
                  <a:schemeClr val="bg1"/>
                </a:solidFill>
                <a:latin typeface="Verdana" panose="020B0604030504040204" pitchFamily="34" charset="0"/>
                <a:ea typeface="Verdana" panose="020B0604030504040204" pitchFamily="34" charset="0"/>
              </a:rPr>
              <a:t> </a:t>
            </a:r>
          </a:p>
          <a:p>
            <a:endParaRPr lang="vi-VN">
              <a:solidFill>
                <a:schemeClr val="bg1"/>
              </a:solidFill>
            </a:endParaRPr>
          </a:p>
        </p:txBody>
      </p:sp>
    </p:spTree>
    <p:extLst>
      <p:ext uri="{BB962C8B-B14F-4D97-AF65-F5344CB8AC3E}">
        <p14:creationId xmlns:p14="http://schemas.microsoft.com/office/powerpoint/2010/main" val="40177483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ark&#10;&#10;Description automatically generated">
            <a:extLst>
              <a:ext uri="{FF2B5EF4-FFF2-40B4-BE49-F238E27FC236}">
                <a16:creationId xmlns:a16="http://schemas.microsoft.com/office/drawing/2014/main" id="{F8CE7D38-E563-8999-5B13-A1192670EAE5}"/>
              </a:ext>
            </a:extLst>
          </p:cNvPr>
          <p:cNvPicPr>
            <a:picLocks noChangeAspect="1"/>
          </p:cNvPicPr>
          <p:nvPr/>
        </p:nvPicPr>
        <p:blipFill>
          <a:blip r:embed="rId3"/>
          <a:stretch>
            <a:fillRect/>
          </a:stretch>
        </p:blipFill>
        <p:spPr>
          <a:xfrm>
            <a:off x="5276994" y="1373604"/>
            <a:ext cx="6514118" cy="4566269"/>
          </a:xfrm>
          <a:prstGeom prst="rect">
            <a:avLst/>
          </a:prstGeom>
        </p:spPr>
      </p:pic>
      <p:sp>
        <p:nvSpPr>
          <p:cNvPr id="2" name="Title 1">
            <a:extLst>
              <a:ext uri="{FF2B5EF4-FFF2-40B4-BE49-F238E27FC236}">
                <a16:creationId xmlns:a16="http://schemas.microsoft.com/office/drawing/2014/main" id="{F1AC66F4-4E73-45E8-A2B8-15E11D01068A}"/>
              </a:ext>
            </a:extLst>
          </p:cNvPr>
          <p:cNvSpPr>
            <a:spLocks noGrp="1"/>
          </p:cNvSpPr>
          <p:nvPr>
            <p:ph type="title"/>
          </p:nvPr>
        </p:nvSpPr>
        <p:spPr>
          <a:xfrm>
            <a:off x="605367" y="378458"/>
            <a:ext cx="11496397" cy="461665"/>
          </a:xfrm>
        </p:spPr>
        <p:txBody>
          <a:bodyPr/>
          <a:lstStyle/>
          <a:p>
            <a:r>
              <a:rPr lang="en-US"/>
              <a:t>Bowel wall flow -  Grade 3 </a:t>
            </a:r>
            <a:r>
              <a:rPr lang="en-US" err="1"/>
              <a:t>Limberg</a:t>
            </a:r>
            <a:r>
              <a:rPr lang="en-US"/>
              <a:t> score</a:t>
            </a:r>
            <a:endParaRPr lang="en-US" baseline="30000"/>
          </a:p>
        </p:txBody>
      </p:sp>
      <p:sp>
        <p:nvSpPr>
          <p:cNvPr id="4" name="Slide Number Placeholder 3">
            <a:extLst>
              <a:ext uri="{FF2B5EF4-FFF2-40B4-BE49-F238E27FC236}">
                <a16:creationId xmlns:a16="http://schemas.microsoft.com/office/drawing/2014/main" id="{6A2B9125-AF06-490A-884D-27EB6E79B27C}"/>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18</a:t>
            </a:fld>
            <a:endParaRPr lang="en-US">
              <a:solidFill>
                <a:srgbClr val="646464"/>
              </a:solidFill>
            </a:endParaRPr>
          </a:p>
        </p:txBody>
      </p:sp>
      <p:sp>
        <p:nvSpPr>
          <p:cNvPr id="17" name="Text Placeholder 4">
            <a:extLst>
              <a:ext uri="{FF2B5EF4-FFF2-40B4-BE49-F238E27FC236}">
                <a16:creationId xmlns:a16="http://schemas.microsoft.com/office/drawing/2014/main" id="{F2901038-C0EA-443C-B680-AF3C4C200801}"/>
              </a:ext>
            </a:extLst>
          </p:cNvPr>
          <p:cNvSpPr txBox="1">
            <a:spLocks/>
          </p:cNvSpPr>
          <p:nvPr/>
        </p:nvSpPr>
        <p:spPr bwMode="auto">
          <a:xfrm>
            <a:off x="601928" y="6289661"/>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defRPr/>
            </a:pPr>
            <a:r>
              <a:rPr lang="en-US" sz="750" kern="0">
                <a:solidFill>
                  <a:srgbClr val="212121"/>
                </a:solidFill>
              </a:rPr>
              <a:t>BWF: Bowel wall flow; IUS: Intestinal ultrasound</a:t>
            </a:r>
          </a:p>
          <a:p>
            <a:pPr defTabSz="761970">
              <a:spcBef>
                <a:spcPts val="167"/>
              </a:spcBef>
              <a:buClr>
                <a:srgbClr val="212121"/>
              </a:buClr>
              <a:defRPr/>
            </a:pPr>
            <a:r>
              <a:rPr lang="en-US" sz="750" kern="0">
                <a:solidFill>
                  <a:srgbClr val="212121"/>
                </a:solidFill>
              </a:rPr>
              <a:t>1. Jauregui-</a:t>
            </a:r>
            <a:r>
              <a:rPr lang="en-US" sz="750" kern="0" err="1">
                <a:solidFill>
                  <a:srgbClr val="212121"/>
                </a:solidFill>
              </a:rPr>
              <a:t>Amezaga</a:t>
            </a:r>
            <a:r>
              <a:rPr lang="en-US" sz="750" kern="0">
                <a:solidFill>
                  <a:srgbClr val="212121"/>
                </a:solidFill>
              </a:rPr>
              <a:t>, A., &amp; </a:t>
            </a:r>
            <a:r>
              <a:rPr lang="en-US" sz="750" kern="0" err="1">
                <a:solidFill>
                  <a:srgbClr val="212121"/>
                </a:solidFill>
              </a:rPr>
              <a:t>Rimola</a:t>
            </a:r>
            <a:r>
              <a:rPr lang="en-US" sz="750" kern="0">
                <a:solidFill>
                  <a:srgbClr val="212121"/>
                </a:solidFill>
              </a:rPr>
              <a:t>, J. (2021). </a:t>
            </a:r>
            <a:r>
              <a:rPr lang="en-US" sz="750" i="1" kern="0">
                <a:solidFill>
                  <a:srgbClr val="212121"/>
                </a:solidFill>
              </a:rPr>
              <a:t>Life (Basel, Switzerland),</a:t>
            </a:r>
            <a:r>
              <a:rPr lang="en-US" sz="750" kern="0">
                <a:solidFill>
                  <a:srgbClr val="212121"/>
                </a:solidFill>
              </a:rPr>
              <a:t> 11(7), 603. </a:t>
            </a:r>
            <a:endParaRPr lang="de-DE" sz="750" kern="0">
              <a:solidFill>
                <a:srgbClr val="212121"/>
              </a:solidFill>
            </a:endParaRPr>
          </a:p>
        </p:txBody>
      </p:sp>
      <p:sp>
        <p:nvSpPr>
          <p:cNvPr id="3" name="Rectangle 2">
            <a:extLst>
              <a:ext uri="{FF2B5EF4-FFF2-40B4-BE49-F238E27FC236}">
                <a16:creationId xmlns:a16="http://schemas.microsoft.com/office/drawing/2014/main" id="{014E007B-64CC-E85A-005A-37C0B614A353}"/>
              </a:ext>
            </a:extLst>
          </p:cNvPr>
          <p:cNvSpPr/>
          <p:nvPr/>
        </p:nvSpPr>
        <p:spPr>
          <a:xfrm>
            <a:off x="440355" y="1697023"/>
            <a:ext cx="4785360" cy="297454"/>
          </a:xfrm>
          <a:prstGeom prst="rect">
            <a:avLst/>
          </a:prstGeom>
        </p:spPr>
        <p:txBody>
          <a:bodyPr wrap="square">
            <a:spAutoFit/>
          </a:bodyPr>
          <a:lstStyle/>
          <a:p>
            <a:pPr defTabSz="571477">
              <a:spcBef>
                <a:spcPts val="1000"/>
              </a:spcBef>
              <a:spcAft>
                <a:spcPts val="1000"/>
              </a:spcAft>
              <a:defRPr/>
            </a:pPr>
            <a:r>
              <a:rPr lang="en-US" sz="1333">
                <a:solidFill>
                  <a:srgbClr val="000000"/>
                </a:solidFill>
                <a:latin typeface="Verdana" panose="020B0604030504040204" pitchFamily="34" charset="0"/>
                <a:ea typeface="Verdana" panose="020B0604030504040204" pitchFamily="34" charset="0"/>
              </a:rPr>
              <a:t>BWF as measured by </a:t>
            </a:r>
            <a:r>
              <a:rPr lang="en-US" sz="1333" b="1" err="1">
                <a:solidFill>
                  <a:srgbClr val="000000"/>
                </a:solidFill>
                <a:latin typeface="Verdana" panose="020B0604030504040204" pitchFamily="34" charset="0"/>
                <a:ea typeface="Verdana" panose="020B0604030504040204" pitchFamily="34" charset="0"/>
              </a:rPr>
              <a:t>colour</a:t>
            </a:r>
            <a:r>
              <a:rPr lang="en-US" sz="1333" b="1">
                <a:solidFill>
                  <a:srgbClr val="000000"/>
                </a:solidFill>
                <a:latin typeface="Verdana" panose="020B0604030504040204" pitchFamily="34" charset="0"/>
                <a:ea typeface="Verdana" panose="020B0604030504040204" pitchFamily="34" charset="0"/>
              </a:rPr>
              <a:t>/ power Doppler IUS</a:t>
            </a:r>
            <a:r>
              <a:rPr lang="en-US" sz="1333">
                <a:solidFill>
                  <a:srgbClr val="000000"/>
                </a:solidFill>
                <a:latin typeface="Verdana" panose="020B0604030504040204" pitchFamily="34" charset="0"/>
                <a:ea typeface="Verdana" panose="020B0604030504040204" pitchFamily="34" charset="0"/>
              </a:rPr>
              <a:t>:</a:t>
            </a:r>
            <a:endParaRPr lang="en-US" sz="1333" baseline="30000">
              <a:solidFill>
                <a:srgbClr val="000000"/>
              </a:solidFill>
              <a:latin typeface="Verdana" panose="020B0604030504040204" pitchFamily="34" charset="0"/>
              <a:ea typeface="Verdana" panose="020B0604030504040204" pitchFamily="34" charset="0"/>
            </a:endParaRPr>
          </a:p>
        </p:txBody>
      </p:sp>
      <p:cxnSp>
        <p:nvCxnSpPr>
          <p:cNvPr id="28" name="Google Shape;2043;p94">
            <a:extLst>
              <a:ext uri="{FF2B5EF4-FFF2-40B4-BE49-F238E27FC236}">
                <a16:creationId xmlns:a16="http://schemas.microsoft.com/office/drawing/2014/main" id="{60B738C1-3165-D599-0C03-FF13D5802949}"/>
              </a:ext>
            </a:extLst>
          </p:cNvPr>
          <p:cNvCxnSpPr/>
          <p:nvPr/>
        </p:nvCxnSpPr>
        <p:spPr>
          <a:xfrm>
            <a:off x="4046649" y="3568996"/>
            <a:ext cx="1056128" cy="0"/>
          </a:xfrm>
          <a:prstGeom prst="straightConnector1">
            <a:avLst/>
          </a:prstGeom>
          <a:noFill/>
          <a:ln w="28575" cap="flat" cmpd="sng">
            <a:solidFill>
              <a:srgbClr val="003479"/>
            </a:solidFill>
            <a:prstDash val="solid"/>
            <a:round/>
            <a:headEnd type="none" w="sm" len="sm"/>
            <a:tailEnd type="none" w="sm" len="sm"/>
          </a:ln>
        </p:spPr>
      </p:cxnSp>
      <p:grpSp>
        <p:nvGrpSpPr>
          <p:cNvPr id="29" name="Google Shape;2054;p94">
            <a:extLst>
              <a:ext uri="{FF2B5EF4-FFF2-40B4-BE49-F238E27FC236}">
                <a16:creationId xmlns:a16="http://schemas.microsoft.com/office/drawing/2014/main" id="{4DFDE871-46DA-95A6-B72F-4AE228449DD0}"/>
              </a:ext>
            </a:extLst>
          </p:cNvPr>
          <p:cNvGrpSpPr/>
          <p:nvPr/>
        </p:nvGrpSpPr>
        <p:grpSpPr>
          <a:xfrm>
            <a:off x="3106259" y="3456781"/>
            <a:ext cx="1031027" cy="247766"/>
            <a:chOff x="1779379" y="1383715"/>
            <a:chExt cx="1237232" cy="297319"/>
          </a:xfrm>
          <a:solidFill>
            <a:schemeClr val="accent2"/>
          </a:solidFill>
        </p:grpSpPr>
        <p:sp>
          <p:nvSpPr>
            <p:cNvPr id="30" name="Google Shape;2055;p94">
              <a:extLst>
                <a:ext uri="{FF2B5EF4-FFF2-40B4-BE49-F238E27FC236}">
                  <a16:creationId xmlns:a16="http://schemas.microsoft.com/office/drawing/2014/main" id="{DA455272-9DC0-35A8-7B74-1AFEE79A962A}"/>
                </a:ext>
              </a:extLst>
            </p:cNvPr>
            <p:cNvSpPr/>
            <p:nvPr/>
          </p:nvSpPr>
          <p:spPr>
            <a:xfrm>
              <a:off x="1779379" y="1383715"/>
              <a:ext cx="1237232" cy="297319"/>
            </a:xfrm>
            <a:prstGeom prst="roundRect">
              <a:avLst>
                <a:gd name="adj" fmla="val 16667"/>
              </a:avLst>
            </a:prstGeom>
            <a:grpFill/>
            <a:ln>
              <a:solidFill>
                <a:srgbClr val="652C74"/>
              </a:solidFill>
            </a:ln>
          </p:spPr>
          <p:txBody>
            <a:bodyPr spcFirstLastPara="1" wrap="square" lIns="76188" tIns="38083" rIns="76188" bIns="38083" anchor="ctr" anchorCtr="0">
              <a:noAutofit/>
            </a:bodyPr>
            <a:lstStyle/>
            <a:p>
              <a:pPr algn="ctr" defTabSz="608486" fontAlgn="base">
                <a:defRPr/>
              </a:pPr>
              <a:endParaRPr sz="1333">
                <a:solidFill>
                  <a:srgbClr val="FFFFFF"/>
                </a:solidFill>
                <a:latin typeface="Roboto Condensed"/>
                <a:ea typeface="Roboto Condensed"/>
                <a:cs typeface="Roboto Condensed"/>
                <a:sym typeface="Roboto Condensed"/>
              </a:endParaRPr>
            </a:p>
          </p:txBody>
        </p:sp>
        <p:sp>
          <p:nvSpPr>
            <p:cNvPr id="31" name="Google Shape;2056;p94">
              <a:extLst>
                <a:ext uri="{FF2B5EF4-FFF2-40B4-BE49-F238E27FC236}">
                  <a16:creationId xmlns:a16="http://schemas.microsoft.com/office/drawing/2014/main" id="{E4A22B69-F5F0-982A-E7D8-B20F724783AE}"/>
                </a:ext>
              </a:extLst>
            </p:cNvPr>
            <p:cNvSpPr txBox="1"/>
            <p:nvPr/>
          </p:nvSpPr>
          <p:spPr>
            <a:xfrm>
              <a:off x="1980178" y="1409264"/>
              <a:ext cx="802539" cy="246221"/>
            </a:xfrm>
            <a:prstGeom prst="rect">
              <a:avLst/>
            </a:prstGeom>
            <a:grpFill/>
            <a:ln>
              <a:solidFill>
                <a:srgbClr val="652C74"/>
              </a:solidFill>
            </a:ln>
          </p:spPr>
          <p:txBody>
            <a:bodyPr spcFirstLastPara="1" wrap="square" lIns="0" tIns="0" rIns="0" bIns="0" anchor="ctr" anchorCtr="0">
              <a:noAutofit/>
            </a:bodyPr>
            <a:lstStyle/>
            <a:p>
              <a:pPr algn="ctr" defTabSz="608486" fontAlgn="base">
                <a:buClr>
                  <a:srgbClr val="FFFFFF"/>
                </a:buClr>
                <a:buSzPts val="1600"/>
                <a:defRPr/>
              </a:pPr>
              <a:r>
                <a:rPr lang="en-US" sz="1333">
                  <a:solidFill>
                    <a:srgbClr val="FFFFFF"/>
                  </a:solidFill>
                  <a:latin typeface="Roboto Condensed"/>
                  <a:ea typeface="Roboto Condensed"/>
                  <a:cs typeface="Roboto Condensed"/>
                  <a:sym typeface="Roboto Condensed"/>
                </a:rPr>
                <a:t>Grade 3</a:t>
              </a:r>
              <a:endParaRPr sz="2500">
                <a:solidFill>
                  <a:srgbClr val="212121"/>
                </a:solidFill>
                <a:latin typeface="Arial" pitchFamily="-65" charset="0"/>
              </a:endParaRPr>
            </a:p>
          </p:txBody>
        </p:sp>
      </p:grpSp>
      <p:sp>
        <p:nvSpPr>
          <p:cNvPr id="32" name="Google Shape;2057;p94">
            <a:extLst>
              <a:ext uri="{FF2B5EF4-FFF2-40B4-BE49-F238E27FC236}">
                <a16:creationId xmlns:a16="http://schemas.microsoft.com/office/drawing/2014/main" id="{1C33DCC8-4599-A013-7239-1224BD2DF476}"/>
              </a:ext>
            </a:extLst>
          </p:cNvPr>
          <p:cNvSpPr txBox="1"/>
          <p:nvPr/>
        </p:nvSpPr>
        <p:spPr>
          <a:xfrm>
            <a:off x="2727159" y="4051552"/>
            <a:ext cx="2269717" cy="328072"/>
          </a:xfrm>
          <a:prstGeom prst="rect">
            <a:avLst/>
          </a:prstGeom>
          <a:noFill/>
          <a:ln>
            <a:noFill/>
          </a:ln>
        </p:spPr>
        <p:txBody>
          <a:bodyPr spcFirstLastPara="1" wrap="square" lIns="0" tIns="0" rIns="0" bIns="0" anchor="ctr" anchorCtr="0">
            <a:noAutofit/>
          </a:bodyPr>
          <a:lstStyle/>
          <a:p>
            <a:pPr defTabSz="608486" fontAlgn="base">
              <a:spcBef>
                <a:spcPct val="50000"/>
              </a:spcBef>
              <a:spcAft>
                <a:spcPct val="0"/>
              </a:spcAft>
              <a:defRPr/>
            </a:pP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Presence of longer stretches of vascularity</a:t>
            </a:r>
            <a:r>
              <a:rPr lang="en-US" sz="1167" b="1" baseline="30000">
                <a:solidFill>
                  <a:srgbClr val="212121"/>
                </a:solidFill>
                <a:latin typeface="Verdana" panose="020B0604030504040204" pitchFamily="34" charset="0"/>
                <a:ea typeface="Verdana" panose="020B0604030504040204" pitchFamily="34" charset="0"/>
                <a:cs typeface="Arial" panose="020B0604020202020204" pitchFamily="34" charset="0"/>
              </a:rPr>
              <a:t>1</a:t>
            </a: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 </a:t>
            </a:r>
            <a:endParaRPr lang="en-US" sz="1000" b="1">
              <a:solidFill>
                <a:srgbClr val="212121"/>
              </a:solidFill>
              <a:latin typeface="Verdana" panose="020B0604030504040204" pitchFamily="34" charset="0"/>
              <a:ea typeface="Verdana" panose="020B0604030504040204" pitchFamily="34" charset="0"/>
              <a:cs typeface="Arial" panose="020B0604020202020204" pitchFamily="34" charset="0"/>
            </a:endParaRPr>
          </a:p>
        </p:txBody>
      </p:sp>
      <p:sp>
        <p:nvSpPr>
          <p:cNvPr id="33" name="Google Shape;2058;p94">
            <a:extLst>
              <a:ext uri="{FF2B5EF4-FFF2-40B4-BE49-F238E27FC236}">
                <a16:creationId xmlns:a16="http://schemas.microsoft.com/office/drawing/2014/main" id="{7A443B2C-8187-4B75-682F-8862BA260A80}"/>
              </a:ext>
            </a:extLst>
          </p:cNvPr>
          <p:cNvSpPr txBox="1"/>
          <p:nvPr/>
        </p:nvSpPr>
        <p:spPr>
          <a:xfrm>
            <a:off x="440355" y="3221610"/>
            <a:ext cx="2592140" cy="1282403"/>
          </a:xfrm>
          <a:prstGeom prst="rect">
            <a:avLst/>
          </a:prstGeom>
          <a:noFill/>
          <a:ln>
            <a:noFill/>
          </a:ln>
        </p:spPr>
        <p:txBody>
          <a:bodyPr spcFirstLastPara="1" wrap="square" lIns="0" tIns="0" rIns="0" bIns="0" anchor="b" anchorCtr="0">
            <a:noAutofit/>
          </a:bodyPr>
          <a:lstStyle/>
          <a:p>
            <a:pPr algn="ctr" defTabSz="608486" fontAlgn="base">
              <a:buClr>
                <a:srgbClr val="6EBD44"/>
              </a:buClr>
              <a:buSzPts val="10000"/>
              <a:defRPr/>
            </a:pPr>
            <a:r>
              <a:rPr lang="en-US" sz="8333" b="1">
                <a:solidFill>
                  <a:srgbClr val="003479"/>
                </a:solidFill>
                <a:latin typeface="Roboto Condensed"/>
                <a:ea typeface="Roboto Condensed"/>
                <a:sym typeface="Roboto Condensed"/>
              </a:rPr>
              <a:t>Grade3</a:t>
            </a:r>
            <a:endParaRPr sz="2500">
              <a:solidFill>
                <a:srgbClr val="003479"/>
              </a:solidFill>
              <a:latin typeface="Arial" pitchFamily="-65" charset="0"/>
            </a:endParaRPr>
          </a:p>
        </p:txBody>
      </p:sp>
      <p:cxnSp>
        <p:nvCxnSpPr>
          <p:cNvPr id="34" name="Google Shape;2044;p94">
            <a:extLst>
              <a:ext uri="{FF2B5EF4-FFF2-40B4-BE49-F238E27FC236}">
                <a16:creationId xmlns:a16="http://schemas.microsoft.com/office/drawing/2014/main" id="{966E37AE-BAF7-0684-A4BE-6679C108990B}"/>
              </a:ext>
            </a:extLst>
          </p:cNvPr>
          <p:cNvCxnSpPr/>
          <p:nvPr/>
        </p:nvCxnSpPr>
        <p:spPr>
          <a:xfrm>
            <a:off x="5096427" y="3568996"/>
            <a:ext cx="0" cy="665445"/>
          </a:xfrm>
          <a:prstGeom prst="straightConnector1">
            <a:avLst/>
          </a:prstGeom>
          <a:noFill/>
          <a:ln w="28575" cap="flat" cmpd="sng">
            <a:solidFill>
              <a:srgbClr val="003479"/>
            </a:solidFill>
            <a:prstDash val="solid"/>
            <a:round/>
            <a:headEnd type="none" w="sm" len="sm"/>
            <a:tailEnd type="oval" w="med" len="med"/>
          </a:ln>
        </p:spPr>
      </p:cxnSp>
      <p:sp>
        <p:nvSpPr>
          <p:cNvPr id="35" name="Text Placeholder 3">
            <a:extLst>
              <a:ext uri="{FF2B5EF4-FFF2-40B4-BE49-F238E27FC236}">
                <a16:creationId xmlns:a16="http://schemas.microsoft.com/office/drawing/2014/main" id="{C63BC31D-93B8-3179-5A74-8CD603688FC1}"/>
              </a:ext>
            </a:extLst>
          </p:cNvPr>
          <p:cNvSpPr>
            <a:spLocks noGrp="1"/>
          </p:cNvSpPr>
          <p:nvPr>
            <p:ph type="body" sz="quarter" idx="10"/>
          </p:nvPr>
        </p:nvSpPr>
        <p:spPr>
          <a:xfrm>
            <a:off x="5945603" y="5551205"/>
            <a:ext cx="5263828" cy="374350"/>
          </a:xfrm>
        </p:spPr>
        <p:txBody>
          <a:bodyPr/>
          <a:lstStyle/>
          <a:p>
            <a:pPr marL="0" indent="0" algn="ctr">
              <a:buNone/>
            </a:pPr>
            <a:r>
              <a:rPr lang="en-US" altLang="ko-KR" sz="750">
                <a:solidFill>
                  <a:schemeClr val="bg1"/>
                </a:solidFill>
                <a:latin typeface="Verdana" panose="020B0604030504040204" pitchFamily="34" charset="0"/>
                <a:ea typeface="Verdana" panose="020B0604030504040204" pitchFamily="34" charset="0"/>
              </a:rPr>
              <a:t>Photo kindly provided by A/Prof.  Jun Miyoshi, </a:t>
            </a:r>
            <a:r>
              <a:rPr lang="en-US" altLang="ko-KR" sz="750" err="1">
                <a:solidFill>
                  <a:schemeClr val="bg1"/>
                </a:solidFill>
                <a:latin typeface="Verdana" panose="020B0604030504040204" pitchFamily="34" charset="0"/>
                <a:ea typeface="Verdana" panose="020B0604030504040204" pitchFamily="34" charset="0"/>
              </a:rPr>
              <a:t>Kyorin</a:t>
            </a:r>
            <a:r>
              <a:rPr lang="en-US" altLang="ko-KR" sz="750">
                <a:solidFill>
                  <a:schemeClr val="bg1"/>
                </a:solidFill>
                <a:latin typeface="Verdana" panose="020B0604030504040204" pitchFamily="34" charset="0"/>
                <a:ea typeface="Verdana" panose="020B0604030504040204" pitchFamily="34" charset="0"/>
              </a:rPr>
              <a:t> University School of Medicine, Japan</a:t>
            </a:r>
          </a:p>
          <a:p>
            <a:pPr marL="0" indent="0">
              <a:buNone/>
            </a:pPr>
            <a:r>
              <a:rPr lang="en-US" altLang="ko-KR" sz="750">
                <a:solidFill>
                  <a:schemeClr val="bg1"/>
                </a:solidFill>
                <a:latin typeface="Verdana" panose="020B0604030504040204" pitchFamily="34" charset="0"/>
                <a:ea typeface="Verdana" panose="020B0604030504040204" pitchFamily="34" charset="0"/>
              </a:rPr>
              <a:t> </a:t>
            </a:r>
          </a:p>
          <a:p>
            <a:endParaRPr lang="vi-VN">
              <a:solidFill>
                <a:schemeClr val="bg1"/>
              </a:solidFill>
            </a:endParaRPr>
          </a:p>
        </p:txBody>
      </p:sp>
    </p:spTree>
    <p:extLst>
      <p:ext uri="{BB962C8B-B14F-4D97-AF65-F5344CB8AC3E}">
        <p14:creationId xmlns:p14="http://schemas.microsoft.com/office/powerpoint/2010/main" val="2005705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dark&#10;&#10;Description automatically generated">
            <a:extLst>
              <a:ext uri="{FF2B5EF4-FFF2-40B4-BE49-F238E27FC236}">
                <a16:creationId xmlns:a16="http://schemas.microsoft.com/office/drawing/2014/main" id="{EBD2F990-3D04-A1E8-616F-FF725178A7D2}"/>
              </a:ext>
            </a:extLst>
          </p:cNvPr>
          <p:cNvPicPr>
            <a:picLocks noChangeAspect="1"/>
          </p:cNvPicPr>
          <p:nvPr/>
        </p:nvPicPr>
        <p:blipFill>
          <a:blip r:embed="rId3"/>
          <a:stretch>
            <a:fillRect/>
          </a:stretch>
        </p:blipFill>
        <p:spPr>
          <a:xfrm>
            <a:off x="5325266" y="1406240"/>
            <a:ext cx="6477333" cy="4519316"/>
          </a:xfrm>
          <a:prstGeom prst="rect">
            <a:avLst/>
          </a:prstGeom>
        </p:spPr>
      </p:pic>
      <p:sp>
        <p:nvSpPr>
          <p:cNvPr id="2" name="Title 1">
            <a:extLst>
              <a:ext uri="{FF2B5EF4-FFF2-40B4-BE49-F238E27FC236}">
                <a16:creationId xmlns:a16="http://schemas.microsoft.com/office/drawing/2014/main" id="{F1AC66F4-4E73-45E8-A2B8-15E11D01068A}"/>
              </a:ext>
            </a:extLst>
          </p:cNvPr>
          <p:cNvSpPr>
            <a:spLocks noGrp="1"/>
          </p:cNvSpPr>
          <p:nvPr>
            <p:ph type="title"/>
          </p:nvPr>
        </p:nvSpPr>
        <p:spPr>
          <a:xfrm>
            <a:off x="605367" y="378458"/>
            <a:ext cx="11496397" cy="461665"/>
          </a:xfrm>
        </p:spPr>
        <p:txBody>
          <a:bodyPr/>
          <a:lstStyle/>
          <a:p>
            <a:r>
              <a:rPr lang="en-US"/>
              <a:t>Bowel wall flow -  Grade 4 </a:t>
            </a:r>
            <a:r>
              <a:rPr lang="en-US" err="1"/>
              <a:t>Limberg</a:t>
            </a:r>
            <a:r>
              <a:rPr lang="en-US"/>
              <a:t> score</a:t>
            </a:r>
            <a:endParaRPr lang="en-US" baseline="30000"/>
          </a:p>
        </p:txBody>
      </p:sp>
      <p:sp>
        <p:nvSpPr>
          <p:cNvPr id="4" name="Slide Number Placeholder 3">
            <a:extLst>
              <a:ext uri="{FF2B5EF4-FFF2-40B4-BE49-F238E27FC236}">
                <a16:creationId xmlns:a16="http://schemas.microsoft.com/office/drawing/2014/main" id="{6A2B9125-AF06-490A-884D-27EB6E79B27C}"/>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19</a:t>
            </a:fld>
            <a:endParaRPr lang="en-US">
              <a:solidFill>
                <a:srgbClr val="646464"/>
              </a:solidFill>
            </a:endParaRPr>
          </a:p>
        </p:txBody>
      </p:sp>
      <p:sp>
        <p:nvSpPr>
          <p:cNvPr id="17" name="Text Placeholder 4">
            <a:extLst>
              <a:ext uri="{FF2B5EF4-FFF2-40B4-BE49-F238E27FC236}">
                <a16:creationId xmlns:a16="http://schemas.microsoft.com/office/drawing/2014/main" id="{F2901038-C0EA-443C-B680-AF3C4C200801}"/>
              </a:ext>
            </a:extLst>
          </p:cNvPr>
          <p:cNvSpPr txBox="1">
            <a:spLocks/>
          </p:cNvSpPr>
          <p:nvPr/>
        </p:nvSpPr>
        <p:spPr bwMode="auto">
          <a:xfrm>
            <a:off x="601928" y="6289661"/>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defRPr/>
            </a:pPr>
            <a:r>
              <a:rPr lang="en-US" sz="750" kern="0">
                <a:solidFill>
                  <a:srgbClr val="212121"/>
                </a:solidFill>
              </a:rPr>
              <a:t>BWF: Bowel wall flow; IUS: Intestinal ultrasound</a:t>
            </a:r>
          </a:p>
          <a:p>
            <a:pPr defTabSz="761970">
              <a:spcBef>
                <a:spcPts val="167"/>
              </a:spcBef>
              <a:buClr>
                <a:srgbClr val="212121"/>
              </a:buClr>
              <a:defRPr/>
            </a:pPr>
            <a:r>
              <a:rPr lang="en-US" sz="750" kern="0">
                <a:solidFill>
                  <a:srgbClr val="212121"/>
                </a:solidFill>
              </a:rPr>
              <a:t>1. Jauregui-</a:t>
            </a:r>
            <a:r>
              <a:rPr lang="en-US" sz="750" kern="0" err="1">
                <a:solidFill>
                  <a:srgbClr val="212121"/>
                </a:solidFill>
              </a:rPr>
              <a:t>Amezaga</a:t>
            </a:r>
            <a:r>
              <a:rPr lang="en-US" sz="750" kern="0">
                <a:solidFill>
                  <a:srgbClr val="212121"/>
                </a:solidFill>
              </a:rPr>
              <a:t>, A., &amp; </a:t>
            </a:r>
            <a:r>
              <a:rPr lang="en-US" sz="750" kern="0" err="1">
                <a:solidFill>
                  <a:srgbClr val="212121"/>
                </a:solidFill>
              </a:rPr>
              <a:t>Rimola</a:t>
            </a:r>
            <a:r>
              <a:rPr lang="en-US" sz="750" kern="0">
                <a:solidFill>
                  <a:srgbClr val="212121"/>
                </a:solidFill>
              </a:rPr>
              <a:t>, J. (2021). </a:t>
            </a:r>
            <a:r>
              <a:rPr lang="en-US" sz="750" i="1" kern="0">
                <a:solidFill>
                  <a:srgbClr val="212121"/>
                </a:solidFill>
              </a:rPr>
              <a:t>Life (Basel, Switzerland),</a:t>
            </a:r>
            <a:r>
              <a:rPr lang="en-US" sz="750" kern="0">
                <a:solidFill>
                  <a:srgbClr val="212121"/>
                </a:solidFill>
              </a:rPr>
              <a:t> 11(7), 603. </a:t>
            </a:r>
            <a:endParaRPr lang="de-DE" sz="750" kern="0">
              <a:solidFill>
                <a:srgbClr val="212121"/>
              </a:solidFill>
            </a:endParaRPr>
          </a:p>
        </p:txBody>
      </p:sp>
      <p:sp>
        <p:nvSpPr>
          <p:cNvPr id="3" name="Rectangle 2">
            <a:extLst>
              <a:ext uri="{FF2B5EF4-FFF2-40B4-BE49-F238E27FC236}">
                <a16:creationId xmlns:a16="http://schemas.microsoft.com/office/drawing/2014/main" id="{014E007B-64CC-E85A-005A-37C0B614A353}"/>
              </a:ext>
            </a:extLst>
          </p:cNvPr>
          <p:cNvSpPr/>
          <p:nvPr/>
        </p:nvSpPr>
        <p:spPr>
          <a:xfrm>
            <a:off x="440355" y="1697023"/>
            <a:ext cx="4785360" cy="297454"/>
          </a:xfrm>
          <a:prstGeom prst="rect">
            <a:avLst/>
          </a:prstGeom>
        </p:spPr>
        <p:txBody>
          <a:bodyPr wrap="square">
            <a:spAutoFit/>
          </a:bodyPr>
          <a:lstStyle/>
          <a:p>
            <a:pPr defTabSz="571477">
              <a:spcBef>
                <a:spcPts val="1000"/>
              </a:spcBef>
              <a:spcAft>
                <a:spcPts val="1000"/>
              </a:spcAft>
              <a:defRPr/>
            </a:pPr>
            <a:r>
              <a:rPr lang="en-US" sz="1333">
                <a:solidFill>
                  <a:srgbClr val="000000"/>
                </a:solidFill>
                <a:latin typeface="Verdana" panose="020B0604030504040204" pitchFamily="34" charset="0"/>
                <a:ea typeface="Verdana" panose="020B0604030504040204" pitchFamily="34" charset="0"/>
              </a:rPr>
              <a:t>BWF as measured by </a:t>
            </a:r>
            <a:r>
              <a:rPr lang="en-US" sz="1333" b="1" err="1">
                <a:solidFill>
                  <a:srgbClr val="000000"/>
                </a:solidFill>
                <a:latin typeface="Verdana" panose="020B0604030504040204" pitchFamily="34" charset="0"/>
                <a:ea typeface="Verdana" panose="020B0604030504040204" pitchFamily="34" charset="0"/>
              </a:rPr>
              <a:t>colour</a:t>
            </a:r>
            <a:r>
              <a:rPr lang="en-US" sz="1333" b="1">
                <a:solidFill>
                  <a:srgbClr val="000000"/>
                </a:solidFill>
                <a:latin typeface="Verdana" panose="020B0604030504040204" pitchFamily="34" charset="0"/>
                <a:ea typeface="Verdana" panose="020B0604030504040204" pitchFamily="34" charset="0"/>
              </a:rPr>
              <a:t>/ power Doppler IUS</a:t>
            </a:r>
            <a:r>
              <a:rPr lang="en-US" sz="1333">
                <a:solidFill>
                  <a:srgbClr val="000000"/>
                </a:solidFill>
                <a:latin typeface="Verdana" panose="020B0604030504040204" pitchFamily="34" charset="0"/>
                <a:ea typeface="Verdana" panose="020B0604030504040204" pitchFamily="34" charset="0"/>
              </a:rPr>
              <a:t>:</a:t>
            </a:r>
            <a:endParaRPr lang="en-US" sz="1333" baseline="30000">
              <a:solidFill>
                <a:srgbClr val="000000"/>
              </a:solidFill>
              <a:latin typeface="Verdana" panose="020B0604030504040204" pitchFamily="34" charset="0"/>
              <a:ea typeface="Verdana" panose="020B0604030504040204" pitchFamily="34" charset="0"/>
            </a:endParaRPr>
          </a:p>
        </p:txBody>
      </p:sp>
      <p:cxnSp>
        <p:nvCxnSpPr>
          <p:cNvPr id="28" name="Google Shape;2043;p94">
            <a:extLst>
              <a:ext uri="{FF2B5EF4-FFF2-40B4-BE49-F238E27FC236}">
                <a16:creationId xmlns:a16="http://schemas.microsoft.com/office/drawing/2014/main" id="{60B738C1-3165-D599-0C03-FF13D5802949}"/>
              </a:ext>
            </a:extLst>
          </p:cNvPr>
          <p:cNvCxnSpPr/>
          <p:nvPr/>
        </p:nvCxnSpPr>
        <p:spPr>
          <a:xfrm>
            <a:off x="4046649" y="3568996"/>
            <a:ext cx="1056128" cy="0"/>
          </a:xfrm>
          <a:prstGeom prst="straightConnector1">
            <a:avLst/>
          </a:prstGeom>
          <a:noFill/>
          <a:ln w="28575" cap="flat" cmpd="sng">
            <a:solidFill>
              <a:srgbClr val="003479"/>
            </a:solidFill>
            <a:prstDash val="solid"/>
            <a:round/>
            <a:headEnd type="none" w="sm" len="sm"/>
            <a:tailEnd type="none" w="sm" len="sm"/>
          </a:ln>
        </p:spPr>
      </p:cxnSp>
      <p:grpSp>
        <p:nvGrpSpPr>
          <p:cNvPr id="29" name="Google Shape;2054;p94">
            <a:extLst>
              <a:ext uri="{FF2B5EF4-FFF2-40B4-BE49-F238E27FC236}">
                <a16:creationId xmlns:a16="http://schemas.microsoft.com/office/drawing/2014/main" id="{4DFDE871-46DA-95A6-B72F-4AE228449DD0}"/>
              </a:ext>
            </a:extLst>
          </p:cNvPr>
          <p:cNvGrpSpPr/>
          <p:nvPr/>
        </p:nvGrpSpPr>
        <p:grpSpPr>
          <a:xfrm>
            <a:off x="3106259" y="3456781"/>
            <a:ext cx="1031027" cy="247766"/>
            <a:chOff x="1779379" y="1383715"/>
            <a:chExt cx="1237232" cy="297319"/>
          </a:xfrm>
          <a:solidFill>
            <a:schemeClr val="accent2"/>
          </a:solidFill>
        </p:grpSpPr>
        <p:sp>
          <p:nvSpPr>
            <p:cNvPr id="30" name="Google Shape;2055;p94">
              <a:extLst>
                <a:ext uri="{FF2B5EF4-FFF2-40B4-BE49-F238E27FC236}">
                  <a16:creationId xmlns:a16="http://schemas.microsoft.com/office/drawing/2014/main" id="{DA455272-9DC0-35A8-7B74-1AFEE79A962A}"/>
                </a:ext>
              </a:extLst>
            </p:cNvPr>
            <p:cNvSpPr/>
            <p:nvPr/>
          </p:nvSpPr>
          <p:spPr>
            <a:xfrm>
              <a:off x="1779379" y="1383715"/>
              <a:ext cx="1237232" cy="297319"/>
            </a:xfrm>
            <a:prstGeom prst="roundRect">
              <a:avLst>
                <a:gd name="adj" fmla="val 16667"/>
              </a:avLst>
            </a:prstGeom>
            <a:grpFill/>
            <a:ln>
              <a:solidFill>
                <a:srgbClr val="652C74"/>
              </a:solidFill>
            </a:ln>
          </p:spPr>
          <p:txBody>
            <a:bodyPr spcFirstLastPara="1" wrap="square" lIns="76188" tIns="38083" rIns="76188" bIns="38083" anchor="ctr" anchorCtr="0">
              <a:noAutofit/>
            </a:bodyPr>
            <a:lstStyle/>
            <a:p>
              <a:pPr algn="ctr" defTabSz="608486" fontAlgn="base">
                <a:defRPr/>
              </a:pPr>
              <a:endParaRPr sz="1333">
                <a:solidFill>
                  <a:srgbClr val="FFFFFF"/>
                </a:solidFill>
                <a:latin typeface="Roboto Condensed"/>
                <a:ea typeface="Roboto Condensed"/>
                <a:cs typeface="Roboto Condensed"/>
                <a:sym typeface="Roboto Condensed"/>
              </a:endParaRPr>
            </a:p>
          </p:txBody>
        </p:sp>
        <p:sp>
          <p:nvSpPr>
            <p:cNvPr id="31" name="Google Shape;2056;p94">
              <a:extLst>
                <a:ext uri="{FF2B5EF4-FFF2-40B4-BE49-F238E27FC236}">
                  <a16:creationId xmlns:a16="http://schemas.microsoft.com/office/drawing/2014/main" id="{E4A22B69-F5F0-982A-E7D8-B20F724783AE}"/>
                </a:ext>
              </a:extLst>
            </p:cNvPr>
            <p:cNvSpPr txBox="1"/>
            <p:nvPr/>
          </p:nvSpPr>
          <p:spPr>
            <a:xfrm>
              <a:off x="1980178" y="1409264"/>
              <a:ext cx="802539" cy="246221"/>
            </a:xfrm>
            <a:prstGeom prst="rect">
              <a:avLst/>
            </a:prstGeom>
            <a:grpFill/>
            <a:ln>
              <a:solidFill>
                <a:srgbClr val="652C74"/>
              </a:solidFill>
            </a:ln>
          </p:spPr>
          <p:txBody>
            <a:bodyPr spcFirstLastPara="1" wrap="square" lIns="0" tIns="0" rIns="0" bIns="0" anchor="ctr" anchorCtr="0">
              <a:noAutofit/>
            </a:bodyPr>
            <a:lstStyle/>
            <a:p>
              <a:pPr algn="ctr" defTabSz="608486" fontAlgn="base">
                <a:buClr>
                  <a:srgbClr val="FFFFFF"/>
                </a:buClr>
                <a:buSzPts val="1600"/>
                <a:defRPr/>
              </a:pPr>
              <a:r>
                <a:rPr lang="en-US" sz="1333">
                  <a:solidFill>
                    <a:srgbClr val="FFFFFF"/>
                  </a:solidFill>
                  <a:latin typeface="Roboto Condensed"/>
                  <a:ea typeface="Roboto Condensed"/>
                  <a:cs typeface="Roboto Condensed"/>
                  <a:sym typeface="Roboto Condensed"/>
                </a:rPr>
                <a:t>Grade 4</a:t>
              </a:r>
              <a:endParaRPr sz="2500">
                <a:solidFill>
                  <a:srgbClr val="212121"/>
                </a:solidFill>
                <a:latin typeface="Arial" pitchFamily="-65" charset="0"/>
              </a:endParaRPr>
            </a:p>
          </p:txBody>
        </p:sp>
      </p:grpSp>
      <p:sp>
        <p:nvSpPr>
          <p:cNvPr id="32" name="Google Shape;2057;p94">
            <a:extLst>
              <a:ext uri="{FF2B5EF4-FFF2-40B4-BE49-F238E27FC236}">
                <a16:creationId xmlns:a16="http://schemas.microsoft.com/office/drawing/2014/main" id="{1C33DCC8-4599-A013-7239-1224BD2DF476}"/>
              </a:ext>
            </a:extLst>
          </p:cNvPr>
          <p:cNvSpPr txBox="1"/>
          <p:nvPr/>
        </p:nvSpPr>
        <p:spPr>
          <a:xfrm>
            <a:off x="2727159" y="4051552"/>
            <a:ext cx="2269717" cy="328072"/>
          </a:xfrm>
          <a:prstGeom prst="rect">
            <a:avLst/>
          </a:prstGeom>
          <a:noFill/>
          <a:ln>
            <a:noFill/>
          </a:ln>
        </p:spPr>
        <p:txBody>
          <a:bodyPr spcFirstLastPara="1" wrap="square" lIns="0" tIns="0" rIns="0" bIns="0" anchor="ctr" anchorCtr="0">
            <a:noAutofit/>
          </a:bodyPr>
          <a:lstStyle/>
          <a:p>
            <a:pPr defTabSz="608486" fontAlgn="base">
              <a:spcBef>
                <a:spcPct val="50000"/>
              </a:spcBef>
              <a:spcAft>
                <a:spcPct val="0"/>
              </a:spcAft>
              <a:defRPr/>
            </a:pP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Vascular signals extending into the surrounding mesentery</a:t>
            </a:r>
            <a:r>
              <a:rPr lang="en-US" sz="1167" b="1" baseline="30000">
                <a:solidFill>
                  <a:srgbClr val="212121"/>
                </a:solidFill>
                <a:latin typeface="Verdana" panose="020B0604030504040204" pitchFamily="34" charset="0"/>
                <a:ea typeface="Verdana" panose="020B0604030504040204" pitchFamily="34" charset="0"/>
                <a:cs typeface="Arial" panose="020B0604020202020204" pitchFamily="34" charset="0"/>
              </a:rPr>
              <a:t>1</a:t>
            </a:r>
            <a:r>
              <a:rPr lang="en-US" sz="1167" b="1">
                <a:solidFill>
                  <a:srgbClr val="212121"/>
                </a:solidFill>
                <a:latin typeface="Verdana" panose="020B0604030504040204" pitchFamily="34" charset="0"/>
                <a:ea typeface="Verdana" panose="020B0604030504040204" pitchFamily="34" charset="0"/>
                <a:cs typeface="Arial" panose="020B0604020202020204" pitchFamily="34" charset="0"/>
              </a:rPr>
              <a:t> </a:t>
            </a:r>
            <a:endParaRPr lang="en-US" sz="1000" b="1">
              <a:solidFill>
                <a:srgbClr val="212121"/>
              </a:solidFill>
              <a:latin typeface="Verdana" panose="020B0604030504040204" pitchFamily="34" charset="0"/>
              <a:ea typeface="Verdana" panose="020B0604030504040204" pitchFamily="34" charset="0"/>
              <a:cs typeface="Arial" panose="020B0604020202020204" pitchFamily="34" charset="0"/>
            </a:endParaRPr>
          </a:p>
        </p:txBody>
      </p:sp>
      <p:sp>
        <p:nvSpPr>
          <p:cNvPr id="33" name="Google Shape;2058;p94">
            <a:extLst>
              <a:ext uri="{FF2B5EF4-FFF2-40B4-BE49-F238E27FC236}">
                <a16:creationId xmlns:a16="http://schemas.microsoft.com/office/drawing/2014/main" id="{7A443B2C-8187-4B75-682F-8862BA260A80}"/>
              </a:ext>
            </a:extLst>
          </p:cNvPr>
          <p:cNvSpPr txBox="1"/>
          <p:nvPr/>
        </p:nvSpPr>
        <p:spPr>
          <a:xfrm>
            <a:off x="440355" y="3221610"/>
            <a:ext cx="2592140" cy="1282403"/>
          </a:xfrm>
          <a:prstGeom prst="rect">
            <a:avLst/>
          </a:prstGeom>
          <a:noFill/>
          <a:ln>
            <a:noFill/>
          </a:ln>
        </p:spPr>
        <p:txBody>
          <a:bodyPr spcFirstLastPara="1" wrap="square" lIns="0" tIns="0" rIns="0" bIns="0" anchor="b" anchorCtr="0">
            <a:noAutofit/>
          </a:bodyPr>
          <a:lstStyle/>
          <a:p>
            <a:pPr algn="ctr" defTabSz="608486" fontAlgn="base">
              <a:buClr>
                <a:srgbClr val="6EBD44"/>
              </a:buClr>
              <a:buSzPts val="10000"/>
              <a:defRPr/>
            </a:pPr>
            <a:r>
              <a:rPr lang="en-US" sz="8333" b="1">
                <a:solidFill>
                  <a:srgbClr val="003479"/>
                </a:solidFill>
                <a:latin typeface="Roboto Condensed"/>
                <a:ea typeface="Roboto Condensed"/>
                <a:sym typeface="Roboto Condensed"/>
              </a:rPr>
              <a:t>Grade4</a:t>
            </a:r>
            <a:endParaRPr sz="2500">
              <a:solidFill>
                <a:srgbClr val="003479"/>
              </a:solidFill>
              <a:latin typeface="Arial" pitchFamily="-65" charset="0"/>
            </a:endParaRPr>
          </a:p>
        </p:txBody>
      </p:sp>
      <p:cxnSp>
        <p:nvCxnSpPr>
          <p:cNvPr id="34" name="Google Shape;2044;p94">
            <a:extLst>
              <a:ext uri="{FF2B5EF4-FFF2-40B4-BE49-F238E27FC236}">
                <a16:creationId xmlns:a16="http://schemas.microsoft.com/office/drawing/2014/main" id="{966E37AE-BAF7-0684-A4BE-6679C108990B}"/>
              </a:ext>
            </a:extLst>
          </p:cNvPr>
          <p:cNvCxnSpPr/>
          <p:nvPr/>
        </p:nvCxnSpPr>
        <p:spPr>
          <a:xfrm>
            <a:off x="5096427" y="3568996"/>
            <a:ext cx="0" cy="665445"/>
          </a:xfrm>
          <a:prstGeom prst="straightConnector1">
            <a:avLst/>
          </a:prstGeom>
          <a:noFill/>
          <a:ln w="28575" cap="flat" cmpd="sng">
            <a:solidFill>
              <a:srgbClr val="003479"/>
            </a:solidFill>
            <a:prstDash val="solid"/>
            <a:round/>
            <a:headEnd type="none" w="sm" len="sm"/>
            <a:tailEnd type="oval" w="med" len="med"/>
          </a:ln>
        </p:spPr>
      </p:cxnSp>
      <p:sp>
        <p:nvSpPr>
          <p:cNvPr id="35" name="Text Placeholder 3">
            <a:extLst>
              <a:ext uri="{FF2B5EF4-FFF2-40B4-BE49-F238E27FC236}">
                <a16:creationId xmlns:a16="http://schemas.microsoft.com/office/drawing/2014/main" id="{C63BC31D-93B8-3179-5A74-8CD603688FC1}"/>
              </a:ext>
            </a:extLst>
          </p:cNvPr>
          <p:cNvSpPr>
            <a:spLocks noGrp="1"/>
          </p:cNvSpPr>
          <p:nvPr>
            <p:ph type="body" sz="quarter" idx="10"/>
          </p:nvPr>
        </p:nvSpPr>
        <p:spPr>
          <a:xfrm>
            <a:off x="5945603" y="5551205"/>
            <a:ext cx="5263828" cy="374350"/>
          </a:xfrm>
        </p:spPr>
        <p:txBody>
          <a:bodyPr/>
          <a:lstStyle/>
          <a:p>
            <a:pPr marL="0" indent="0" algn="ctr">
              <a:buNone/>
            </a:pPr>
            <a:r>
              <a:rPr lang="en-US" altLang="ko-KR" sz="750">
                <a:solidFill>
                  <a:schemeClr val="bg1"/>
                </a:solidFill>
                <a:latin typeface="Verdana" panose="020B0604030504040204" pitchFamily="34" charset="0"/>
                <a:ea typeface="Verdana" panose="020B0604030504040204" pitchFamily="34" charset="0"/>
              </a:rPr>
              <a:t>Photo kindly provided by A/Prof.  Jun Miyoshi, </a:t>
            </a:r>
            <a:r>
              <a:rPr lang="en-US" altLang="ko-KR" sz="750" err="1">
                <a:solidFill>
                  <a:schemeClr val="bg1"/>
                </a:solidFill>
                <a:latin typeface="Verdana" panose="020B0604030504040204" pitchFamily="34" charset="0"/>
                <a:ea typeface="Verdana" panose="020B0604030504040204" pitchFamily="34" charset="0"/>
              </a:rPr>
              <a:t>Kyorin</a:t>
            </a:r>
            <a:r>
              <a:rPr lang="en-US" altLang="ko-KR" sz="750">
                <a:solidFill>
                  <a:schemeClr val="bg1"/>
                </a:solidFill>
                <a:latin typeface="Verdana" panose="020B0604030504040204" pitchFamily="34" charset="0"/>
                <a:ea typeface="Verdana" panose="020B0604030504040204" pitchFamily="34" charset="0"/>
              </a:rPr>
              <a:t> University School of Medicine, Japan</a:t>
            </a:r>
          </a:p>
          <a:p>
            <a:pPr marL="0" indent="0">
              <a:buNone/>
            </a:pPr>
            <a:r>
              <a:rPr lang="en-US" altLang="ko-KR" sz="750">
                <a:solidFill>
                  <a:schemeClr val="bg1"/>
                </a:solidFill>
                <a:latin typeface="Verdana" panose="020B0604030504040204" pitchFamily="34" charset="0"/>
                <a:ea typeface="Verdana" panose="020B0604030504040204" pitchFamily="34" charset="0"/>
              </a:rPr>
              <a:t> </a:t>
            </a:r>
          </a:p>
          <a:p>
            <a:endParaRPr lang="vi-VN">
              <a:solidFill>
                <a:schemeClr val="bg1"/>
              </a:solidFill>
            </a:endParaRPr>
          </a:p>
        </p:txBody>
      </p:sp>
    </p:spTree>
    <p:extLst>
      <p:ext uri="{BB962C8B-B14F-4D97-AF65-F5344CB8AC3E}">
        <p14:creationId xmlns:p14="http://schemas.microsoft.com/office/powerpoint/2010/main" val="19336267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72A8-DB96-4AE8-8D98-F1238D166FF8}"/>
              </a:ext>
            </a:extLst>
          </p:cNvPr>
          <p:cNvSpPr>
            <a:spLocks noGrp="1"/>
          </p:cNvSpPr>
          <p:nvPr>
            <p:ph type="title"/>
          </p:nvPr>
        </p:nvSpPr>
        <p:spPr>
          <a:xfrm>
            <a:off x="605367" y="320401"/>
            <a:ext cx="10990958" cy="461665"/>
          </a:xfrm>
        </p:spPr>
        <p:txBody>
          <a:bodyPr/>
          <a:lstStyle/>
          <a:p>
            <a:r>
              <a:rPr lang="en-US"/>
              <a:t>About IUS Primer module</a:t>
            </a:r>
          </a:p>
        </p:txBody>
      </p:sp>
      <p:sp>
        <p:nvSpPr>
          <p:cNvPr id="4" name="Slide Number Placeholder 3">
            <a:extLst>
              <a:ext uri="{FF2B5EF4-FFF2-40B4-BE49-F238E27FC236}">
                <a16:creationId xmlns:a16="http://schemas.microsoft.com/office/drawing/2014/main" id="{5E540CE8-74F1-4C00-B87F-906580E9C14F}"/>
              </a:ext>
            </a:extLst>
          </p:cNvPr>
          <p:cNvSpPr>
            <a:spLocks noGrp="1"/>
          </p:cNvSpPr>
          <p:nvPr>
            <p:ph type="sldNum" sz="quarter" idx="4"/>
          </p:nvPr>
        </p:nvSpPr>
        <p:spPr/>
        <p:txBody>
          <a:bodyPr/>
          <a:lstStyle/>
          <a:p>
            <a:pPr defTabSz="914363">
              <a:defRPr/>
            </a:pPr>
            <a:fld id="{AD816501-AAE5-214E-B100-00C3DC5F5E3F}" type="slidenum">
              <a:rPr lang="en-US">
                <a:solidFill>
                  <a:srgbClr val="646464"/>
                </a:solidFill>
              </a:rPr>
              <a:pPr defTabSz="914363">
                <a:defRPr/>
              </a:pPr>
              <a:t>2</a:t>
            </a:fld>
            <a:endParaRPr lang="en-US">
              <a:solidFill>
                <a:srgbClr val="646464"/>
              </a:solidFill>
            </a:endParaRPr>
          </a:p>
        </p:txBody>
      </p:sp>
      <p:sp>
        <p:nvSpPr>
          <p:cNvPr id="5" name="Text Placeholder 4">
            <a:extLst>
              <a:ext uri="{FF2B5EF4-FFF2-40B4-BE49-F238E27FC236}">
                <a16:creationId xmlns:a16="http://schemas.microsoft.com/office/drawing/2014/main" id="{3783913F-3F82-4A30-BCA9-25D80BC96AF0}"/>
              </a:ext>
            </a:extLst>
          </p:cNvPr>
          <p:cNvSpPr>
            <a:spLocks noGrp="1"/>
          </p:cNvSpPr>
          <p:nvPr>
            <p:ph type="body" sz="quarter" idx="17"/>
          </p:nvPr>
        </p:nvSpPr>
        <p:spPr/>
        <p:txBody>
          <a:bodyPr/>
          <a:lstStyle/>
          <a:p>
            <a:r>
              <a:rPr lang="en-US" sz="833" kern="1200">
                <a:solidFill>
                  <a:srgbClr val="242021"/>
                </a:solidFill>
                <a:latin typeface="Verdana" panose="020B0604030504040204" pitchFamily="34" charset="0"/>
                <a:ea typeface="Verdana" panose="020B0604030504040204" pitchFamily="34" charset="0"/>
              </a:rPr>
              <a:t>AOCC: Asian Organization for Crohn's &amp; Colitis; </a:t>
            </a:r>
            <a:r>
              <a:rPr lang="en-US" sz="800" kern="1200">
                <a:solidFill>
                  <a:srgbClr val="242021"/>
                </a:solidFill>
                <a:latin typeface="Verdana" panose="020B0604030504040204" pitchFamily="34" charset="0"/>
                <a:ea typeface="Verdana" panose="020B0604030504040204" pitchFamily="34" charset="0"/>
              </a:rPr>
              <a:t>IUS: Intestinal ultrasound.</a:t>
            </a:r>
            <a:endParaRPr lang="en-US"/>
          </a:p>
        </p:txBody>
      </p:sp>
      <p:sp>
        <p:nvSpPr>
          <p:cNvPr id="11" name="TextBox 10">
            <a:extLst>
              <a:ext uri="{FF2B5EF4-FFF2-40B4-BE49-F238E27FC236}">
                <a16:creationId xmlns:a16="http://schemas.microsoft.com/office/drawing/2014/main" id="{A48BCC66-3D95-5986-18A6-9B1C73542F6A}"/>
              </a:ext>
            </a:extLst>
          </p:cNvPr>
          <p:cNvSpPr txBox="1"/>
          <p:nvPr/>
        </p:nvSpPr>
        <p:spPr>
          <a:xfrm>
            <a:off x="224972" y="1387578"/>
            <a:ext cx="10805886" cy="5016758"/>
          </a:xfrm>
          <a:prstGeom prst="rect">
            <a:avLst/>
          </a:prstGeom>
          <a:noFill/>
        </p:spPr>
        <p:txBody>
          <a:bodyPr wrap="square">
            <a:spAutoFit/>
          </a:bodyPr>
          <a:lstStyle/>
          <a:p>
            <a:pPr marL="666723" indent="-285739" defTabSz="608486" fontAlgn="base">
              <a:buFont typeface="Arial" panose="020B0604020202020204" pitchFamily="34" charset="0"/>
              <a:buChar char="•"/>
              <a:defRPr/>
            </a:pPr>
            <a:r>
              <a:rPr lang="en-US" sz="2000" dirty="0">
                <a:solidFill>
                  <a:srgbClr val="212121"/>
                </a:solidFill>
                <a:latin typeface="Verdana" panose="020B0604030504040204" pitchFamily="34" charset="0"/>
                <a:ea typeface="Verdana" panose="020B0604030504040204" pitchFamily="34" charset="0"/>
                <a:cs typeface="Times New Roman" panose="02020603050405020304" pitchFamily="18" charset="0"/>
              </a:rPr>
              <a:t>IUS Primer module was created for training gastroenterologists in Asia on adopting Intestinal Ultrasound (IUS) for the diagnosis and management of Inflammatory Bowel Disease </a:t>
            </a:r>
          </a:p>
          <a:p>
            <a:pPr marL="380985" defTabSz="608486" fontAlgn="base">
              <a:defRPr/>
            </a:pPr>
            <a:endParaRPr lang="en-US" sz="2000" dirty="0">
              <a:solidFill>
                <a:srgbClr val="212121"/>
              </a:solidFill>
              <a:latin typeface="Verdana" panose="020B0604030504040204" pitchFamily="34" charset="0"/>
              <a:ea typeface="Verdana" panose="020B0604030504040204" pitchFamily="34" charset="0"/>
              <a:cs typeface="Times New Roman" panose="02020603050405020304" pitchFamily="18" charset="0"/>
            </a:endParaRPr>
          </a:p>
          <a:p>
            <a:pPr marL="666723" indent="-285739" defTabSz="608486" fontAlgn="base">
              <a:buFont typeface="Arial" panose="020B0604020202020204" pitchFamily="34" charset="0"/>
              <a:buChar char="•"/>
            </a:pPr>
            <a:r>
              <a:rPr lang="en-US" sz="2000" dirty="0">
                <a:solidFill>
                  <a:srgbClr val="212121"/>
                </a:solidFill>
                <a:latin typeface="Verdana" panose="020B0604030504040204" pitchFamily="34" charset="0"/>
                <a:ea typeface="Verdana" panose="020B0604030504040204" pitchFamily="34" charset="0"/>
                <a:cs typeface="Times New Roman" panose="02020603050405020304" pitchFamily="18" charset="0"/>
              </a:rPr>
              <a:t>Transform Medical Communications was commissioned by </a:t>
            </a:r>
            <a:r>
              <a:rPr lang="en-NZ" sz="2000" dirty="0">
                <a:solidFill>
                  <a:srgbClr val="212121"/>
                </a:solidFill>
                <a:latin typeface="Verdana" panose="020B0604030504040204" pitchFamily="34" charset="0"/>
                <a:ea typeface="Verdana" panose="020B0604030504040204" pitchFamily="34" charset="0"/>
                <a:cs typeface="Times New Roman" panose="02020603050405020304" pitchFamily="18" charset="0"/>
              </a:rPr>
              <a:t>Janssen Asia Pacific for the development of this educational module </a:t>
            </a:r>
            <a:r>
              <a:rPr lang="en-NZ" sz="2000" i="1" dirty="0">
                <a:solidFill>
                  <a:srgbClr val="212121"/>
                </a:solidFill>
                <a:latin typeface="Verdana" panose="020B0604030504040204" pitchFamily="34" charset="0"/>
                <a:ea typeface="Verdana" panose="020B0604030504040204" pitchFamily="34" charset="0"/>
                <a:cs typeface="Times New Roman" panose="02020603050405020304" pitchFamily="18" charset="0"/>
              </a:rPr>
              <a:t>under the guidance of IUS Primer working group members and AOCC.</a:t>
            </a:r>
            <a:r>
              <a:rPr lang="en-NZ" sz="2000" dirty="0">
                <a:solidFill>
                  <a:srgbClr val="212121"/>
                </a:solidFill>
                <a:latin typeface="Verdana" panose="020B0604030504040204" pitchFamily="34" charset="0"/>
                <a:ea typeface="Verdana" panose="020B0604030504040204" pitchFamily="34" charset="0"/>
                <a:cs typeface="Times New Roman" panose="02020603050405020304" pitchFamily="18" charset="0"/>
              </a:rPr>
              <a:t> The division of Janssen responsible for developing the module is from medical education that follows strict non-promotional and educational guidance. </a:t>
            </a:r>
          </a:p>
          <a:p>
            <a:pPr marL="380985" defTabSz="608486" fontAlgn="base"/>
            <a:endParaRPr lang="en-NZ" sz="2000" dirty="0">
              <a:solidFill>
                <a:srgbClr val="212121"/>
              </a:solidFill>
              <a:latin typeface="Verdana" panose="020B0604030504040204" pitchFamily="34" charset="0"/>
              <a:ea typeface="Verdana" panose="020B0604030504040204" pitchFamily="34" charset="0"/>
              <a:cs typeface="Times New Roman" panose="02020603050405020304" pitchFamily="18" charset="0"/>
            </a:endParaRPr>
          </a:p>
          <a:p>
            <a:pPr marL="666723" indent="-285739" defTabSz="608486" fontAlgn="base">
              <a:buFont typeface="Arial" panose="020B0604020202020204" pitchFamily="34" charset="0"/>
              <a:buChar char="•"/>
            </a:pPr>
            <a:r>
              <a:rPr lang="en-US" sz="2000" dirty="0">
                <a:solidFill>
                  <a:srgbClr val="212121"/>
                </a:solidFill>
                <a:latin typeface="Verdana" panose="020B0604030504040204" pitchFamily="34" charset="0"/>
                <a:ea typeface="Verdana" panose="020B0604030504040204" pitchFamily="34" charset="0"/>
                <a:cs typeface="Times New Roman" panose="02020603050405020304" pitchFamily="18" charset="0"/>
              </a:rPr>
              <a:t>The development of the module was funded by Janssen Asia Pacific, a division of Johnson and Johnson </a:t>
            </a:r>
            <a:r>
              <a:rPr lang="en-US" sz="2000" dirty="0">
                <a:solidFill>
                  <a:srgbClr val="000000"/>
                </a:solidFill>
                <a:latin typeface="Verdana"/>
                <a:ea typeface="Verdana"/>
                <a:cs typeface="Arial"/>
              </a:rPr>
              <a:t>International (Singapore) </a:t>
            </a:r>
            <a:r>
              <a:rPr lang="en-US" sz="2000" dirty="0">
                <a:solidFill>
                  <a:srgbClr val="212121"/>
                </a:solidFill>
                <a:latin typeface="Verdana" panose="020B0604030504040204" pitchFamily="34" charset="0"/>
                <a:ea typeface="Verdana" panose="020B0604030504040204" pitchFamily="34" charset="0"/>
                <a:cs typeface="Times New Roman" panose="02020603050405020304" pitchFamily="18" charset="0"/>
              </a:rPr>
              <a:t>Pte. Ltd. in 2022. N</a:t>
            </a:r>
            <a:r>
              <a:rPr lang="en-US" sz="2000" dirty="0">
                <a:solidFill>
                  <a:srgbClr val="000000"/>
                </a:solidFill>
                <a:latin typeface="Verdana" panose="020B0604030504040204" pitchFamily="34" charset="0"/>
                <a:ea typeface="Verdana" panose="020B0604030504040204" pitchFamily="34" charset="0"/>
                <a:cs typeface="Arial" panose="020B0604020202020204" pitchFamily="34" charset="0"/>
              </a:rPr>
              <a:t>on-commercial use of this module is permitted without any further permission, provided credit for the content is clearly attributed to Janssen Asia Pacific.</a:t>
            </a:r>
            <a:endParaRPr lang="en-SG" sz="2000" dirty="0">
              <a:solidFill>
                <a:srgbClr val="000000"/>
              </a:solidFill>
              <a:latin typeface="Verdana" panose="020B0604030504040204" pitchFamily="34" charset="0"/>
              <a:ea typeface="Verdana" panose="020B0604030504040204" pitchFamily="34" charset="0"/>
              <a:cs typeface="Arial" panose="020B0604020202020204" pitchFamily="34" charset="0"/>
            </a:endParaRPr>
          </a:p>
          <a:p>
            <a:pPr marL="380985" defTabSz="608486" fontAlgn="base">
              <a:defRPr/>
            </a:pPr>
            <a:endParaRPr lang="en-US" sz="2000" dirty="0">
              <a:solidFill>
                <a:srgbClr val="212121"/>
              </a:solidFill>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211938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248;p286">
            <a:extLst>
              <a:ext uri="{FF2B5EF4-FFF2-40B4-BE49-F238E27FC236}">
                <a16:creationId xmlns:a16="http://schemas.microsoft.com/office/drawing/2014/main" id="{F0C94AA6-B3A7-4F48-9F56-179B293B698A}"/>
              </a:ext>
            </a:extLst>
          </p:cNvPr>
          <p:cNvSpPr/>
          <p:nvPr/>
        </p:nvSpPr>
        <p:spPr>
          <a:xfrm>
            <a:off x="6807870" y="2448474"/>
            <a:ext cx="4664108" cy="1564532"/>
          </a:xfrm>
          <a:prstGeom prst="roundRect">
            <a:avLst>
              <a:gd name="adj" fmla="val 16667"/>
            </a:avLst>
          </a:prstGeom>
          <a:solidFill>
            <a:schemeClr val="lt2"/>
          </a:solidFill>
          <a:ln w="57150" cap="flat" cmpd="sng">
            <a:solidFill>
              <a:schemeClr val="accent1"/>
            </a:solidFill>
            <a:prstDash val="solid"/>
            <a:round/>
            <a:headEnd type="none" w="sm" len="sm"/>
            <a:tailEnd type="none" w="sm" len="sm"/>
          </a:ln>
        </p:spPr>
        <p:txBody>
          <a:bodyPr spcFirstLastPara="1" wrap="square" lIns="76188" tIns="38083" rIns="76188" bIns="38083" anchor="ctr" anchorCtr="0">
            <a:noAutofit/>
          </a:bodyPr>
          <a:lstStyle/>
          <a:p>
            <a:pPr algn="ctr" defTabSz="608486" fontAlgn="base"/>
            <a:endParaRPr sz="1667">
              <a:solidFill>
                <a:srgbClr val="FFFFFF"/>
              </a:solidFill>
              <a:latin typeface="Roboto Condensed"/>
              <a:ea typeface="Roboto Condensed"/>
              <a:cs typeface="Roboto Condensed"/>
              <a:sym typeface="Roboto Condensed"/>
            </a:endParaRPr>
          </a:p>
        </p:txBody>
      </p:sp>
      <p:sp>
        <p:nvSpPr>
          <p:cNvPr id="2" name="Title 1">
            <a:extLst>
              <a:ext uri="{FF2B5EF4-FFF2-40B4-BE49-F238E27FC236}">
                <a16:creationId xmlns:a16="http://schemas.microsoft.com/office/drawing/2014/main" id="{58DB8D25-6566-4B16-BA98-941CA47B0AB3}"/>
              </a:ext>
            </a:extLst>
          </p:cNvPr>
          <p:cNvSpPr>
            <a:spLocks noGrp="1"/>
          </p:cNvSpPr>
          <p:nvPr>
            <p:ph type="title"/>
          </p:nvPr>
        </p:nvSpPr>
        <p:spPr>
          <a:xfrm>
            <a:off x="605366" y="378458"/>
            <a:ext cx="11112958" cy="461601"/>
          </a:xfrm>
        </p:spPr>
        <p:txBody>
          <a:bodyPr/>
          <a:lstStyle/>
          <a:p>
            <a:r>
              <a:rPr lang="en-US"/>
              <a:t>IUS Features in Crohn’s disease: skip lesions</a:t>
            </a:r>
          </a:p>
        </p:txBody>
      </p:sp>
      <p:sp>
        <p:nvSpPr>
          <p:cNvPr id="4" name="Slide Number Placeholder 3">
            <a:extLst>
              <a:ext uri="{FF2B5EF4-FFF2-40B4-BE49-F238E27FC236}">
                <a16:creationId xmlns:a16="http://schemas.microsoft.com/office/drawing/2014/main" id="{7C8929F2-21EB-462C-A511-5D47E40E67FE}"/>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20</a:t>
            </a:fld>
            <a:endParaRPr lang="en-US">
              <a:solidFill>
                <a:srgbClr val="646464"/>
              </a:solidFill>
            </a:endParaRPr>
          </a:p>
        </p:txBody>
      </p:sp>
      <p:sp>
        <p:nvSpPr>
          <p:cNvPr id="5" name="Text Placeholder 4">
            <a:extLst>
              <a:ext uri="{FF2B5EF4-FFF2-40B4-BE49-F238E27FC236}">
                <a16:creationId xmlns:a16="http://schemas.microsoft.com/office/drawing/2014/main" id="{B2AB8A3B-7A18-499E-9DDF-F1D13E850AEB}"/>
              </a:ext>
            </a:extLst>
          </p:cNvPr>
          <p:cNvSpPr>
            <a:spLocks noGrp="1"/>
          </p:cNvSpPr>
          <p:nvPr>
            <p:ph type="body" sz="quarter" idx="17"/>
          </p:nvPr>
        </p:nvSpPr>
        <p:spPr/>
        <p:txBody>
          <a:bodyPr/>
          <a:lstStyle/>
          <a:p>
            <a:r>
              <a:rPr lang="en-US"/>
              <a:t>IUS: Intestinal ultrasound. CD: Crohn’s disease. </a:t>
            </a:r>
          </a:p>
          <a:p>
            <a:r>
              <a:rPr lang="en-US"/>
              <a:t>1. </a:t>
            </a:r>
            <a:r>
              <a:rPr lang="en-US" err="1"/>
              <a:t>Zijta</a:t>
            </a:r>
            <a:r>
              <a:rPr lang="en-US"/>
              <a:t>, F., </a:t>
            </a:r>
            <a:r>
              <a:rPr lang="en-US" err="1"/>
              <a:t>Vanhooymissen</a:t>
            </a:r>
            <a:r>
              <a:rPr lang="en-US"/>
              <a:t>, I. &amp; </a:t>
            </a:r>
            <a:r>
              <a:rPr lang="en-US" err="1"/>
              <a:t>Puylaert</a:t>
            </a:r>
            <a:r>
              <a:rPr lang="en-US"/>
              <a:t>, J. Crohn's disease - role of Ultrasound. Available at: </a:t>
            </a:r>
            <a:r>
              <a:rPr lang="en-US">
                <a:hlinkClick r:id="rId2"/>
              </a:rPr>
              <a:t>https://radiologyassistant.nl/abdomen/bowel/ultrasound-in-crohns-disease</a:t>
            </a:r>
            <a:r>
              <a:rPr lang="en-US"/>
              <a:t>. 2. Jauregui-</a:t>
            </a:r>
            <a:r>
              <a:rPr lang="en-US" err="1"/>
              <a:t>Amezaga</a:t>
            </a:r>
            <a:r>
              <a:rPr lang="en-US"/>
              <a:t>, A., &amp; </a:t>
            </a:r>
            <a:r>
              <a:rPr lang="en-US" err="1"/>
              <a:t>Rimola</a:t>
            </a:r>
            <a:r>
              <a:rPr lang="en-US"/>
              <a:t>, J. (2021). </a:t>
            </a:r>
            <a:r>
              <a:rPr lang="en-US" i="1"/>
              <a:t>Life (Basel, Switzerland),</a:t>
            </a:r>
            <a:r>
              <a:rPr lang="en-US"/>
              <a:t> 11(7), 603. </a:t>
            </a:r>
          </a:p>
        </p:txBody>
      </p:sp>
      <p:pic>
        <p:nvPicPr>
          <p:cNvPr id="6" name="Picture 2">
            <a:extLst>
              <a:ext uri="{FF2B5EF4-FFF2-40B4-BE49-F238E27FC236}">
                <a16:creationId xmlns:a16="http://schemas.microsoft.com/office/drawing/2014/main" id="{CE038C14-B313-476A-A4B3-34C539814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28" y="1541828"/>
            <a:ext cx="5779625" cy="4149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6C0FFE-F52B-4DD7-AE5A-2CA300D6B2BC}"/>
              </a:ext>
            </a:extLst>
          </p:cNvPr>
          <p:cNvSpPr txBox="1"/>
          <p:nvPr/>
        </p:nvSpPr>
        <p:spPr>
          <a:xfrm>
            <a:off x="890291" y="5691789"/>
            <a:ext cx="5202899" cy="348685"/>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credit: </a:t>
            </a:r>
            <a:r>
              <a:rPr lang="en-US" sz="833" err="1">
                <a:solidFill>
                  <a:srgbClr val="212121"/>
                </a:solidFill>
                <a:latin typeface="Verdana" panose="020B0604030504040204" pitchFamily="34" charset="0"/>
                <a:ea typeface="Verdana" panose="020B0604030504040204" pitchFamily="34" charset="0"/>
              </a:rPr>
              <a:t>Zijta</a:t>
            </a:r>
            <a:r>
              <a:rPr lang="en-US" sz="833">
                <a:solidFill>
                  <a:srgbClr val="212121"/>
                </a:solidFill>
                <a:latin typeface="Verdana" panose="020B0604030504040204" pitchFamily="34" charset="0"/>
                <a:ea typeface="Verdana" panose="020B0604030504040204" pitchFamily="34" charset="0"/>
              </a:rPr>
              <a:t>, F., </a:t>
            </a:r>
            <a:r>
              <a:rPr lang="en-US" sz="833" err="1">
                <a:solidFill>
                  <a:srgbClr val="212121"/>
                </a:solidFill>
                <a:latin typeface="Verdana" panose="020B0604030504040204" pitchFamily="34" charset="0"/>
                <a:ea typeface="Verdana" panose="020B0604030504040204" pitchFamily="34" charset="0"/>
              </a:rPr>
              <a:t>Vanhooymissen</a:t>
            </a:r>
            <a:r>
              <a:rPr lang="en-US" sz="833">
                <a:solidFill>
                  <a:srgbClr val="212121"/>
                </a:solidFill>
                <a:latin typeface="Verdana" panose="020B0604030504040204" pitchFamily="34" charset="0"/>
                <a:ea typeface="Verdana" panose="020B0604030504040204" pitchFamily="34" charset="0"/>
              </a:rPr>
              <a:t> I &amp; </a:t>
            </a:r>
            <a:r>
              <a:rPr lang="en-US" sz="833" err="1">
                <a:solidFill>
                  <a:srgbClr val="212121"/>
                </a:solidFill>
                <a:latin typeface="Verdana" panose="020B0604030504040204" pitchFamily="34" charset="0"/>
                <a:ea typeface="Verdana" panose="020B0604030504040204" pitchFamily="34" charset="0"/>
              </a:rPr>
              <a:t>Puylaert</a:t>
            </a:r>
            <a:r>
              <a:rPr lang="en-US" sz="833">
                <a:solidFill>
                  <a:srgbClr val="212121"/>
                </a:solidFill>
                <a:latin typeface="Verdana" panose="020B0604030504040204" pitchFamily="34" charset="0"/>
                <a:ea typeface="Verdana" panose="020B0604030504040204" pitchFamily="34" charset="0"/>
              </a:rPr>
              <a:t> J, Radiology Assistant website</a:t>
            </a:r>
            <a:r>
              <a:rPr lang="en-US" sz="833" baseline="30000">
                <a:solidFill>
                  <a:srgbClr val="212121"/>
                </a:solidFill>
                <a:latin typeface="Verdana" panose="020B0604030504040204" pitchFamily="34" charset="0"/>
                <a:ea typeface="Verdana" panose="020B0604030504040204" pitchFamily="34" charset="0"/>
              </a:rPr>
              <a:t>1 </a:t>
            </a:r>
            <a:r>
              <a:rPr lang="en-US" sz="833">
                <a:solidFill>
                  <a:srgbClr val="212121"/>
                </a:solidFill>
                <a:latin typeface="Verdana" panose="020B0604030504040204" pitchFamily="34" charset="0"/>
                <a:ea typeface="Verdana" panose="020B0604030504040204" pitchFamily="34" charset="0"/>
              </a:rPr>
              <a:t>Reproduced from Radiology Assistant website,</a:t>
            </a:r>
            <a:r>
              <a:rPr lang="en-US" sz="833" baseline="30000">
                <a:solidFill>
                  <a:srgbClr val="212121"/>
                </a:solidFill>
                <a:latin typeface="Verdana" panose="020B0604030504040204" pitchFamily="34" charset="0"/>
                <a:ea typeface="Verdana" panose="020B0604030504040204" pitchFamily="34" charset="0"/>
              </a:rPr>
              <a:t>1</a:t>
            </a:r>
            <a:r>
              <a:rPr lang="en-US" sz="833">
                <a:solidFill>
                  <a:srgbClr val="212121"/>
                </a:solidFill>
                <a:latin typeface="Verdana" panose="020B0604030504040204" pitchFamily="34" charset="0"/>
                <a:ea typeface="Verdana" panose="020B0604030504040204" pitchFamily="34" charset="0"/>
              </a:rPr>
              <a:t> strictly for educational purposes only.</a:t>
            </a:r>
          </a:p>
        </p:txBody>
      </p:sp>
      <p:sp>
        <p:nvSpPr>
          <p:cNvPr id="8" name="TextBox 7">
            <a:extLst>
              <a:ext uri="{FF2B5EF4-FFF2-40B4-BE49-F238E27FC236}">
                <a16:creationId xmlns:a16="http://schemas.microsoft.com/office/drawing/2014/main" id="{38E92AEB-EDC7-4BCE-BE0B-EBAC9BD791B8}"/>
              </a:ext>
            </a:extLst>
          </p:cNvPr>
          <p:cNvSpPr txBox="1"/>
          <p:nvPr/>
        </p:nvSpPr>
        <p:spPr>
          <a:xfrm>
            <a:off x="6947869" y="2596545"/>
            <a:ext cx="4384108" cy="1323247"/>
          </a:xfrm>
          <a:prstGeom prst="rect">
            <a:avLst/>
          </a:prstGeom>
          <a:noFill/>
        </p:spPr>
        <p:txBody>
          <a:bodyPr wrap="square" rtlCol="0">
            <a:spAutoFit/>
          </a:bodyPr>
          <a:lstStyle/>
          <a:p>
            <a:pPr algn="ctr" defTabSz="571477">
              <a:defRPr/>
            </a:pPr>
            <a:r>
              <a:rPr lang="en-US" sz="1333" b="1">
                <a:solidFill>
                  <a:srgbClr val="000000"/>
                </a:solidFill>
                <a:latin typeface="Verdana" panose="020B0604030504040204" pitchFamily="34" charset="0"/>
                <a:ea typeface="Verdana" panose="020B0604030504040204" pitchFamily="34" charset="0"/>
              </a:rPr>
              <a:t>CD affects the bowel in a “patchy” pattern where </a:t>
            </a:r>
            <a:r>
              <a:rPr lang="en-US" sz="1333" b="1">
                <a:solidFill>
                  <a:srgbClr val="212121"/>
                </a:solidFill>
                <a:latin typeface="Verdana" panose="020B0604030504040204" pitchFamily="34" charset="0"/>
                <a:ea typeface="Verdana" panose="020B0604030504040204" pitchFamily="34" charset="0"/>
              </a:rPr>
              <a:t>parts of the bowel are affected</a:t>
            </a:r>
          </a:p>
          <a:p>
            <a:pPr algn="ctr" defTabSz="571477">
              <a:defRPr/>
            </a:pPr>
            <a:r>
              <a:rPr lang="en-US" sz="1333" b="1">
                <a:solidFill>
                  <a:srgbClr val="000000"/>
                </a:solidFill>
                <a:latin typeface="Verdana" panose="020B0604030504040204" pitchFamily="34" charset="0"/>
                <a:ea typeface="Verdana" panose="020B0604030504040204" pitchFamily="34" charset="0"/>
              </a:rPr>
              <a:t> </a:t>
            </a:r>
            <a:r>
              <a:rPr lang="en-US" sz="1500" b="1">
                <a:solidFill>
                  <a:srgbClr val="00B050"/>
                </a:solidFill>
                <a:latin typeface="Verdana" panose="020B0604030504040204" pitchFamily="34" charset="0"/>
                <a:ea typeface="Verdana" panose="020B0604030504040204" pitchFamily="34" charset="0"/>
              </a:rPr>
              <a:t>(large green arrows). </a:t>
            </a:r>
          </a:p>
          <a:p>
            <a:pPr algn="ctr" defTabSz="571477">
              <a:defRPr/>
            </a:pPr>
            <a:endParaRPr lang="en-US" sz="1333" b="1">
              <a:solidFill>
                <a:srgbClr val="000000"/>
              </a:solidFill>
              <a:latin typeface="Verdana" panose="020B0604030504040204" pitchFamily="34" charset="0"/>
              <a:ea typeface="Verdana" panose="020B0604030504040204" pitchFamily="34" charset="0"/>
            </a:endParaRPr>
          </a:p>
          <a:p>
            <a:pPr algn="ctr" defTabSz="571477">
              <a:defRPr/>
            </a:pPr>
            <a:r>
              <a:rPr lang="en-US" sz="1333" b="1">
                <a:solidFill>
                  <a:srgbClr val="212121"/>
                </a:solidFill>
                <a:latin typeface="Verdana" panose="020B0604030504040204" pitchFamily="34" charset="0"/>
                <a:ea typeface="Verdana" panose="020B0604030504040204" pitchFamily="34" charset="0"/>
              </a:rPr>
              <a:t>While other regions are left intact </a:t>
            </a:r>
          </a:p>
          <a:p>
            <a:pPr algn="ctr" defTabSz="571477">
              <a:defRPr/>
            </a:pPr>
            <a:r>
              <a:rPr lang="en-US" sz="1167" b="1">
                <a:solidFill>
                  <a:srgbClr val="00B050"/>
                </a:solidFill>
                <a:latin typeface="Verdana" panose="020B0604030504040204" pitchFamily="34" charset="0"/>
                <a:ea typeface="Verdana" panose="020B0604030504040204" pitchFamily="34" charset="0"/>
              </a:rPr>
              <a:t>(small green arrows).</a:t>
            </a:r>
          </a:p>
        </p:txBody>
      </p:sp>
      <p:sp>
        <p:nvSpPr>
          <p:cNvPr id="9" name="TextBox 8">
            <a:extLst>
              <a:ext uri="{FF2B5EF4-FFF2-40B4-BE49-F238E27FC236}">
                <a16:creationId xmlns:a16="http://schemas.microsoft.com/office/drawing/2014/main" id="{EE23BAF9-EE55-432B-9D73-E99E50426734}"/>
              </a:ext>
            </a:extLst>
          </p:cNvPr>
          <p:cNvSpPr txBox="1"/>
          <p:nvPr/>
        </p:nvSpPr>
        <p:spPr>
          <a:xfrm>
            <a:off x="6947869" y="4346431"/>
            <a:ext cx="4384108" cy="631135"/>
          </a:xfrm>
          <a:prstGeom prst="rect">
            <a:avLst/>
          </a:prstGeom>
          <a:noFill/>
        </p:spPr>
        <p:txBody>
          <a:bodyPr wrap="square">
            <a:spAutoFit/>
          </a:bodyPr>
          <a:lstStyle/>
          <a:p>
            <a:pPr algn="ctr" defTabSz="571477">
              <a:defRPr/>
            </a:pPr>
            <a:r>
              <a:rPr lang="en-US" sz="1167">
                <a:solidFill>
                  <a:srgbClr val="000000"/>
                </a:solidFill>
                <a:latin typeface="Verdana" panose="020B0604030504040204" pitchFamily="34" charset="0"/>
                <a:ea typeface="Verdana" panose="020B0604030504040204" pitchFamily="34" charset="0"/>
              </a:rPr>
              <a:t>The affected parts show a relatively sharp demarcation, the transition from normal (small arrows) to abnormal bowel (large arrows) being rather abrupt. </a:t>
            </a:r>
            <a:endParaRPr lang="en-NZ" sz="1167">
              <a:solidFill>
                <a:srgbClr val="000000"/>
              </a:solidFill>
              <a:latin typeface="Verdana" panose="020B0604030504040204" pitchFamily="34" charset="0"/>
              <a:ea typeface="Verdana" panose="020B0604030504040204" pitchFamily="34" charset="0"/>
            </a:endParaRPr>
          </a:p>
        </p:txBody>
      </p:sp>
      <p:cxnSp>
        <p:nvCxnSpPr>
          <p:cNvPr id="3" name="Straight Arrow Connector 2">
            <a:extLst>
              <a:ext uri="{FF2B5EF4-FFF2-40B4-BE49-F238E27FC236}">
                <a16:creationId xmlns:a16="http://schemas.microsoft.com/office/drawing/2014/main" id="{989395A5-6968-0399-1B44-32B7FBF5CDAF}"/>
              </a:ext>
            </a:extLst>
          </p:cNvPr>
          <p:cNvCxnSpPr>
            <a:cxnSpLocks/>
          </p:cNvCxnSpPr>
          <p:nvPr/>
        </p:nvCxnSpPr>
        <p:spPr>
          <a:xfrm flipH="1">
            <a:off x="5957454" y="3770728"/>
            <a:ext cx="22440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507175-7836-5E35-49EC-429442AD3F8B}"/>
              </a:ext>
            </a:extLst>
          </p:cNvPr>
          <p:cNvCxnSpPr>
            <a:cxnSpLocks/>
          </p:cNvCxnSpPr>
          <p:nvPr/>
        </p:nvCxnSpPr>
        <p:spPr>
          <a:xfrm flipH="1" flipV="1">
            <a:off x="6381553" y="3166614"/>
            <a:ext cx="1638498" cy="137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747F93A-E751-F6EB-7502-505F221EAED3}"/>
              </a:ext>
            </a:extLst>
          </p:cNvPr>
          <p:cNvCxnSpPr>
            <a:cxnSpLocks/>
          </p:cNvCxnSpPr>
          <p:nvPr/>
        </p:nvCxnSpPr>
        <p:spPr>
          <a:xfrm flipV="1">
            <a:off x="6411779" y="1657865"/>
            <a:ext cx="0" cy="15224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411FF3-614B-F222-2DD2-8206DB492077}"/>
              </a:ext>
            </a:extLst>
          </p:cNvPr>
          <p:cNvCxnSpPr>
            <a:cxnSpLocks/>
          </p:cNvCxnSpPr>
          <p:nvPr/>
        </p:nvCxnSpPr>
        <p:spPr>
          <a:xfrm flipH="1" flipV="1">
            <a:off x="1699054" y="1676936"/>
            <a:ext cx="473332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5376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11248;p286">
            <a:extLst>
              <a:ext uri="{FF2B5EF4-FFF2-40B4-BE49-F238E27FC236}">
                <a16:creationId xmlns:a16="http://schemas.microsoft.com/office/drawing/2014/main" id="{F8F3CFBA-2F68-4265-B02F-26D0CD4AD021}"/>
              </a:ext>
            </a:extLst>
          </p:cNvPr>
          <p:cNvSpPr/>
          <p:nvPr/>
        </p:nvSpPr>
        <p:spPr>
          <a:xfrm>
            <a:off x="6263145" y="1393153"/>
            <a:ext cx="5312326" cy="1008398"/>
          </a:xfrm>
          <a:prstGeom prst="roundRect">
            <a:avLst>
              <a:gd name="adj" fmla="val 16667"/>
            </a:avLst>
          </a:prstGeom>
          <a:solidFill>
            <a:schemeClr val="lt2"/>
          </a:solidFill>
          <a:ln w="57150" cap="flat" cmpd="sng">
            <a:solidFill>
              <a:schemeClr val="accent1"/>
            </a:solidFill>
            <a:prstDash val="solid"/>
            <a:round/>
            <a:headEnd type="none" w="sm" len="sm"/>
            <a:tailEnd type="none" w="sm" len="sm"/>
          </a:ln>
        </p:spPr>
        <p:txBody>
          <a:bodyPr spcFirstLastPara="1" wrap="square" lIns="76188" tIns="38083" rIns="76188" bIns="38083" anchor="ctr" anchorCtr="0">
            <a:noAutofit/>
          </a:bodyPr>
          <a:lstStyle/>
          <a:p>
            <a:pPr algn="ctr" defTabSz="608486" fontAlgn="base"/>
            <a:endParaRPr sz="1667">
              <a:solidFill>
                <a:srgbClr val="FFFFFF"/>
              </a:solidFill>
              <a:latin typeface="Roboto Condensed"/>
              <a:ea typeface="Roboto Condensed"/>
              <a:cs typeface="Roboto Condensed"/>
              <a:sym typeface="Roboto Condensed"/>
            </a:endParaRPr>
          </a:p>
        </p:txBody>
      </p:sp>
      <p:sp>
        <p:nvSpPr>
          <p:cNvPr id="12" name="Google Shape;11248;p286">
            <a:extLst>
              <a:ext uri="{FF2B5EF4-FFF2-40B4-BE49-F238E27FC236}">
                <a16:creationId xmlns:a16="http://schemas.microsoft.com/office/drawing/2014/main" id="{A26ADB02-D54F-4A83-980F-7392E7B1D2B5}"/>
              </a:ext>
            </a:extLst>
          </p:cNvPr>
          <p:cNvSpPr/>
          <p:nvPr/>
        </p:nvSpPr>
        <p:spPr>
          <a:xfrm>
            <a:off x="634432" y="1418279"/>
            <a:ext cx="5312326" cy="1008398"/>
          </a:xfrm>
          <a:prstGeom prst="roundRect">
            <a:avLst>
              <a:gd name="adj" fmla="val 16667"/>
            </a:avLst>
          </a:prstGeom>
          <a:solidFill>
            <a:schemeClr val="lt2"/>
          </a:solidFill>
          <a:ln w="57150" cap="flat" cmpd="sng">
            <a:solidFill>
              <a:schemeClr val="accent1"/>
            </a:solidFill>
            <a:prstDash val="solid"/>
            <a:round/>
            <a:headEnd type="none" w="sm" len="sm"/>
            <a:tailEnd type="none" w="sm" len="sm"/>
          </a:ln>
        </p:spPr>
        <p:txBody>
          <a:bodyPr spcFirstLastPara="1" wrap="square" lIns="76188" tIns="38083" rIns="76188" bIns="38083" anchor="ctr" anchorCtr="0">
            <a:noAutofit/>
          </a:bodyPr>
          <a:lstStyle/>
          <a:p>
            <a:pPr algn="ctr" defTabSz="608486" fontAlgn="base"/>
            <a:endParaRPr sz="1667">
              <a:solidFill>
                <a:srgbClr val="FFFFFF"/>
              </a:solidFill>
              <a:latin typeface="Roboto Condensed"/>
              <a:ea typeface="Roboto Condensed"/>
              <a:cs typeface="Roboto Condensed"/>
              <a:sym typeface="Roboto Condensed"/>
            </a:endParaRPr>
          </a:p>
        </p:txBody>
      </p:sp>
      <p:sp>
        <p:nvSpPr>
          <p:cNvPr id="2" name="Title 1">
            <a:extLst>
              <a:ext uri="{FF2B5EF4-FFF2-40B4-BE49-F238E27FC236}">
                <a16:creationId xmlns:a16="http://schemas.microsoft.com/office/drawing/2014/main" id="{E9A83EA3-7514-4F30-A94B-60F9CA41F376}"/>
              </a:ext>
            </a:extLst>
          </p:cNvPr>
          <p:cNvSpPr>
            <a:spLocks noGrp="1"/>
          </p:cNvSpPr>
          <p:nvPr>
            <p:ph type="title"/>
          </p:nvPr>
        </p:nvSpPr>
        <p:spPr>
          <a:xfrm>
            <a:off x="605367" y="378458"/>
            <a:ext cx="10145760" cy="923330"/>
          </a:xfrm>
        </p:spPr>
        <p:txBody>
          <a:bodyPr/>
          <a:lstStyle/>
          <a:p>
            <a:r>
              <a:rPr lang="en-US"/>
              <a:t>IUS extramural features of IBD: fibrofatty proliferation</a:t>
            </a:r>
          </a:p>
        </p:txBody>
      </p:sp>
      <p:sp>
        <p:nvSpPr>
          <p:cNvPr id="4" name="Slide Number Placeholder 3">
            <a:extLst>
              <a:ext uri="{FF2B5EF4-FFF2-40B4-BE49-F238E27FC236}">
                <a16:creationId xmlns:a16="http://schemas.microsoft.com/office/drawing/2014/main" id="{895C6542-3BD3-409A-A54A-C83355444E27}"/>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21</a:t>
            </a:fld>
            <a:endParaRPr lang="en-US">
              <a:solidFill>
                <a:srgbClr val="646464"/>
              </a:solidFill>
            </a:endParaRPr>
          </a:p>
        </p:txBody>
      </p:sp>
      <p:sp>
        <p:nvSpPr>
          <p:cNvPr id="5" name="Text Placeholder 4">
            <a:extLst>
              <a:ext uri="{FF2B5EF4-FFF2-40B4-BE49-F238E27FC236}">
                <a16:creationId xmlns:a16="http://schemas.microsoft.com/office/drawing/2014/main" id="{F6C7EE3D-FEE6-45DC-8BBD-C91205C03F5F}"/>
              </a:ext>
            </a:extLst>
          </p:cNvPr>
          <p:cNvSpPr>
            <a:spLocks noGrp="1"/>
          </p:cNvSpPr>
          <p:nvPr>
            <p:ph type="body" sz="quarter" idx="17"/>
          </p:nvPr>
        </p:nvSpPr>
        <p:spPr/>
        <p:txBody>
          <a:bodyPr/>
          <a:lstStyle/>
          <a:p>
            <a:r>
              <a:rPr lang="en-US"/>
              <a:t>CD: Crohn’s Disease; IUS: Intestinal ultrasound. IBD: Inflammatory bowel disease. </a:t>
            </a:r>
          </a:p>
          <a:p>
            <a:r>
              <a:rPr lang="en-US"/>
              <a:t>1. </a:t>
            </a:r>
            <a:r>
              <a:rPr lang="en-US" err="1"/>
              <a:t>Zijta</a:t>
            </a:r>
            <a:r>
              <a:rPr lang="en-US"/>
              <a:t>, F., </a:t>
            </a:r>
            <a:r>
              <a:rPr lang="en-US" err="1"/>
              <a:t>Vanhooymissen</a:t>
            </a:r>
            <a:r>
              <a:rPr lang="en-US"/>
              <a:t>, I. &amp; </a:t>
            </a:r>
            <a:r>
              <a:rPr lang="en-US" err="1"/>
              <a:t>Puylaert</a:t>
            </a:r>
            <a:r>
              <a:rPr lang="en-US"/>
              <a:t>, J. Crohn's disease - role of Ultrasound. Available at: </a:t>
            </a:r>
            <a:r>
              <a:rPr lang="en-US">
                <a:hlinkClick r:id="rId3"/>
              </a:rPr>
              <a:t>https://radiologyassistant.nl/abdomen/bowel/ultrasound-in-crohns-disease</a:t>
            </a:r>
            <a:r>
              <a:rPr lang="en-US"/>
              <a:t>. 2. </a:t>
            </a:r>
            <a:r>
              <a:rPr lang="en-US" err="1"/>
              <a:t>Kucharzik</a:t>
            </a:r>
            <a:r>
              <a:rPr lang="en-US"/>
              <a:t>, T. (2017). </a:t>
            </a:r>
            <a:r>
              <a:rPr lang="en-US" i="1"/>
              <a:t>Annals of gastroenterology</a:t>
            </a:r>
            <a:r>
              <a:rPr lang="en-US"/>
              <a:t>, 30(2), 135–144. </a:t>
            </a:r>
          </a:p>
        </p:txBody>
      </p:sp>
      <p:cxnSp>
        <p:nvCxnSpPr>
          <p:cNvPr id="6" name="Google Shape;11894;p293">
            <a:extLst>
              <a:ext uri="{FF2B5EF4-FFF2-40B4-BE49-F238E27FC236}">
                <a16:creationId xmlns:a16="http://schemas.microsoft.com/office/drawing/2014/main" id="{67FDA913-C835-40ED-B7A3-71044904D291}"/>
              </a:ext>
            </a:extLst>
          </p:cNvPr>
          <p:cNvCxnSpPr>
            <a:cxnSpLocks/>
          </p:cNvCxnSpPr>
          <p:nvPr/>
        </p:nvCxnSpPr>
        <p:spPr>
          <a:xfrm flipH="1" flipV="1">
            <a:off x="6081397" y="1378173"/>
            <a:ext cx="14603" cy="4575588"/>
          </a:xfrm>
          <a:prstGeom prst="straightConnector1">
            <a:avLst/>
          </a:prstGeom>
          <a:noFill/>
          <a:ln w="38100" cap="flat" cmpd="sng">
            <a:solidFill>
              <a:srgbClr val="BFBFBF"/>
            </a:solidFill>
            <a:prstDash val="dot"/>
            <a:round/>
            <a:headEnd type="oval" w="med" len="med"/>
            <a:tailEnd type="oval" w="med" len="med"/>
          </a:ln>
        </p:spPr>
      </p:cxnSp>
      <p:sp>
        <p:nvSpPr>
          <p:cNvPr id="8" name="TextBox 7">
            <a:extLst>
              <a:ext uri="{FF2B5EF4-FFF2-40B4-BE49-F238E27FC236}">
                <a16:creationId xmlns:a16="http://schemas.microsoft.com/office/drawing/2014/main" id="{8EA89070-D446-4933-BA91-DF8EE28F2D4A}"/>
              </a:ext>
            </a:extLst>
          </p:cNvPr>
          <p:cNvSpPr txBox="1"/>
          <p:nvPr/>
        </p:nvSpPr>
        <p:spPr>
          <a:xfrm>
            <a:off x="900405" y="2857023"/>
            <a:ext cx="4897110" cy="271934"/>
          </a:xfrm>
          <a:prstGeom prst="rect">
            <a:avLst/>
          </a:prstGeom>
          <a:noFill/>
        </p:spPr>
        <p:txBody>
          <a:bodyPr wrap="square">
            <a:spAutoFit/>
          </a:bodyPr>
          <a:lstStyle/>
          <a:p>
            <a:pPr algn="ctr" defTabSz="571477">
              <a:defRPr/>
            </a:pPr>
            <a:r>
              <a:rPr lang="en-US" sz="1167" b="1">
                <a:solidFill>
                  <a:srgbClr val="00A0DF"/>
                </a:solidFill>
                <a:latin typeface="Verdana" panose="020B0604030504040204" pitchFamily="34" charset="0"/>
                <a:ea typeface="Verdana" panose="020B0604030504040204" pitchFamily="34" charset="0"/>
              </a:rPr>
              <a:t>Hyperechoic fatty tissue (fat) around the ileum in CD</a:t>
            </a:r>
            <a:r>
              <a:rPr lang="en-US" sz="1167" b="1" baseline="30000">
                <a:solidFill>
                  <a:srgbClr val="00A0DF"/>
                </a:solidFill>
                <a:latin typeface="Verdana" panose="020B0604030504040204" pitchFamily="34" charset="0"/>
                <a:ea typeface="Verdana" panose="020B0604030504040204" pitchFamily="34" charset="0"/>
              </a:rPr>
              <a:t>1</a:t>
            </a:r>
            <a:endParaRPr lang="en-NZ" sz="1167" b="1" baseline="30000">
              <a:solidFill>
                <a:srgbClr val="00A0DF"/>
              </a:solidFill>
              <a:latin typeface="Verdana" panose="020B0604030504040204" pitchFamily="34" charset="0"/>
              <a:ea typeface="Verdana" panose="020B0604030504040204" pitchFamily="34" charset="0"/>
            </a:endParaRPr>
          </a:p>
        </p:txBody>
      </p:sp>
      <p:pic>
        <p:nvPicPr>
          <p:cNvPr id="9" name="Picture 2">
            <a:extLst>
              <a:ext uri="{FF2B5EF4-FFF2-40B4-BE49-F238E27FC236}">
                <a16:creationId xmlns:a16="http://schemas.microsoft.com/office/drawing/2014/main" id="{35901D26-464A-46CE-B755-B63F0E7FF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95" y="3186538"/>
            <a:ext cx="5312333" cy="24274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30DC73-9DA4-4879-9B71-E293902266D0}"/>
              </a:ext>
            </a:extLst>
          </p:cNvPr>
          <p:cNvSpPr txBox="1"/>
          <p:nvPr/>
        </p:nvSpPr>
        <p:spPr>
          <a:xfrm>
            <a:off x="601926" y="5616425"/>
            <a:ext cx="5494069" cy="348685"/>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credit: </a:t>
            </a:r>
            <a:r>
              <a:rPr lang="en-US" sz="833" err="1">
                <a:solidFill>
                  <a:srgbClr val="212121"/>
                </a:solidFill>
                <a:latin typeface="Verdana" panose="020B0604030504040204" pitchFamily="34" charset="0"/>
                <a:ea typeface="Verdana" panose="020B0604030504040204" pitchFamily="34" charset="0"/>
              </a:rPr>
              <a:t>Zijta</a:t>
            </a:r>
            <a:r>
              <a:rPr lang="en-US" sz="833">
                <a:solidFill>
                  <a:srgbClr val="212121"/>
                </a:solidFill>
                <a:latin typeface="Verdana" panose="020B0604030504040204" pitchFamily="34" charset="0"/>
                <a:ea typeface="Verdana" panose="020B0604030504040204" pitchFamily="34" charset="0"/>
              </a:rPr>
              <a:t>, F., </a:t>
            </a:r>
            <a:r>
              <a:rPr lang="en-US" sz="833" err="1">
                <a:solidFill>
                  <a:srgbClr val="212121"/>
                </a:solidFill>
                <a:latin typeface="Verdana" panose="020B0604030504040204" pitchFamily="34" charset="0"/>
                <a:ea typeface="Verdana" panose="020B0604030504040204" pitchFamily="34" charset="0"/>
              </a:rPr>
              <a:t>Vanhooymissen</a:t>
            </a:r>
            <a:r>
              <a:rPr lang="en-US" sz="833">
                <a:solidFill>
                  <a:srgbClr val="212121"/>
                </a:solidFill>
                <a:latin typeface="Verdana" panose="020B0604030504040204" pitchFamily="34" charset="0"/>
                <a:ea typeface="Verdana" panose="020B0604030504040204" pitchFamily="34" charset="0"/>
              </a:rPr>
              <a:t> I &amp; </a:t>
            </a:r>
            <a:r>
              <a:rPr lang="en-US" sz="833" err="1">
                <a:solidFill>
                  <a:srgbClr val="212121"/>
                </a:solidFill>
                <a:latin typeface="Verdana" panose="020B0604030504040204" pitchFamily="34" charset="0"/>
                <a:ea typeface="Verdana" panose="020B0604030504040204" pitchFamily="34" charset="0"/>
              </a:rPr>
              <a:t>Puylaert</a:t>
            </a:r>
            <a:r>
              <a:rPr lang="en-US" sz="833">
                <a:solidFill>
                  <a:srgbClr val="212121"/>
                </a:solidFill>
                <a:latin typeface="Verdana" panose="020B0604030504040204" pitchFamily="34" charset="0"/>
                <a:ea typeface="Verdana" panose="020B0604030504040204" pitchFamily="34" charset="0"/>
              </a:rPr>
              <a:t> J, Radiology Assistant website</a:t>
            </a:r>
            <a:r>
              <a:rPr lang="en-US" sz="833" baseline="30000">
                <a:solidFill>
                  <a:srgbClr val="212121"/>
                </a:solidFill>
                <a:latin typeface="Verdana" panose="020B0604030504040204" pitchFamily="34" charset="0"/>
                <a:ea typeface="Verdana" panose="020B0604030504040204" pitchFamily="34" charset="0"/>
              </a:rPr>
              <a:t>1 </a:t>
            </a:r>
            <a:r>
              <a:rPr lang="en-US" sz="833">
                <a:solidFill>
                  <a:srgbClr val="212121"/>
                </a:solidFill>
                <a:latin typeface="Verdana" panose="020B0604030504040204" pitchFamily="34" charset="0"/>
                <a:ea typeface="Verdana" panose="020B0604030504040204" pitchFamily="34" charset="0"/>
              </a:rPr>
              <a:t>Reproduced from Radiology Assistant website,</a:t>
            </a:r>
            <a:r>
              <a:rPr lang="en-US" sz="833" baseline="30000">
                <a:solidFill>
                  <a:srgbClr val="212121"/>
                </a:solidFill>
                <a:latin typeface="Verdana" panose="020B0604030504040204" pitchFamily="34" charset="0"/>
                <a:ea typeface="Verdana" panose="020B0604030504040204" pitchFamily="34" charset="0"/>
              </a:rPr>
              <a:t>1</a:t>
            </a:r>
            <a:r>
              <a:rPr lang="en-US" sz="833">
                <a:solidFill>
                  <a:srgbClr val="212121"/>
                </a:solidFill>
                <a:latin typeface="Verdana" panose="020B0604030504040204" pitchFamily="34" charset="0"/>
                <a:ea typeface="Verdana" panose="020B0604030504040204" pitchFamily="34" charset="0"/>
              </a:rPr>
              <a:t> strictly for educational purposes only.</a:t>
            </a:r>
          </a:p>
        </p:txBody>
      </p:sp>
      <p:sp>
        <p:nvSpPr>
          <p:cNvPr id="11" name="TextBox 10">
            <a:extLst>
              <a:ext uri="{FF2B5EF4-FFF2-40B4-BE49-F238E27FC236}">
                <a16:creationId xmlns:a16="http://schemas.microsoft.com/office/drawing/2014/main" id="{CAA3BFBE-E040-41EC-A8EA-E837C8CF2D32}"/>
              </a:ext>
            </a:extLst>
          </p:cNvPr>
          <p:cNvSpPr txBox="1"/>
          <p:nvPr/>
        </p:nvSpPr>
        <p:spPr>
          <a:xfrm>
            <a:off x="634426" y="1411944"/>
            <a:ext cx="5312326" cy="990336"/>
          </a:xfrm>
          <a:prstGeom prst="rect">
            <a:avLst/>
          </a:prstGeom>
          <a:noFill/>
        </p:spPr>
        <p:txBody>
          <a:bodyPr wrap="square" rtlCol="0">
            <a:spAutoFit/>
          </a:bodyPr>
          <a:lstStyle/>
          <a:p>
            <a:pPr algn="ctr" defTabSz="571477">
              <a:defRPr/>
            </a:pPr>
            <a:r>
              <a:rPr lang="en-US" sz="1167">
                <a:solidFill>
                  <a:srgbClr val="000000"/>
                </a:solidFill>
                <a:latin typeface="Verdana" panose="020B0604030504040204" pitchFamily="34" charset="0"/>
                <a:ea typeface="Verdana" panose="020B0604030504040204" pitchFamily="34" charset="0"/>
              </a:rPr>
              <a:t>Extramural changes within the mesenteric fat might give more information on the inflammatory status of a thickened bowel segment than do alterations of the bowel wall itself. </a:t>
            </a:r>
            <a:r>
              <a:rPr lang="en-US" sz="1167" b="1">
                <a:solidFill>
                  <a:srgbClr val="00A0DF"/>
                </a:solidFill>
                <a:latin typeface="Verdana" panose="020B0604030504040204" pitchFamily="34" charset="0"/>
                <a:ea typeface="Verdana" panose="020B0604030504040204" pitchFamily="34" charset="0"/>
              </a:rPr>
              <a:t>Fibrofatty proliferation</a:t>
            </a:r>
            <a:r>
              <a:rPr lang="en-US" sz="1167" b="1">
                <a:solidFill>
                  <a:srgbClr val="000000"/>
                </a:solidFill>
                <a:latin typeface="Verdana" panose="020B0604030504040204" pitchFamily="34" charset="0"/>
                <a:ea typeface="Verdana" panose="020B0604030504040204" pitchFamily="34" charset="0"/>
              </a:rPr>
              <a:t> </a:t>
            </a:r>
            <a:r>
              <a:rPr lang="en-US" sz="1167">
                <a:solidFill>
                  <a:srgbClr val="000000"/>
                </a:solidFill>
                <a:latin typeface="Verdana" panose="020B0604030504040204" pitchFamily="34" charset="0"/>
                <a:ea typeface="Verdana" panose="020B0604030504040204" pitchFamily="34" charset="0"/>
              </a:rPr>
              <a:t>appears as a hyperechoic region surrounding the inflamed bowel.</a:t>
            </a:r>
            <a:r>
              <a:rPr lang="en-US" sz="1167" baseline="30000">
                <a:solidFill>
                  <a:srgbClr val="000000"/>
                </a:solidFill>
                <a:latin typeface="Verdana" panose="020B0604030504040204" pitchFamily="34" charset="0"/>
                <a:ea typeface="Verdana" panose="020B0604030504040204" pitchFamily="34" charset="0"/>
              </a:rPr>
              <a:t>1,2</a:t>
            </a:r>
            <a:endParaRPr lang="en-US" sz="1167">
              <a:solidFill>
                <a:srgbClr val="000000"/>
              </a:solidFill>
              <a:latin typeface="Verdana" panose="020B0604030504040204" pitchFamily="34" charset="0"/>
              <a:ea typeface="Verdana" panose="020B0604030504040204" pitchFamily="34" charset="0"/>
            </a:endParaRPr>
          </a:p>
        </p:txBody>
      </p:sp>
      <p:grpSp>
        <p:nvGrpSpPr>
          <p:cNvPr id="18" name="Group 17">
            <a:extLst>
              <a:ext uri="{FF2B5EF4-FFF2-40B4-BE49-F238E27FC236}">
                <a16:creationId xmlns:a16="http://schemas.microsoft.com/office/drawing/2014/main" id="{D5E1105D-F6A0-47EA-9E32-A03C1AE4FBA1}"/>
              </a:ext>
            </a:extLst>
          </p:cNvPr>
          <p:cNvGrpSpPr/>
          <p:nvPr/>
        </p:nvGrpSpPr>
        <p:grpSpPr>
          <a:xfrm>
            <a:off x="6216064" y="3186537"/>
            <a:ext cx="5370605" cy="2427441"/>
            <a:chOff x="8011577" y="3821603"/>
            <a:chExt cx="4361707" cy="1677504"/>
          </a:xfrm>
        </p:grpSpPr>
        <p:pic>
          <p:nvPicPr>
            <p:cNvPr id="13" name="Picture 12">
              <a:extLst>
                <a:ext uri="{FF2B5EF4-FFF2-40B4-BE49-F238E27FC236}">
                  <a16:creationId xmlns:a16="http://schemas.microsoft.com/office/drawing/2014/main" id="{3D6108A4-78D9-45B5-9685-4F22DB6CCC5B}"/>
                </a:ext>
              </a:extLst>
            </p:cNvPr>
            <p:cNvPicPr>
              <a:picLocks noChangeAspect="1"/>
            </p:cNvPicPr>
            <p:nvPr/>
          </p:nvPicPr>
          <p:blipFill>
            <a:blip r:embed="rId5"/>
            <a:stretch>
              <a:fillRect/>
            </a:stretch>
          </p:blipFill>
          <p:spPr>
            <a:xfrm>
              <a:off x="10197558" y="3823845"/>
              <a:ext cx="2175726" cy="1675262"/>
            </a:xfrm>
            <a:prstGeom prst="rect">
              <a:avLst/>
            </a:prstGeom>
          </p:spPr>
        </p:pic>
        <p:pic>
          <p:nvPicPr>
            <p:cNvPr id="14" name="Picture 13">
              <a:extLst>
                <a:ext uri="{FF2B5EF4-FFF2-40B4-BE49-F238E27FC236}">
                  <a16:creationId xmlns:a16="http://schemas.microsoft.com/office/drawing/2014/main" id="{1A5077E9-07D9-4AA6-A5B2-E7D799E53B5D}"/>
                </a:ext>
              </a:extLst>
            </p:cNvPr>
            <p:cNvPicPr>
              <a:picLocks noChangeAspect="1"/>
            </p:cNvPicPr>
            <p:nvPr/>
          </p:nvPicPr>
          <p:blipFill>
            <a:blip r:embed="rId6"/>
            <a:stretch>
              <a:fillRect/>
            </a:stretch>
          </p:blipFill>
          <p:spPr>
            <a:xfrm>
              <a:off x="8011577" y="3821603"/>
              <a:ext cx="2185981" cy="1677503"/>
            </a:xfrm>
            <a:prstGeom prst="rect">
              <a:avLst/>
            </a:prstGeom>
          </p:spPr>
        </p:pic>
      </p:grpSp>
      <p:sp>
        <p:nvSpPr>
          <p:cNvPr id="15" name="TextBox 14">
            <a:extLst>
              <a:ext uri="{FF2B5EF4-FFF2-40B4-BE49-F238E27FC236}">
                <a16:creationId xmlns:a16="http://schemas.microsoft.com/office/drawing/2014/main" id="{5A0516D6-ED59-4E97-BEBC-70F7EAA4EB99}"/>
              </a:ext>
            </a:extLst>
          </p:cNvPr>
          <p:cNvSpPr txBox="1"/>
          <p:nvPr/>
        </p:nvSpPr>
        <p:spPr>
          <a:xfrm>
            <a:off x="6216065" y="2780218"/>
            <a:ext cx="5395459" cy="451534"/>
          </a:xfrm>
          <a:prstGeom prst="rect">
            <a:avLst/>
          </a:prstGeom>
          <a:noFill/>
        </p:spPr>
        <p:txBody>
          <a:bodyPr wrap="square">
            <a:spAutoFit/>
          </a:bodyPr>
          <a:lstStyle/>
          <a:p>
            <a:pPr algn="ctr" defTabSz="571477">
              <a:defRPr/>
            </a:pPr>
            <a:r>
              <a:rPr lang="en-US" sz="1167" b="1">
                <a:solidFill>
                  <a:srgbClr val="00A0DF"/>
                </a:solidFill>
                <a:latin typeface="Verdana" panose="020B0604030504040204" pitchFamily="34" charset="0"/>
                <a:ea typeface="Verdana" panose="020B0604030504040204" pitchFamily="34" charset="0"/>
              </a:rPr>
              <a:t>A “feather-like” pattern observed with ‘Creeping Fat’ in CD during compression</a:t>
            </a:r>
            <a:r>
              <a:rPr lang="en-US" sz="1167" b="1" baseline="30000">
                <a:solidFill>
                  <a:srgbClr val="00A0DF"/>
                </a:solidFill>
                <a:latin typeface="Verdana" panose="020B0604030504040204" pitchFamily="34" charset="0"/>
                <a:ea typeface="Verdana" panose="020B0604030504040204" pitchFamily="34" charset="0"/>
              </a:rPr>
              <a:t>1</a:t>
            </a:r>
            <a:r>
              <a:rPr lang="en-US" sz="1167" b="1">
                <a:solidFill>
                  <a:srgbClr val="00A0DF"/>
                </a:solidFill>
                <a:latin typeface="Verdana" panose="020B0604030504040204" pitchFamily="34" charset="0"/>
                <a:ea typeface="Verdana" panose="020B0604030504040204" pitchFamily="34" charset="0"/>
              </a:rPr>
              <a:t>* </a:t>
            </a:r>
          </a:p>
        </p:txBody>
      </p:sp>
      <p:sp>
        <p:nvSpPr>
          <p:cNvPr id="16" name="TextBox 15">
            <a:extLst>
              <a:ext uri="{FF2B5EF4-FFF2-40B4-BE49-F238E27FC236}">
                <a16:creationId xmlns:a16="http://schemas.microsoft.com/office/drawing/2014/main" id="{172B29BC-ADEE-4969-9D8E-DD624E70A153}"/>
              </a:ext>
            </a:extLst>
          </p:cNvPr>
          <p:cNvSpPr txBox="1"/>
          <p:nvPr/>
        </p:nvSpPr>
        <p:spPr>
          <a:xfrm>
            <a:off x="6172265" y="5636151"/>
            <a:ext cx="5308944" cy="348685"/>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credit </a:t>
            </a:r>
            <a:r>
              <a:rPr lang="en-US" sz="833" err="1">
                <a:solidFill>
                  <a:srgbClr val="212121"/>
                </a:solidFill>
                <a:latin typeface="Verdana" panose="020B0604030504040204" pitchFamily="34" charset="0"/>
                <a:ea typeface="Verdana" panose="020B0604030504040204" pitchFamily="34" charset="0"/>
              </a:rPr>
              <a:t>Zijta</a:t>
            </a:r>
            <a:r>
              <a:rPr lang="en-US" sz="833">
                <a:solidFill>
                  <a:srgbClr val="212121"/>
                </a:solidFill>
                <a:latin typeface="Verdana" panose="020B0604030504040204" pitchFamily="34" charset="0"/>
                <a:ea typeface="Verdana" panose="020B0604030504040204" pitchFamily="34" charset="0"/>
              </a:rPr>
              <a:t>, F., </a:t>
            </a:r>
            <a:r>
              <a:rPr lang="en-US" sz="833" err="1">
                <a:solidFill>
                  <a:srgbClr val="212121"/>
                </a:solidFill>
                <a:latin typeface="Verdana" panose="020B0604030504040204" pitchFamily="34" charset="0"/>
                <a:ea typeface="Verdana" panose="020B0604030504040204" pitchFamily="34" charset="0"/>
              </a:rPr>
              <a:t>Vanhooymissen</a:t>
            </a:r>
            <a:r>
              <a:rPr lang="en-US" sz="833">
                <a:solidFill>
                  <a:srgbClr val="212121"/>
                </a:solidFill>
                <a:latin typeface="Verdana" panose="020B0604030504040204" pitchFamily="34" charset="0"/>
                <a:ea typeface="Verdana" panose="020B0604030504040204" pitchFamily="34" charset="0"/>
              </a:rPr>
              <a:t> I &amp; </a:t>
            </a:r>
            <a:r>
              <a:rPr lang="en-US" sz="833" err="1">
                <a:solidFill>
                  <a:srgbClr val="212121"/>
                </a:solidFill>
                <a:latin typeface="Verdana" panose="020B0604030504040204" pitchFamily="34" charset="0"/>
                <a:ea typeface="Verdana" panose="020B0604030504040204" pitchFamily="34" charset="0"/>
              </a:rPr>
              <a:t>Puylaert</a:t>
            </a:r>
            <a:r>
              <a:rPr lang="en-US" sz="833">
                <a:solidFill>
                  <a:srgbClr val="212121"/>
                </a:solidFill>
                <a:latin typeface="Verdana" panose="020B0604030504040204" pitchFamily="34" charset="0"/>
                <a:ea typeface="Verdana" panose="020B0604030504040204" pitchFamily="34" charset="0"/>
              </a:rPr>
              <a:t> J, Radiology Assistant website</a:t>
            </a:r>
            <a:r>
              <a:rPr lang="en-US" sz="833" baseline="30000">
                <a:solidFill>
                  <a:srgbClr val="212121"/>
                </a:solidFill>
                <a:latin typeface="Verdana" panose="020B0604030504040204" pitchFamily="34" charset="0"/>
                <a:ea typeface="Verdana" panose="020B0604030504040204" pitchFamily="34" charset="0"/>
              </a:rPr>
              <a:t>1 </a:t>
            </a:r>
            <a:r>
              <a:rPr lang="en-US" sz="833">
                <a:solidFill>
                  <a:srgbClr val="212121"/>
                </a:solidFill>
                <a:latin typeface="Verdana" panose="020B0604030504040204" pitchFamily="34" charset="0"/>
                <a:ea typeface="Verdana" panose="020B0604030504040204" pitchFamily="34" charset="0"/>
              </a:rPr>
              <a:t>Reproduced from Radiology Assistant website,</a:t>
            </a:r>
            <a:r>
              <a:rPr lang="en-US" sz="833" baseline="30000">
                <a:solidFill>
                  <a:srgbClr val="212121"/>
                </a:solidFill>
                <a:latin typeface="Verdana" panose="020B0604030504040204" pitchFamily="34" charset="0"/>
                <a:ea typeface="Verdana" panose="020B0604030504040204" pitchFamily="34" charset="0"/>
              </a:rPr>
              <a:t>1</a:t>
            </a:r>
            <a:r>
              <a:rPr lang="en-US" sz="833">
                <a:solidFill>
                  <a:srgbClr val="212121"/>
                </a:solidFill>
                <a:latin typeface="Verdana" panose="020B0604030504040204" pitchFamily="34" charset="0"/>
                <a:ea typeface="Verdana" panose="020B0604030504040204" pitchFamily="34" charset="0"/>
              </a:rPr>
              <a:t> strictly for educational purposes only.</a:t>
            </a:r>
          </a:p>
        </p:txBody>
      </p:sp>
      <p:sp>
        <p:nvSpPr>
          <p:cNvPr id="17" name="TextBox 16">
            <a:extLst>
              <a:ext uri="{FF2B5EF4-FFF2-40B4-BE49-F238E27FC236}">
                <a16:creationId xmlns:a16="http://schemas.microsoft.com/office/drawing/2014/main" id="{17CFC10F-DF6D-4293-9187-098C543E5219}"/>
              </a:ext>
            </a:extLst>
          </p:cNvPr>
          <p:cNvSpPr txBox="1"/>
          <p:nvPr/>
        </p:nvSpPr>
        <p:spPr>
          <a:xfrm>
            <a:off x="6172264" y="5916045"/>
            <a:ext cx="5395458" cy="361637"/>
          </a:xfrm>
          <a:prstGeom prst="rect">
            <a:avLst/>
          </a:prstGeom>
          <a:noFill/>
        </p:spPr>
        <p:txBody>
          <a:bodyPr wrap="square">
            <a:spAutoFit/>
          </a:bodyPr>
          <a:lstStyle/>
          <a:p>
            <a:pPr defTabSz="571477">
              <a:defRPr/>
            </a:pPr>
            <a:r>
              <a:rPr lang="en-US" sz="875" b="1" i="1">
                <a:solidFill>
                  <a:srgbClr val="000000"/>
                </a:solidFill>
                <a:latin typeface="Verdana" panose="020B0604030504040204" pitchFamily="34" charset="0"/>
                <a:ea typeface="Verdana" panose="020B0604030504040204" pitchFamily="34" charset="0"/>
              </a:rPr>
              <a:t>*In severe UC, there may be increased echogenicity of the surrounding fat, however that fat is rather well-compressible.</a:t>
            </a:r>
            <a:r>
              <a:rPr lang="en-US" sz="875" b="1" i="1" baseline="30000">
                <a:solidFill>
                  <a:srgbClr val="000000"/>
                </a:solidFill>
                <a:latin typeface="Verdana" panose="020B0604030504040204" pitchFamily="34" charset="0"/>
                <a:ea typeface="Verdana" panose="020B0604030504040204" pitchFamily="34" charset="0"/>
              </a:rPr>
              <a:t>1</a:t>
            </a:r>
          </a:p>
        </p:txBody>
      </p:sp>
      <p:sp>
        <p:nvSpPr>
          <p:cNvPr id="19" name="TextBox 18">
            <a:extLst>
              <a:ext uri="{FF2B5EF4-FFF2-40B4-BE49-F238E27FC236}">
                <a16:creationId xmlns:a16="http://schemas.microsoft.com/office/drawing/2014/main" id="{A3927AE4-CDAE-42A5-83D3-42F982DDE434}"/>
              </a:ext>
            </a:extLst>
          </p:cNvPr>
          <p:cNvSpPr txBox="1"/>
          <p:nvPr/>
        </p:nvSpPr>
        <p:spPr>
          <a:xfrm>
            <a:off x="6379882" y="1583062"/>
            <a:ext cx="5140269" cy="631135"/>
          </a:xfrm>
          <a:prstGeom prst="rect">
            <a:avLst/>
          </a:prstGeom>
          <a:noFill/>
        </p:spPr>
        <p:txBody>
          <a:bodyPr wrap="square">
            <a:spAutoFit/>
          </a:bodyPr>
          <a:lstStyle/>
          <a:p>
            <a:pPr algn="ctr" defTabSz="571477">
              <a:defRPr/>
            </a:pPr>
            <a:r>
              <a:rPr lang="en-US" sz="1000" b="1">
                <a:solidFill>
                  <a:srgbClr val="00A0DF"/>
                </a:solidFill>
                <a:latin typeface="Verdana" panose="020B0604030504040204" pitchFamily="34" charset="0"/>
                <a:ea typeface="Verdana" panose="020B0604030504040204" pitchFamily="34" charset="0"/>
              </a:rPr>
              <a:t>“</a:t>
            </a:r>
            <a:r>
              <a:rPr lang="en-US" sz="1167" b="1">
                <a:solidFill>
                  <a:srgbClr val="00A0DF"/>
                </a:solidFill>
                <a:latin typeface="Verdana" panose="020B0604030504040204" pitchFamily="34" charset="0"/>
                <a:ea typeface="Verdana" panose="020B0604030504040204" pitchFamily="34" charset="0"/>
              </a:rPr>
              <a:t>Creeping fat” </a:t>
            </a:r>
            <a:r>
              <a:rPr lang="en-US" sz="1167">
                <a:solidFill>
                  <a:srgbClr val="000000"/>
                </a:solidFill>
                <a:latin typeface="Verdana" panose="020B0604030504040204" pitchFamily="34" charset="0"/>
                <a:ea typeface="Verdana" panose="020B0604030504040204" pitchFamily="34" charset="0"/>
              </a:rPr>
              <a:t>represents hypertrophied mesenteric fat </a:t>
            </a:r>
            <a:r>
              <a:rPr lang="en-US" sz="1167" i="1">
                <a:solidFill>
                  <a:srgbClr val="000000"/>
                </a:solidFill>
                <a:latin typeface="Verdana" panose="020B0604030504040204" pitchFamily="34" charset="0"/>
                <a:ea typeface="Verdana" panose="020B0604030504040204" pitchFamily="34" charset="0"/>
              </a:rPr>
              <a:t>“wrapped around” </a:t>
            </a:r>
            <a:r>
              <a:rPr lang="en-US" sz="1167">
                <a:solidFill>
                  <a:srgbClr val="000000"/>
                </a:solidFill>
                <a:latin typeface="Verdana" panose="020B0604030504040204" pitchFamily="34" charset="0"/>
                <a:ea typeface="Verdana" panose="020B0604030504040204" pitchFamily="34" charset="0"/>
              </a:rPr>
              <a:t>the affected bowel, most frequently in the ileocecal region in </a:t>
            </a:r>
            <a:r>
              <a:rPr lang="en-US" sz="1167" b="1">
                <a:solidFill>
                  <a:srgbClr val="00A0DF"/>
                </a:solidFill>
                <a:latin typeface="Verdana" panose="020B0604030504040204" pitchFamily="34" charset="0"/>
                <a:ea typeface="Verdana" panose="020B0604030504040204" pitchFamily="34" charset="0"/>
              </a:rPr>
              <a:t>longstanding CD.</a:t>
            </a:r>
            <a:r>
              <a:rPr lang="en-US" sz="1167" b="1" baseline="30000">
                <a:solidFill>
                  <a:srgbClr val="00A0DF"/>
                </a:solidFill>
                <a:latin typeface="Verdana" panose="020B0604030504040204" pitchFamily="34" charset="0"/>
                <a:ea typeface="Verdana" panose="020B0604030504040204" pitchFamily="34" charset="0"/>
              </a:rPr>
              <a:t>1</a:t>
            </a:r>
            <a:r>
              <a:rPr lang="en-US" sz="1167" b="1">
                <a:solidFill>
                  <a:srgbClr val="00A0DF"/>
                </a:solidFill>
                <a:latin typeface="Verdana" panose="020B0604030504040204" pitchFamily="34" charset="0"/>
                <a:ea typeface="Verdana" panose="020B0604030504040204" pitchFamily="34" charset="0"/>
              </a:rPr>
              <a:t> </a:t>
            </a:r>
            <a:endParaRPr lang="en-US" sz="1000">
              <a:solidFill>
                <a:srgbClr val="00A0D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105084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1248;p286">
            <a:extLst>
              <a:ext uri="{FF2B5EF4-FFF2-40B4-BE49-F238E27FC236}">
                <a16:creationId xmlns:a16="http://schemas.microsoft.com/office/drawing/2014/main" id="{6B48C429-F803-4A35-9480-8C8333382621}"/>
              </a:ext>
            </a:extLst>
          </p:cNvPr>
          <p:cNvSpPr/>
          <p:nvPr/>
        </p:nvSpPr>
        <p:spPr>
          <a:xfrm>
            <a:off x="5720080" y="2013473"/>
            <a:ext cx="5312326" cy="2249317"/>
          </a:xfrm>
          <a:prstGeom prst="roundRect">
            <a:avLst>
              <a:gd name="adj" fmla="val 16667"/>
            </a:avLst>
          </a:prstGeom>
          <a:solidFill>
            <a:schemeClr val="lt2"/>
          </a:solidFill>
          <a:ln w="57150" cap="flat" cmpd="sng">
            <a:solidFill>
              <a:schemeClr val="accent1"/>
            </a:solidFill>
            <a:prstDash val="solid"/>
            <a:round/>
            <a:headEnd type="none" w="sm" len="sm"/>
            <a:tailEnd type="none" w="sm" len="sm"/>
          </a:ln>
        </p:spPr>
        <p:txBody>
          <a:bodyPr spcFirstLastPara="1" wrap="square" lIns="76188" tIns="38083" rIns="76188" bIns="38083" anchor="ctr" anchorCtr="0">
            <a:noAutofit/>
          </a:bodyPr>
          <a:lstStyle/>
          <a:p>
            <a:pPr algn="ctr" defTabSz="608486" fontAlgn="base"/>
            <a:endParaRPr sz="2000">
              <a:solidFill>
                <a:srgbClr val="FFFFFF"/>
              </a:solidFill>
              <a:latin typeface="Roboto Condensed"/>
              <a:ea typeface="Roboto Condensed"/>
              <a:cs typeface="Roboto Condensed"/>
              <a:sym typeface="Roboto Condensed"/>
            </a:endParaRPr>
          </a:p>
        </p:txBody>
      </p:sp>
      <p:sp>
        <p:nvSpPr>
          <p:cNvPr id="2" name="Title 1">
            <a:extLst>
              <a:ext uri="{FF2B5EF4-FFF2-40B4-BE49-F238E27FC236}">
                <a16:creationId xmlns:a16="http://schemas.microsoft.com/office/drawing/2014/main" id="{8F98B584-0BF7-4F45-B353-9E95C4EFCA96}"/>
              </a:ext>
            </a:extLst>
          </p:cNvPr>
          <p:cNvSpPr>
            <a:spLocks noGrp="1"/>
          </p:cNvSpPr>
          <p:nvPr>
            <p:ph type="title"/>
          </p:nvPr>
        </p:nvSpPr>
        <p:spPr>
          <a:xfrm>
            <a:off x="605367" y="378458"/>
            <a:ext cx="10145760" cy="923330"/>
          </a:xfrm>
        </p:spPr>
        <p:txBody>
          <a:bodyPr/>
          <a:lstStyle/>
          <a:p>
            <a:r>
              <a:rPr lang="en-US"/>
              <a:t>IUS extramural features of IBD: enlarged lymph nodes</a:t>
            </a:r>
          </a:p>
        </p:txBody>
      </p:sp>
      <p:sp>
        <p:nvSpPr>
          <p:cNvPr id="4" name="Slide Number Placeholder 3">
            <a:extLst>
              <a:ext uri="{FF2B5EF4-FFF2-40B4-BE49-F238E27FC236}">
                <a16:creationId xmlns:a16="http://schemas.microsoft.com/office/drawing/2014/main" id="{BD4A5EAB-FECA-47B5-8FA1-79D0A413BB8D}"/>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22</a:t>
            </a:fld>
            <a:endParaRPr lang="en-US">
              <a:solidFill>
                <a:srgbClr val="646464"/>
              </a:solidFill>
            </a:endParaRPr>
          </a:p>
        </p:txBody>
      </p:sp>
      <p:sp>
        <p:nvSpPr>
          <p:cNvPr id="5" name="Text Placeholder 4">
            <a:extLst>
              <a:ext uri="{FF2B5EF4-FFF2-40B4-BE49-F238E27FC236}">
                <a16:creationId xmlns:a16="http://schemas.microsoft.com/office/drawing/2014/main" id="{A6A6F105-C87E-4247-8722-BEC30F741AF0}"/>
              </a:ext>
            </a:extLst>
          </p:cNvPr>
          <p:cNvSpPr>
            <a:spLocks noGrp="1"/>
          </p:cNvSpPr>
          <p:nvPr>
            <p:ph type="body" sz="quarter" idx="17"/>
          </p:nvPr>
        </p:nvSpPr>
        <p:spPr/>
        <p:txBody>
          <a:bodyPr/>
          <a:lstStyle/>
          <a:p>
            <a:r>
              <a:rPr lang="en-US"/>
              <a:t>CD: Crohn’s Disease; IUS: Intestinal ultrasound. IBD: Inflammatory bowel disease. </a:t>
            </a:r>
          </a:p>
          <a:p>
            <a:r>
              <a:rPr lang="en-US"/>
              <a:t>1. </a:t>
            </a:r>
            <a:r>
              <a:rPr lang="en-US" err="1"/>
              <a:t>Zijta</a:t>
            </a:r>
            <a:r>
              <a:rPr lang="en-US"/>
              <a:t>, F., </a:t>
            </a:r>
            <a:r>
              <a:rPr lang="en-US" err="1"/>
              <a:t>Vanhooymissen</a:t>
            </a:r>
            <a:r>
              <a:rPr lang="en-US"/>
              <a:t>, I. &amp; </a:t>
            </a:r>
            <a:r>
              <a:rPr lang="en-US" err="1"/>
              <a:t>Puylaert</a:t>
            </a:r>
            <a:r>
              <a:rPr lang="en-US"/>
              <a:t>, J. Crohn's disease - role of Ultrasound. Available at: </a:t>
            </a:r>
            <a:r>
              <a:rPr lang="en-US">
                <a:hlinkClick r:id="rId2"/>
              </a:rPr>
              <a:t>https://radiologyassistant.nl/abdomen/bowel/ultrasound-in-crohns-disease</a:t>
            </a:r>
            <a:r>
              <a:rPr lang="en-US"/>
              <a:t>. 2. Jauregui-</a:t>
            </a:r>
            <a:r>
              <a:rPr lang="en-US" err="1"/>
              <a:t>Amezaga</a:t>
            </a:r>
            <a:r>
              <a:rPr lang="en-US"/>
              <a:t>, A., &amp; </a:t>
            </a:r>
            <a:r>
              <a:rPr lang="en-US" err="1"/>
              <a:t>Rimola</a:t>
            </a:r>
            <a:r>
              <a:rPr lang="en-US"/>
              <a:t>, J. (2021). </a:t>
            </a:r>
            <a:r>
              <a:rPr lang="en-US" i="1"/>
              <a:t>Life (Basel, Switzerland)</a:t>
            </a:r>
            <a:r>
              <a:rPr lang="en-US"/>
              <a:t>, 11(7), 603. </a:t>
            </a:r>
          </a:p>
        </p:txBody>
      </p:sp>
      <p:pic>
        <p:nvPicPr>
          <p:cNvPr id="6" name="Picture 2">
            <a:extLst>
              <a:ext uri="{FF2B5EF4-FFF2-40B4-BE49-F238E27FC236}">
                <a16:creationId xmlns:a16="http://schemas.microsoft.com/office/drawing/2014/main" id="{91406060-835E-4050-8399-5ECF62F8D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313" b="3087"/>
          <a:stretch/>
        </p:blipFill>
        <p:spPr bwMode="auto">
          <a:xfrm>
            <a:off x="869536" y="1671265"/>
            <a:ext cx="4247654" cy="4125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C63A28-65FE-4A64-82A1-03A9A4C89FD1}"/>
              </a:ext>
            </a:extLst>
          </p:cNvPr>
          <p:cNvSpPr txBox="1"/>
          <p:nvPr/>
        </p:nvSpPr>
        <p:spPr>
          <a:xfrm>
            <a:off x="520857" y="1414784"/>
            <a:ext cx="5199223" cy="271934"/>
          </a:xfrm>
          <a:prstGeom prst="rect">
            <a:avLst/>
          </a:prstGeom>
          <a:noFill/>
        </p:spPr>
        <p:txBody>
          <a:bodyPr wrap="square">
            <a:spAutoFit/>
          </a:bodyPr>
          <a:lstStyle/>
          <a:p>
            <a:pPr algn="ctr" defTabSz="571477">
              <a:defRPr/>
            </a:pPr>
            <a:r>
              <a:rPr lang="en-US" sz="1167" b="1">
                <a:solidFill>
                  <a:srgbClr val="00A0DF"/>
                </a:solidFill>
                <a:latin typeface="Verdana" panose="020B0604030504040204" pitchFamily="34" charset="0"/>
                <a:ea typeface="Verdana" panose="020B0604030504040204" pitchFamily="34" charset="0"/>
              </a:rPr>
              <a:t>Crohn’s ileitis with enlarged mesenteric lymph nodes (ln)</a:t>
            </a:r>
            <a:r>
              <a:rPr lang="en-US" sz="1167" b="1" baseline="30000">
                <a:solidFill>
                  <a:srgbClr val="00A0DF"/>
                </a:solidFill>
                <a:latin typeface="Verdana" panose="020B0604030504040204" pitchFamily="34" charset="0"/>
                <a:ea typeface="Verdana" panose="020B0604030504040204" pitchFamily="34" charset="0"/>
              </a:rPr>
              <a:t>1</a:t>
            </a:r>
            <a:endParaRPr lang="en-NZ" sz="1167" b="1" baseline="30000">
              <a:solidFill>
                <a:srgbClr val="00A0DF"/>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5AE763BB-8C2D-4945-A292-10348EC0E916}"/>
              </a:ext>
            </a:extLst>
          </p:cNvPr>
          <p:cNvSpPr txBox="1"/>
          <p:nvPr/>
        </p:nvSpPr>
        <p:spPr>
          <a:xfrm>
            <a:off x="601928" y="5796927"/>
            <a:ext cx="4782873" cy="348685"/>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credit: </a:t>
            </a:r>
            <a:r>
              <a:rPr lang="en-US" sz="833" err="1">
                <a:solidFill>
                  <a:srgbClr val="212121"/>
                </a:solidFill>
                <a:latin typeface="Verdana" panose="020B0604030504040204" pitchFamily="34" charset="0"/>
                <a:ea typeface="Verdana" panose="020B0604030504040204" pitchFamily="34" charset="0"/>
              </a:rPr>
              <a:t>Zijta</a:t>
            </a:r>
            <a:r>
              <a:rPr lang="en-US" sz="833">
                <a:solidFill>
                  <a:srgbClr val="212121"/>
                </a:solidFill>
                <a:latin typeface="Verdana" panose="020B0604030504040204" pitchFamily="34" charset="0"/>
                <a:ea typeface="Verdana" panose="020B0604030504040204" pitchFamily="34" charset="0"/>
              </a:rPr>
              <a:t>, F., </a:t>
            </a:r>
            <a:r>
              <a:rPr lang="en-US" sz="833" err="1">
                <a:solidFill>
                  <a:srgbClr val="212121"/>
                </a:solidFill>
                <a:latin typeface="Verdana" panose="020B0604030504040204" pitchFamily="34" charset="0"/>
                <a:ea typeface="Verdana" panose="020B0604030504040204" pitchFamily="34" charset="0"/>
              </a:rPr>
              <a:t>Vanhooymissen</a:t>
            </a:r>
            <a:r>
              <a:rPr lang="en-US" sz="833">
                <a:solidFill>
                  <a:srgbClr val="212121"/>
                </a:solidFill>
                <a:latin typeface="Verdana" panose="020B0604030504040204" pitchFamily="34" charset="0"/>
                <a:ea typeface="Verdana" panose="020B0604030504040204" pitchFamily="34" charset="0"/>
              </a:rPr>
              <a:t> I &amp; </a:t>
            </a:r>
            <a:r>
              <a:rPr lang="en-US" sz="833" err="1">
                <a:solidFill>
                  <a:srgbClr val="212121"/>
                </a:solidFill>
                <a:latin typeface="Verdana" panose="020B0604030504040204" pitchFamily="34" charset="0"/>
                <a:ea typeface="Verdana" panose="020B0604030504040204" pitchFamily="34" charset="0"/>
              </a:rPr>
              <a:t>Puylaert</a:t>
            </a:r>
            <a:r>
              <a:rPr lang="en-US" sz="833">
                <a:solidFill>
                  <a:srgbClr val="212121"/>
                </a:solidFill>
                <a:latin typeface="Verdana" panose="020B0604030504040204" pitchFamily="34" charset="0"/>
                <a:ea typeface="Verdana" panose="020B0604030504040204" pitchFamily="34" charset="0"/>
              </a:rPr>
              <a:t> J, Radiology Assistant website</a:t>
            </a:r>
            <a:r>
              <a:rPr lang="en-US" sz="833" baseline="30000">
                <a:solidFill>
                  <a:srgbClr val="212121"/>
                </a:solidFill>
                <a:latin typeface="Verdana" panose="020B0604030504040204" pitchFamily="34" charset="0"/>
                <a:ea typeface="Verdana" panose="020B0604030504040204" pitchFamily="34" charset="0"/>
              </a:rPr>
              <a:t>1 </a:t>
            </a:r>
            <a:r>
              <a:rPr lang="en-US" sz="833">
                <a:solidFill>
                  <a:srgbClr val="212121"/>
                </a:solidFill>
                <a:latin typeface="Verdana" panose="020B0604030504040204" pitchFamily="34" charset="0"/>
                <a:ea typeface="Verdana" panose="020B0604030504040204" pitchFamily="34" charset="0"/>
              </a:rPr>
              <a:t>Reproduced from Radiology Assistant website,</a:t>
            </a:r>
            <a:r>
              <a:rPr lang="en-US" sz="833" baseline="30000">
                <a:solidFill>
                  <a:srgbClr val="212121"/>
                </a:solidFill>
                <a:latin typeface="Verdana" panose="020B0604030504040204" pitchFamily="34" charset="0"/>
                <a:ea typeface="Verdana" panose="020B0604030504040204" pitchFamily="34" charset="0"/>
              </a:rPr>
              <a:t>1</a:t>
            </a:r>
            <a:r>
              <a:rPr lang="en-US" sz="833">
                <a:solidFill>
                  <a:srgbClr val="212121"/>
                </a:solidFill>
                <a:latin typeface="Verdana" panose="020B0604030504040204" pitchFamily="34" charset="0"/>
                <a:ea typeface="Verdana" panose="020B0604030504040204" pitchFamily="34" charset="0"/>
              </a:rPr>
              <a:t> strictly for educational purposes only.</a:t>
            </a:r>
          </a:p>
        </p:txBody>
      </p:sp>
      <p:sp>
        <p:nvSpPr>
          <p:cNvPr id="9" name="TextBox 8">
            <a:extLst>
              <a:ext uri="{FF2B5EF4-FFF2-40B4-BE49-F238E27FC236}">
                <a16:creationId xmlns:a16="http://schemas.microsoft.com/office/drawing/2014/main" id="{805B70E2-5B1A-40EE-B1D8-069AB2964F53}"/>
              </a:ext>
            </a:extLst>
          </p:cNvPr>
          <p:cNvSpPr txBox="1"/>
          <p:nvPr/>
        </p:nvSpPr>
        <p:spPr>
          <a:xfrm>
            <a:off x="5831840" y="4582646"/>
            <a:ext cx="5082870" cy="631135"/>
          </a:xfrm>
          <a:prstGeom prst="rect">
            <a:avLst/>
          </a:prstGeom>
          <a:noFill/>
        </p:spPr>
        <p:txBody>
          <a:bodyPr wrap="square" rtlCol="0">
            <a:spAutoFit/>
          </a:bodyPr>
          <a:lstStyle/>
          <a:p>
            <a:pPr algn="ctr" defTabSz="571477">
              <a:defRPr/>
            </a:pPr>
            <a:r>
              <a:rPr lang="en-US" sz="1167">
                <a:solidFill>
                  <a:srgbClr val="000000"/>
                </a:solidFill>
                <a:latin typeface="Verdana" panose="020B0604030504040204" pitchFamily="34" charset="0"/>
                <a:ea typeface="Verdana" panose="020B0604030504040204" pitchFamily="34" charset="0"/>
              </a:rPr>
              <a:t>Apart from enlarged mesenteric lymph nodes, and fibro-fatty proliferation, the </a:t>
            </a:r>
            <a:r>
              <a:rPr lang="en-US" sz="1167" i="1">
                <a:solidFill>
                  <a:srgbClr val="000000"/>
                </a:solidFill>
                <a:latin typeface="Verdana" panose="020B0604030504040204" pitchFamily="34" charset="0"/>
                <a:ea typeface="Verdana" panose="020B0604030504040204" pitchFamily="34" charset="0"/>
              </a:rPr>
              <a:t>presence of free fluid </a:t>
            </a:r>
            <a:r>
              <a:rPr lang="en-US" sz="1167">
                <a:solidFill>
                  <a:srgbClr val="000000"/>
                </a:solidFill>
                <a:latin typeface="Verdana" panose="020B0604030504040204" pitchFamily="34" charset="0"/>
                <a:ea typeface="Verdana" panose="020B0604030504040204" pitchFamily="34" charset="0"/>
              </a:rPr>
              <a:t>in the peritoneal cavity is also an extraintestinal feature of active CD.</a:t>
            </a:r>
            <a:r>
              <a:rPr lang="en-US" sz="1167" baseline="30000">
                <a:solidFill>
                  <a:srgbClr val="000000"/>
                </a:solidFill>
                <a:latin typeface="Verdana" panose="020B0604030504040204" pitchFamily="34" charset="0"/>
                <a:ea typeface="Verdana" panose="020B0604030504040204" pitchFamily="34" charset="0"/>
              </a:rPr>
              <a:t>2</a:t>
            </a:r>
            <a:endParaRPr lang="en-US" sz="1167">
              <a:solidFill>
                <a:srgbClr val="000000"/>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943E248A-2392-4960-A6BF-B86E756B08B4}"/>
              </a:ext>
            </a:extLst>
          </p:cNvPr>
          <p:cNvSpPr txBox="1"/>
          <p:nvPr/>
        </p:nvSpPr>
        <p:spPr>
          <a:xfrm>
            <a:off x="5831840" y="2338039"/>
            <a:ext cx="5029200" cy="1733295"/>
          </a:xfrm>
          <a:prstGeom prst="rect">
            <a:avLst/>
          </a:prstGeom>
          <a:noFill/>
        </p:spPr>
        <p:txBody>
          <a:bodyPr wrap="square">
            <a:spAutoFit/>
          </a:bodyPr>
          <a:lstStyle/>
          <a:p>
            <a:pPr algn="ctr" defTabSz="571477">
              <a:defRPr/>
            </a:pPr>
            <a:r>
              <a:rPr lang="en-US" sz="1333">
                <a:solidFill>
                  <a:srgbClr val="000000"/>
                </a:solidFill>
                <a:latin typeface="Verdana" panose="020B0604030504040204" pitchFamily="34" charset="0"/>
                <a:ea typeface="Verdana" panose="020B0604030504040204" pitchFamily="34" charset="0"/>
              </a:rPr>
              <a:t>Enlarged mesenteric loco-regional lymph nodes are not specific to CD and can be present in other abdominal pathologies (e.g., infectious ileitis with </a:t>
            </a:r>
            <a:r>
              <a:rPr lang="en-US" sz="1333" i="1">
                <a:solidFill>
                  <a:srgbClr val="000000"/>
                </a:solidFill>
                <a:latin typeface="Verdana" panose="020B0604030504040204" pitchFamily="34" charset="0"/>
                <a:ea typeface="Verdana" panose="020B0604030504040204" pitchFamily="34" charset="0"/>
              </a:rPr>
              <a:t>Salmonella typhi).</a:t>
            </a:r>
            <a:r>
              <a:rPr lang="en-US" sz="1333" i="1" baseline="30000">
                <a:solidFill>
                  <a:srgbClr val="000000"/>
                </a:solidFill>
                <a:latin typeface="Verdana" panose="020B0604030504040204" pitchFamily="34" charset="0"/>
                <a:ea typeface="Verdana" panose="020B0604030504040204" pitchFamily="34" charset="0"/>
              </a:rPr>
              <a:t>1,2</a:t>
            </a:r>
            <a:r>
              <a:rPr lang="en-US" sz="1333" i="1">
                <a:solidFill>
                  <a:srgbClr val="000000"/>
                </a:solidFill>
                <a:latin typeface="Verdana" panose="020B0604030504040204" pitchFamily="34" charset="0"/>
                <a:ea typeface="Verdana" panose="020B0604030504040204" pitchFamily="34" charset="0"/>
              </a:rPr>
              <a:t> </a:t>
            </a:r>
          </a:p>
          <a:p>
            <a:pPr algn="ctr" defTabSz="571477">
              <a:defRPr/>
            </a:pPr>
            <a:endParaRPr lang="en-US" sz="1333" i="1">
              <a:solidFill>
                <a:srgbClr val="000000"/>
              </a:solidFill>
              <a:latin typeface="Verdana" panose="020B0604030504040204" pitchFamily="34" charset="0"/>
              <a:ea typeface="Verdana" panose="020B0604030504040204" pitchFamily="34" charset="0"/>
            </a:endParaRPr>
          </a:p>
          <a:p>
            <a:pPr algn="ctr" defTabSz="571477">
              <a:defRPr/>
            </a:pPr>
            <a:r>
              <a:rPr lang="en-US" sz="1333">
                <a:solidFill>
                  <a:srgbClr val="000000"/>
                </a:solidFill>
                <a:latin typeface="Verdana" panose="020B0604030504040204" pitchFamily="34" charset="0"/>
                <a:ea typeface="Verdana" panose="020B0604030504040204" pitchFamily="34" charset="0"/>
              </a:rPr>
              <a:t>In CD, these correlate with young age, early disease or disease with shorter duration, and with the presence of </a:t>
            </a:r>
            <a:r>
              <a:rPr lang="en-NZ" sz="1333">
                <a:solidFill>
                  <a:srgbClr val="000000"/>
                </a:solidFill>
                <a:latin typeface="Verdana" panose="020B0604030504040204" pitchFamily="34" charset="0"/>
                <a:ea typeface="Verdana" panose="020B0604030504040204" pitchFamily="34" charset="0"/>
              </a:rPr>
              <a:t>fistulae and abscesses.</a:t>
            </a:r>
            <a:r>
              <a:rPr lang="en-NZ" sz="1333" baseline="30000">
                <a:solidFill>
                  <a:srgbClr val="000000"/>
                </a:solidFill>
                <a:latin typeface="Verdana" panose="020B0604030504040204" pitchFamily="34" charset="0"/>
                <a:ea typeface="Verdana" panose="020B0604030504040204" pitchFamily="34" charset="0"/>
              </a:rPr>
              <a:t>2</a:t>
            </a:r>
            <a:endParaRPr lang="en-NZ" sz="1167" baseline="30000">
              <a:solidFill>
                <a:srgbClr val="0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108804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AE76-9C3C-4A2C-9AE6-3DAD8B4E2C57}"/>
              </a:ext>
            </a:extLst>
          </p:cNvPr>
          <p:cNvSpPr>
            <a:spLocks noGrp="1"/>
          </p:cNvSpPr>
          <p:nvPr>
            <p:ph type="title"/>
          </p:nvPr>
        </p:nvSpPr>
        <p:spPr>
          <a:xfrm>
            <a:off x="605367" y="378458"/>
            <a:ext cx="10145760" cy="923330"/>
          </a:xfrm>
        </p:spPr>
        <p:txBody>
          <a:bodyPr/>
          <a:lstStyle/>
          <a:p>
            <a:r>
              <a:rPr lang="en-US"/>
              <a:t>Sensitivity and specificity of IUS for diagnosis of IBD</a:t>
            </a:r>
          </a:p>
        </p:txBody>
      </p:sp>
      <p:sp>
        <p:nvSpPr>
          <p:cNvPr id="4" name="Slide Number Placeholder 3">
            <a:extLst>
              <a:ext uri="{FF2B5EF4-FFF2-40B4-BE49-F238E27FC236}">
                <a16:creationId xmlns:a16="http://schemas.microsoft.com/office/drawing/2014/main" id="{4C9C270B-CCAD-4D3B-A1FF-53B775798A0F}"/>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23</a:t>
            </a:fld>
            <a:endParaRPr lang="en-US">
              <a:solidFill>
                <a:srgbClr val="646464"/>
              </a:solidFill>
            </a:endParaRPr>
          </a:p>
        </p:txBody>
      </p:sp>
      <p:sp>
        <p:nvSpPr>
          <p:cNvPr id="5" name="Text Placeholder 4">
            <a:extLst>
              <a:ext uri="{FF2B5EF4-FFF2-40B4-BE49-F238E27FC236}">
                <a16:creationId xmlns:a16="http://schemas.microsoft.com/office/drawing/2014/main" id="{21FCCD58-8D27-49B3-9592-207412A08017}"/>
              </a:ext>
            </a:extLst>
          </p:cNvPr>
          <p:cNvSpPr>
            <a:spLocks noGrp="1"/>
          </p:cNvSpPr>
          <p:nvPr>
            <p:ph type="body" sz="quarter" idx="17"/>
          </p:nvPr>
        </p:nvSpPr>
        <p:spPr/>
        <p:txBody>
          <a:bodyPr/>
          <a:lstStyle/>
          <a:p>
            <a:r>
              <a:rPr lang="en-US"/>
              <a:t>IUS: Intestinal ultrasound. IBD: Inflammatory bowel disease. </a:t>
            </a:r>
          </a:p>
          <a:p>
            <a:r>
              <a:rPr lang="en-US" err="1"/>
              <a:t>Horsthuis</a:t>
            </a:r>
            <a:r>
              <a:rPr lang="en-US"/>
              <a:t>, K. (2008). </a:t>
            </a:r>
            <a:r>
              <a:rPr lang="en-US" i="1"/>
              <a:t>Radiology</a:t>
            </a:r>
            <a:r>
              <a:rPr lang="en-US"/>
              <a:t>, 247(1), 64–79.</a:t>
            </a:r>
          </a:p>
        </p:txBody>
      </p:sp>
      <p:graphicFrame>
        <p:nvGraphicFramePr>
          <p:cNvPr id="6" name="Table 12">
            <a:extLst>
              <a:ext uri="{FF2B5EF4-FFF2-40B4-BE49-F238E27FC236}">
                <a16:creationId xmlns:a16="http://schemas.microsoft.com/office/drawing/2014/main" id="{6057FC44-DD8A-4762-BB89-3F55353F0805}"/>
              </a:ext>
            </a:extLst>
          </p:cNvPr>
          <p:cNvGraphicFramePr>
            <a:graphicFrameLocks noGrp="1"/>
          </p:cNvGraphicFramePr>
          <p:nvPr/>
        </p:nvGraphicFramePr>
        <p:xfrm>
          <a:off x="601929" y="1901710"/>
          <a:ext cx="10899191" cy="1594417"/>
        </p:xfrm>
        <a:graphic>
          <a:graphicData uri="http://schemas.openxmlformats.org/drawingml/2006/table">
            <a:tbl>
              <a:tblPr firstRow="1" bandRow="1">
                <a:tableStyleId>{6E25E649-3F16-4E02-A733-19D2CDBF48F0}</a:tableStyleId>
              </a:tblPr>
              <a:tblGrid>
                <a:gridCol w="2519561">
                  <a:extLst>
                    <a:ext uri="{9D8B030D-6E8A-4147-A177-3AD203B41FA5}">
                      <a16:colId xmlns:a16="http://schemas.microsoft.com/office/drawing/2014/main" val="143356704"/>
                    </a:ext>
                  </a:extLst>
                </a:gridCol>
                <a:gridCol w="4189815">
                  <a:extLst>
                    <a:ext uri="{9D8B030D-6E8A-4147-A177-3AD203B41FA5}">
                      <a16:colId xmlns:a16="http://schemas.microsoft.com/office/drawing/2014/main" val="973174183"/>
                    </a:ext>
                  </a:extLst>
                </a:gridCol>
                <a:gridCol w="4189815">
                  <a:extLst>
                    <a:ext uri="{9D8B030D-6E8A-4147-A177-3AD203B41FA5}">
                      <a16:colId xmlns:a16="http://schemas.microsoft.com/office/drawing/2014/main" val="3295219713"/>
                    </a:ext>
                  </a:extLst>
                </a:gridCol>
              </a:tblGrid>
              <a:tr h="318883">
                <a:tc>
                  <a:txBody>
                    <a:bodyPr/>
                    <a:lstStyle/>
                    <a:p>
                      <a:r>
                        <a:rPr lang="en-US" sz="1200">
                          <a:latin typeface="Verdana" panose="020B0604030504040204" pitchFamily="34" charset="0"/>
                          <a:ea typeface="Verdana" panose="020B0604030504040204" pitchFamily="34" charset="0"/>
                        </a:rPr>
                        <a:t>Method of diagnosis</a:t>
                      </a:r>
                    </a:p>
                  </a:txBody>
                  <a:tcPr marL="76200" marR="76200" marT="38100" marB="38100">
                    <a:solidFill>
                      <a:schemeClr val="accent2"/>
                    </a:solidFill>
                  </a:tcPr>
                </a:tc>
                <a:tc>
                  <a:txBody>
                    <a:bodyPr/>
                    <a:lstStyle/>
                    <a:p>
                      <a:r>
                        <a:rPr lang="en-US" sz="1200">
                          <a:latin typeface="Verdana" panose="020B0604030504040204" pitchFamily="34" charset="0"/>
                          <a:ea typeface="Verdana" panose="020B0604030504040204" pitchFamily="34" charset="0"/>
                        </a:rPr>
                        <a:t>Sensitivity </a:t>
                      </a:r>
                    </a:p>
                  </a:txBody>
                  <a:tcPr marL="76200" marR="76200" marT="38100" marB="38100">
                    <a:solidFill>
                      <a:schemeClr val="accent2"/>
                    </a:solidFill>
                  </a:tcPr>
                </a:tc>
                <a:tc>
                  <a:txBody>
                    <a:bodyPr/>
                    <a:lstStyle/>
                    <a:p>
                      <a:r>
                        <a:rPr lang="en-US" sz="1200">
                          <a:latin typeface="Verdana" panose="020B0604030504040204" pitchFamily="34" charset="0"/>
                          <a:ea typeface="Verdana" panose="020B0604030504040204" pitchFamily="34" charset="0"/>
                        </a:rPr>
                        <a:t>Specificity</a:t>
                      </a:r>
                    </a:p>
                  </a:txBody>
                  <a:tcPr marL="76200" marR="76200" marT="38100" marB="38100">
                    <a:solidFill>
                      <a:schemeClr val="accent2"/>
                    </a:solidFill>
                  </a:tcPr>
                </a:tc>
                <a:extLst>
                  <a:ext uri="{0D108BD9-81ED-4DB2-BD59-A6C34878D82A}">
                    <a16:rowId xmlns:a16="http://schemas.microsoft.com/office/drawing/2014/main" val="1896566585"/>
                  </a:ext>
                </a:extLst>
              </a:tr>
              <a:tr h="318883">
                <a:tc>
                  <a:txBody>
                    <a:bodyPr/>
                    <a:lstStyle/>
                    <a:p>
                      <a:r>
                        <a:rPr lang="en-US" sz="1200" b="1">
                          <a:latin typeface="Verdana" panose="020B0604030504040204" pitchFamily="34" charset="0"/>
                          <a:ea typeface="Verdana" panose="020B0604030504040204" pitchFamily="34" charset="0"/>
                        </a:rPr>
                        <a:t>IUS</a:t>
                      </a:r>
                    </a:p>
                  </a:txBody>
                  <a:tcPr marL="76200" marR="76200" marT="38100" marB="38100"/>
                </a:tc>
                <a:tc>
                  <a:txBody>
                    <a:bodyPr/>
                    <a:lstStyle/>
                    <a:p>
                      <a:pPr marL="0" algn="l" defTabSz="685800" rtl="0" eaLnBrk="1" latinLnBrk="0" hangingPunct="1"/>
                      <a:r>
                        <a:rPr lang="en-US" sz="1200" kern="1200">
                          <a:effectLst/>
                          <a:latin typeface="Verdana" panose="020B0604030504040204" pitchFamily="34" charset="0"/>
                          <a:ea typeface="Verdana" panose="020B0604030504040204" pitchFamily="34" charset="0"/>
                        </a:rPr>
                        <a:t>89.7%</a:t>
                      </a:r>
                      <a:endParaRPr lang="en-US" sz="1200" b="0" i="0" kern="1200">
                        <a:solidFill>
                          <a:srgbClr val="242021"/>
                        </a:solidFill>
                        <a:effectLst/>
                        <a:latin typeface="Verdana" panose="020B0604030504040204" pitchFamily="34" charset="0"/>
                        <a:ea typeface="Verdana" panose="020B0604030504040204" pitchFamily="34" charset="0"/>
                        <a:cs typeface="+mn-cs"/>
                      </a:endParaRPr>
                    </a:p>
                  </a:txBody>
                  <a:tcPr marL="76200" marR="76200" marT="38100" marB="38100" anchor="ctr"/>
                </a:tc>
                <a:tc>
                  <a:txBody>
                    <a:bodyPr/>
                    <a:lstStyle/>
                    <a:p>
                      <a:r>
                        <a:rPr lang="en-US" sz="1200">
                          <a:latin typeface="Verdana" panose="020B0604030504040204" pitchFamily="34" charset="0"/>
                          <a:ea typeface="Verdana" panose="020B0604030504040204" pitchFamily="34" charset="0"/>
                        </a:rPr>
                        <a:t>95.6%</a:t>
                      </a:r>
                    </a:p>
                  </a:txBody>
                  <a:tcPr marL="76200" marR="76200" marT="38100" marB="38100"/>
                </a:tc>
                <a:extLst>
                  <a:ext uri="{0D108BD9-81ED-4DB2-BD59-A6C34878D82A}">
                    <a16:rowId xmlns:a16="http://schemas.microsoft.com/office/drawing/2014/main" val="1511454117"/>
                  </a:ext>
                </a:extLst>
              </a:tr>
              <a:tr h="318883">
                <a:tc>
                  <a:txBody>
                    <a:bodyPr/>
                    <a:lstStyle/>
                    <a:p>
                      <a:r>
                        <a:rPr lang="en-US" sz="1200" b="1">
                          <a:latin typeface="Verdana" panose="020B0604030504040204" pitchFamily="34" charset="0"/>
                          <a:ea typeface="Verdana" panose="020B0604030504040204" pitchFamily="34" charset="0"/>
                        </a:rPr>
                        <a:t>MRI</a:t>
                      </a:r>
                    </a:p>
                  </a:txBody>
                  <a:tcPr marL="76200" marR="76200" marT="38100" marB="38100"/>
                </a:tc>
                <a:tc>
                  <a:txBody>
                    <a:bodyPr/>
                    <a:lstStyle/>
                    <a:p>
                      <a:pPr marL="0" algn="l" defTabSz="685800" rtl="0" eaLnBrk="1" latinLnBrk="0" hangingPunct="1"/>
                      <a:r>
                        <a:rPr lang="en-US" sz="1200" kern="1200">
                          <a:effectLst/>
                          <a:latin typeface="Verdana" panose="020B0604030504040204" pitchFamily="34" charset="0"/>
                          <a:ea typeface="Verdana" panose="020B0604030504040204" pitchFamily="34" charset="0"/>
                        </a:rPr>
                        <a:t>93.0%</a:t>
                      </a:r>
                      <a:endParaRPr lang="en-US" sz="1200" b="0" i="0" kern="1200">
                        <a:solidFill>
                          <a:srgbClr val="242021"/>
                        </a:solidFill>
                        <a:effectLst/>
                        <a:latin typeface="Verdana" panose="020B0604030504040204" pitchFamily="34" charset="0"/>
                        <a:ea typeface="Verdana" panose="020B0604030504040204" pitchFamily="34" charset="0"/>
                        <a:cs typeface="+mn-cs"/>
                      </a:endParaRPr>
                    </a:p>
                  </a:txBody>
                  <a:tcPr marL="76200" marR="76200" marT="38100" marB="38100"/>
                </a:tc>
                <a:tc>
                  <a:txBody>
                    <a:bodyPr/>
                    <a:lstStyle/>
                    <a:p>
                      <a:r>
                        <a:rPr lang="en-US" sz="1200">
                          <a:latin typeface="Verdana" panose="020B0604030504040204" pitchFamily="34" charset="0"/>
                          <a:ea typeface="Verdana" panose="020B0604030504040204" pitchFamily="34" charset="0"/>
                        </a:rPr>
                        <a:t>92.8%</a:t>
                      </a:r>
                    </a:p>
                  </a:txBody>
                  <a:tcPr marL="76200" marR="76200" marT="38100" marB="38100"/>
                </a:tc>
                <a:extLst>
                  <a:ext uri="{0D108BD9-81ED-4DB2-BD59-A6C34878D82A}">
                    <a16:rowId xmlns:a16="http://schemas.microsoft.com/office/drawing/2014/main" val="2965846207"/>
                  </a:ext>
                </a:extLst>
              </a:tr>
              <a:tr h="318883">
                <a:tc>
                  <a:txBody>
                    <a:bodyPr/>
                    <a:lstStyle/>
                    <a:p>
                      <a:r>
                        <a:rPr lang="en-US" sz="1200" b="1">
                          <a:latin typeface="Verdana" panose="020B0604030504040204" pitchFamily="34" charset="0"/>
                          <a:ea typeface="Verdana" panose="020B0604030504040204" pitchFamily="34" charset="0"/>
                        </a:rPr>
                        <a:t>Scintigraphy</a:t>
                      </a:r>
                    </a:p>
                  </a:txBody>
                  <a:tcPr marL="76200" marR="76200" marT="38100" marB="38100"/>
                </a:tc>
                <a:tc>
                  <a:txBody>
                    <a:bodyPr/>
                    <a:lstStyle/>
                    <a:p>
                      <a:r>
                        <a:rPr lang="en-US" sz="1200">
                          <a:effectLst/>
                          <a:latin typeface="Verdana" panose="020B0604030504040204" pitchFamily="34" charset="0"/>
                          <a:ea typeface="Verdana" panose="020B0604030504040204" pitchFamily="34" charset="0"/>
                        </a:rPr>
                        <a:t>87.8%</a:t>
                      </a:r>
                      <a:endParaRPr lang="en-US" sz="1200">
                        <a:latin typeface="Verdana" panose="020B0604030504040204" pitchFamily="34" charset="0"/>
                        <a:ea typeface="Verdana" panose="020B0604030504040204" pitchFamily="34" charset="0"/>
                      </a:endParaRPr>
                    </a:p>
                  </a:txBody>
                  <a:tcPr marL="76200" marR="76200" marT="38100" marB="38100"/>
                </a:tc>
                <a:tc>
                  <a:txBody>
                    <a:bodyPr/>
                    <a:lstStyle/>
                    <a:p>
                      <a:r>
                        <a:rPr lang="en-US" sz="1200">
                          <a:latin typeface="Verdana" panose="020B0604030504040204" pitchFamily="34" charset="0"/>
                          <a:ea typeface="Verdana" panose="020B0604030504040204" pitchFamily="34" charset="0"/>
                        </a:rPr>
                        <a:t>85.4%</a:t>
                      </a:r>
                    </a:p>
                  </a:txBody>
                  <a:tcPr marL="76200" marR="76200" marT="38100" marB="38100"/>
                </a:tc>
                <a:extLst>
                  <a:ext uri="{0D108BD9-81ED-4DB2-BD59-A6C34878D82A}">
                    <a16:rowId xmlns:a16="http://schemas.microsoft.com/office/drawing/2014/main" val="2552419175"/>
                  </a:ext>
                </a:extLst>
              </a:tr>
              <a:tr h="318883">
                <a:tc>
                  <a:txBody>
                    <a:bodyPr/>
                    <a:lstStyle/>
                    <a:p>
                      <a:r>
                        <a:rPr lang="en-US" sz="1200" b="1">
                          <a:latin typeface="Verdana" panose="020B0604030504040204" pitchFamily="34" charset="0"/>
                          <a:ea typeface="Verdana" panose="020B0604030504040204" pitchFamily="34" charset="0"/>
                        </a:rPr>
                        <a:t>CT</a:t>
                      </a:r>
                    </a:p>
                  </a:txBody>
                  <a:tcPr marL="76200" marR="76200" marT="38100" marB="38100"/>
                </a:tc>
                <a:tc>
                  <a:txBody>
                    <a:bodyPr/>
                    <a:lstStyle/>
                    <a:p>
                      <a:r>
                        <a:rPr lang="en-US" sz="1200">
                          <a:effectLst/>
                          <a:latin typeface="Verdana" panose="020B0604030504040204" pitchFamily="34" charset="0"/>
                          <a:ea typeface="Verdana" panose="020B0604030504040204" pitchFamily="34" charset="0"/>
                        </a:rPr>
                        <a:t>84.3%</a:t>
                      </a:r>
                      <a:endParaRPr lang="en-US" sz="1200">
                        <a:latin typeface="Verdana" panose="020B0604030504040204" pitchFamily="34" charset="0"/>
                        <a:ea typeface="Verdana" panose="020B0604030504040204" pitchFamily="34" charset="0"/>
                      </a:endParaRPr>
                    </a:p>
                  </a:txBody>
                  <a:tcPr marL="76200" marR="76200" marT="38100" marB="38100"/>
                </a:tc>
                <a:tc>
                  <a:txBody>
                    <a:bodyPr/>
                    <a:lstStyle/>
                    <a:p>
                      <a:r>
                        <a:rPr lang="en-US" sz="1200">
                          <a:latin typeface="Verdana" panose="020B0604030504040204" pitchFamily="34" charset="0"/>
                          <a:ea typeface="Verdana" panose="020B0604030504040204" pitchFamily="34" charset="0"/>
                        </a:rPr>
                        <a:t>91.5%</a:t>
                      </a:r>
                    </a:p>
                  </a:txBody>
                  <a:tcPr marL="76200" marR="76200" marT="38100" marB="38100"/>
                </a:tc>
                <a:extLst>
                  <a:ext uri="{0D108BD9-81ED-4DB2-BD59-A6C34878D82A}">
                    <a16:rowId xmlns:a16="http://schemas.microsoft.com/office/drawing/2014/main" val="3567846550"/>
                  </a:ext>
                </a:extLst>
              </a:tr>
            </a:tbl>
          </a:graphicData>
        </a:graphic>
      </p:graphicFrame>
      <p:graphicFrame>
        <p:nvGraphicFramePr>
          <p:cNvPr id="9" name="Table 12">
            <a:extLst>
              <a:ext uri="{FF2B5EF4-FFF2-40B4-BE49-F238E27FC236}">
                <a16:creationId xmlns:a16="http://schemas.microsoft.com/office/drawing/2014/main" id="{C4A2F068-B509-4566-84FF-4F57B121A92E}"/>
              </a:ext>
            </a:extLst>
          </p:cNvPr>
          <p:cNvGraphicFramePr>
            <a:graphicFrameLocks noGrp="1"/>
          </p:cNvGraphicFramePr>
          <p:nvPr/>
        </p:nvGraphicFramePr>
        <p:xfrm>
          <a:off x="601927" y="4105932"/>
          <a:ext cx="10899193" cy="1442721"/>
        </p:xfrm>
        <a:graphic>
          <a:graphicData uri="http://schemas.openxmlformats.org/drawingml/2006/table">
            <a:tbl>
              <a:tblPr firstRow="1" bandRow="1">
                <a:tableStyleId>{6E25E649-3F16-4E02-A733-19D2CDBF48F0}</a:tableStyleId>
              </a:tblPr>
              <a:tblGrid>
                <a:gridCol w="2519561">
                  <a:extLst>
                    <a:ext uri="{9D8B030D-6E8A-4147-A177-3AD203B41FA5}">
                      <a16:colId xmlns:a16="http://schemas.microsoft.com/office/drawing/2014/main" val="143356704"/>
                    </a:ext>
                  </a:extLst>
                </a:gridCol>
                <a:gridCol w="4189816">
                  <a:extLst>
                    <a:ext uri="{9D8B030D-6E8A-4147-A177-3AD203B41FA5}">
                      <a16:colId xmlns:a16="http://schemas.microsoft.com/office/drawing/2014/main" val="973174183"/>
                    </a:ext>
                  </a:extLst>
                </a:gridCol>
                <a:gridCol w="4189816">
                  <a:extLst>
                    <a:ext uri="{9D8B030D-6E8A-4147-A177-3AD203B41FA5}">
                      <a16:colId xmlns:a16="http://schemas.microsoft.com/office/drawing/2014/main" val="3295219713"/>
                    </a:ext>
                  </a:extLst>
                </a:gridCol>
              </a:tblGrid>
              <a:tr h="288544">
                <a:tc>
                  <a:txBody>
                    <a:bodyPr/>
                    <a:lstStyle/>
                    <a:p>
                      <a:r>
                        <a:rPr lang="en-US" sz="1200">
                          <a:latin typeface="Verdana" panose="020B0604030504040204" pitchFamily="34" charset="0"/>
                          <a:ea typeface="Verdana" panose="020B0604030504040204" pitchFamily="34" charset="0"/>
                        </a:rPr>
                        <a:t>Method of diagnosis</a:t>
                      </a:r>
                    </a:p>
                  </a:txBody>
                  <a:tcPr marL="76200" marR="76200" marT="38100" marB="38100">
                    <a:solidFill>
                      <a:schemeClr val="accent2"/>
                    </a:solidFill>
                  </a:tcPr>
                </a:tc>
                <a:tc>
                  <a:txBody>
                    <a:bodyPr/>
                    <a:lstStyle/>
                    <a:p>
                      <a:r>
                        <a:rPr lang="en-US" sz="1200">
                          <a:latin typeface="Verdana" panose="020B0604030504040204" pitchFamily="34" charset="0"/>
                          <a:ea typeface="Verdana" panose="020B0604030504040204" pitchFamily="34" charset="0"/>
                        </a:rPr>
                        <a:t>Sensitivity </a:t>
                      </a:r>
                    </a:p>
                  </a:txBody>
                  <a:tcPr marL="76200" marR="76200" marT="38100" marB="38100">
                    <a:solidFill>
                      <a:schemeClr val="accent2"/>
                    </a:solidFill>
                  </a:tcPr>
                </a:tc>
                <a:tc>
                  <a:txBody>
                    <a:bodyPr/>
                    <a:lstStyle/>
                    <a:p>
                      <a:r>
                        <a:rPr lang="en-US" sz="1200">
                          <a:latin typeface="Verdana" panose="020B0604030504040204" pitchFamily="34" charset="0"/>
                          <a:ea typeface="Verdana" panose="020B0604030504040204" pitchFamily="34" charset="0"/>
                        </a:rPr>
                        <a:t>Specificity</a:t>
                      </a:r>
                    </a:p>
                  </a:txBody>
                  <a:tcPr marL="76200" marR="76200" marT="38100" marB="38100">
                    <a:solidFill>
                      <a:schemeClr val="accent2"/>
                    </a:solidFill>
                  </a:tcPr>
                </a:tc>
                <a:extLst>
                  <a:ext uri="{0D108BD9-81ED-4DB2-BD59-A6C34878D82A}">
                    <a16:rowId xmlns:a16="http://schemas.microsoft.com/office/drawing/2014/main" val="1896566585"/>
                  </a:ext>
                </a:extLst>
              </a:tr>
              <a:tr h="288544">
                <a:tc>
                  <a:txBody>
                    <a:bodyPr/>
                    <a:lstStyle/>
                    <a:p>
                      <a:r>
                        <a:rPr lang="en-US" sz="1200" b="1">
                          <a:latin typeface="Verdana" panose="020B0604030504040204" pitchFamily="34" charset="0"/>
                          <a:ea typeface="Verdana" panose="020B0604030504040204" pitchFamily="34" charset="0"/>
                        </a:rPr>
                        <a:t>IUS</a:t>
                      </a:r>
                    </a:p>
                  </a:txBody>
                  <a:tcPr marL="76200" marR="76200" marT="38100" marB="38100"/>
                </a:tc>
                <a:tc>
                  <a:txBody>
                    <a:bodyPr/>
                    <a:lstStyle/>
                    <a:p>
                      <a:pPr marL="0" algn="l" defTabSz="685800" rtl="0" eaLnBrk="1" latinLnBrk="0" hangingPunct="1"/>
                      <a:r>
                        <a:rPr lang="en-US" sz="1200" kern="1200">
                          <a:effectLst/>
                          <a:latin typeface="Verdana" panose="020B0604030504040204" pitchFamily="34" charset="0"/>
                          <a:ea typeface="Verdana" panose="020B0604030504040204" pitchFamily="34" charset="0"/>
                        </a:rPr>
                        <a:t>73.5%</a:t>
                      </a:r>
                      <a:endParaRPr lang="en-US" sz="1200" b="0" i="0" kern="1200">
                        <a:solidFill>
                          <a:srgbClr val="242021"/>
                        </a:solidFill>
                        <a:effectLst/>
                        <a:latin typeface="Verdana" panose="020B0604030504040204" pitchFamily="34" charset="0"/>
                        <a:ea typeface="Verdana" panose="020B0604030504040204" pitchFamily="34" charset="0"/>
                        <a:cs typeface="+mn-cs"/>
                      </a:endParaRPr>
                    </a:p>
                  </a:txBody>
                  <a:tcPr marL="76200" marR="76200" marT="38100" marB="38100" anchor="ctr"/>
                </a:tc>
                <a:tc>
                  <a:txBody>
                    <a:bodyPr/>
                    <a:lstStyle/>
                    <a:p>
                      <a:r>
                        <a:rPr lang="en-US" sz="1200">
                          <a:latin typeface="Verdana" panose="020B0604030504040204" pitchFamily="34" charset="0"/>
                          <a:ea typeface="Verdana" panose="020B0604030504040204" pitchFamily="34" charset="0"/>
                        </a:rPr>
                        <a:t>92.2%</a:t>
                      </a:r>
                    </a:p>
                  </a:txBody>
                  <a:tcPr marL="76200" marR="76200" marT="38100" marB="38100"/>
                </a:tc>
                <a:extLst>
                  <a:ext uri="{0D108BD9-81ED-4DB2-BD59-A6C34878D82A}">
                    <a16:rowId xmlns:a16="http://schemas.microsoft.com/office/drawing/2014/main" val="1511454117"/>
                  </a:ext>
                </a:extLst>
              </a:tr>
              <a:tr h="288544">
                <a:tc>
                  <a:txBody>
                    <a:bodyPr/>
                    <a:lstStyle/>
                    <a:p>
                      <a:r>
                        <a:rPr lang="en-US" sz="1200" b="1">
                          <a:latin typeface="Verdana" panose="020B0604030504040204" pitchFamily="34" charset="0"/>
                          <a:ea typeface="Verdana" panose="020B0604030504040204" pitchFamily="34" charset="0"/>
                        </a:rPr>
                        <a:t>MRI</a:t>
                      </a:r>
                    </a:p>
                  </a:txBody>
                  <a:tcPr marL="76200" marR="76200" marT="38100" marB="38100"/>
                </a:tc>
                <a:tc>
                  <a:txBody>
                    <a:bodyPr/>
                    <a:lstStyle/>
                    <a:p>
                      <a:pPr marL="0" algn="l" defTabSz="685800" rtl="0" eaLnBrk="1" latinLnBrk="0" hangingPunct="1"/>
                      <a:r>
                        <a:rPr lang="en-US" sz="1200" kern="1200">
                          <a:effectLst/>
                          <a:latin typeface="Verdana" panose="020B0604030504040204" pitchFamily="34" charset="0"/>
                          <a:ea typeface="Verdana" panose="020B0604030504040204" pitchFamily="34" charset="0"/>
                        </a:rPr>
                        <a:t>70.4%</a:t>
                      </a:r>
                      <a:endParaRPr lang="en-US" sz="1200" b="0" i="0" kern="1200">
                        <a:solidFill>
                          <a:srgbClr val="242021"/>
                        </a:solidFill>
                        <a:effectLst/>
                        <a:latin typeface="Verdana" panose="020B0604030504040204" pitchFamily="34" charset="0"/>
                        <a:ea typeface="Verdana" panose="020B0604030504040204" pitchFamily="34" charset="0"/>
                        <a:cs typeface="+mn-cs"/>
                      </a:endParaRPr>
                    </a:p>
                  </a:txBody>
                  <a:tcPr marL="76200" marR="76200" marT="38100" marB="38100"/>
                </a:tc>
                <a:tc>
                  <a:txBody>
                    <a:bodyPr/>
                    <a:lstStyle/>
                    <a:p>
                      <a:r>
                        <a:rPr lang="en-US" sz="1200">
                          <a:latin typeface="Verdana" panose="020B0604030504040204" pitchFamily="34" charset="0"/>
                          <a:ea typeface="Verdana" panose="020B0604030504040204" pitchFamily="34" charset="0"/>
                        </a:rPr>
                        <a:t>94.0%</a:t>
                      </a:r>
                    </a:p>
                  </a:txBody>
                  <a:tcPr marL="76200" marR="76200" marT="38100" marB="38100"/>
                </a:tc>
                <a:extLst>
                  <a:ext uri="{0D108BD9-81ED-4DB2-BD59-A6C34878D82A}">
                    <a16:rowId xmlns:a16="http://schemas.microsoft.com/office/drawing/2014/main" val="2965846207"/>
                  </a:ext>
                </a:extLst>
              </a:tr>
              <a:tr h="288544">
                <a:tc>
                  <a:txBody>
                    <a:bodyPr/>
                    <a:lstStyle/>
                    <a:p>
                      <a:r>
                        <a:rPr lang="en-US" sz="1200" b="1">
                          <a:latin typeface="Verdana" panose="020B0604030504040204" pitchFamily="34" charset="0"/>
                          <a:ea typeface="Verdana" panose="020B0604030504040204" pitchFamily="34" charset="0"/>
                        </a:rPr>
                        <a:t>Scintigraphy</a:t>
                      </a:r>
                    </a:p>
                  </a:txBody>
                  <a:tcPr marL="76200" marR="76200" marT="38100" marB="38100"/>
                </a:tc>
                <a:tc>
                  <a:txBody>
                    <a:bodyPr/>
                    <a:lstStyle/>
                    <a:p>
                      <a:r>
                        <a:rPr lang="en-US" sz="1200">
                          <a:latin typeface="Verdana" panose="020B0604030504040204" pitchFamily="34" charset="0"/>
                          <a:ea typeface="Verdana" panose="020B0604030504040204" pitchFamily="34" charset="0"/>
                        </a:rPr>
                        <a:t>77.3%</a:t>
                      </a:r>
                    </a:p>
                  </a:txBody>
                  <a:tcPr marL="76200" marR="76200" marT="38100" marB="38100"/>
                </a:tc>
                <a:tc>
                  <a:txBody>
                    <a:bodyPr/>
                    <a:lstStyle/>
                    <a:p>
                      <a:r>
                        <a:rPr lang="en-US" sz="1200">
                          <a:latin typeface="Verdana" panose="020B0604030504040204" pitchFamily="34" charset="0"/>
                          <a:ea typeface="Verdana" panose="020B0604030504040204" pitchFamily="34" charset="0"/>
                        </a:rPr>
                        <a:t>90.3%</a:t>
                      </a:r>
                    </a:p>
                  </a:txBody>
                  <a:tcPr marL="76200" marR="76200" marT="38100" marB="38100"/>
                </a:tc>
                <a:extLst>
                  <a:ext uri="{0D108BD9-81ED-4DB2-BD59-A6C34878D82A}">
                    <a16:rowId xmlns:a16="http://schemas.microsoft.com/office/drawing/2014/main" val="2552419175"/>
                  </a:ext>
                </a:extLst>
              </a:tr>
              <a:tr h="288544">
                <a:tc>
                  <a:txBody>
                    <a:bodyPr/>
                    <a:lstStyle/>
                    <a:p>
                      <a:r>
                        <a:rPr lang="en-US" sz="1200" b="1">
                          <a:latin typeface="Verdana" panose="020B0604030504040204" pitchFamily="34" charset="0"/>
                          <a:ea typeface="Verdana" panose="020B0604030504040204" pitchFamily="34" charset="0"/>
                        </a:rPr>
                        <a:t>CT</a:t>
                      </a:r>
                    </a:p>
                  </a:txBody>
                  <a:tcPr marL="76200" marR="76200" marT="38100" marB="38100"/>
                </a:tc>
                <a:tc>
                  <a:txBody>
                    <a:bodyPr/>
                    <a:lstStyle/>
                    <a:p>
                      <a:r>
                        <a:rPr lang="en-US" sz="1200">
                          <a:latin typeface="Verdana" panose="020B0604030504040204" pitchFamily="34" charset="0"/>
                          <a:ea typeface="Verdana" panose="020B0604030504040204" pitchFamily="34" charset="0"/>
                        </a:rPr>
                        <a:t>67.4%</a:t>
                      </a:r>
                    </a:p>
                  </a:txBody>
                  <a:tcPr marL="76200" marR="76200" marT="38100" marB="38100"/>
                </a:tc>
                <a:tc>
                  <a:txBody>
                    <a:bodyPr/>
                    <a:lstStyle/>
                    <a:p>
                      <a:r>
                        <a:rPr lang="en-US" sz="1200">
                          <a:latin typeface="Verdana" panose="020B0604030504040204" pitchFamily="34" charset="0"/>
                          <a:ea typeface="Verdana" panose="020B0604030504040204" pitchFamily="34" charset="0"/>
                        </a:rPr>
                        <a:t>90.2%</a:t>
                      </a:r>
                    </a:p>
                  </a:txBody>
                  <a:tcPr marL="76200" marR="76200" marT="38100" marB="38100"/>
                </a:tc>
                <a:extLst>
                  <a:ext uri="{0D108BD9-81ED-4DB2-BD59-A6C34878D82A}">
                    <a16:rowId xmlns:a16="http://schemas.microsoft.com/office/drawing/2014/main" val="3567846550"/>
                  </a:ext>
                </a:extLst>
              </a:tr>
            </a:tbl>
          </a:graphicData>
        </a:graphic>
      </p:graphicFrame>
      <p:grpSp>
        <p:nvGrpSpPr>
          <p:cNvPr id="11" name="Google Shape;10592;p280">
            <a:extLst>
              <a:ext uri="{FF2B5EF4-FFF2-40B4-BE49-F238E27FC236}">
                <a16:creationId xmlns:a16="http://schemas.microsoft.com/office/drawing/2014/main" id="{95DF22A7-B047-47F4-A3CE-F7759E60D1D5}"/>
              </a:ext>
            </a:extLst>
          </p:cNvPr>
          <p:cNvGrpSpPr/>
          <p:nvPr/>
        </p:nvGrpSpPr>
        <p:grpSpPr>
          <a:xfrm rot="10800000" flipH="1">
            <a:off x="581606" y="3656686"/>
            <a:ext cx="2039674" cy="437484"/>
            <a:chOff x="660257" y="3090213"/>
            <a:chExt cx="1110601" cy="524981"/>
          </a:xfrm>
        </p:grpSpPr>
        <p:sp>
          <p:nvSpPr>
            <p:cNvPr id="13" name="Google Shape;10593;p280">
              <a:extLst>
                <a:ext uri="{FF2B5EF4-FFF2-40B4-BE49-F238E27FC236}">
                  <a16:creationId xmlns:a16="http://schemas.microsoft.com/office/drawing/2014/main" id="{22244092-BB3D-488C-B8A3-93B024DE999C}"/>
                </a:ext>
              </a:extLst>
            </p:cNvPr>
            <p:cNvSpPr/>
            <p:nvPr/>
          </p:nvSpPr>
          <p:spPr>
            <a:xfrm>
              <a:off x="1109126" y="3090213"/>
              <a:ext cx="287790" cy="212761"/>
            </a:xfrm>
            <a:prstGeom prst="triangle">
              <a:avLst>
                <a:gd name="adj" fmla="val 50000"/>
              </a:avLst>
            </a:prstGeom>
            <a:solidFill>
              <a:schemeClr val="accent1"/>
            </a:solidFill>
            <a:ln>
              <a:noFill/>
            </a:ln>
          </p:spPr>
          <p:txBody>
            <a:bodyPr spcFirstLastPara="1" wrap="square" lIns="76188" tIns="38083" rIns="76188" bIns="38083" anchor="ctr" anchorCtr="0">
              <a:noAutofit/>
            </a:bodyPr>
            <a:lstStyle/>
            <a:p>
              <a:pPr algn="ctr" defTabSz="608486" fontAlgn="base"/>
              <a:endParaRPr sz="1167">
                <a:solidFill>
                  <a:srgbClr val="FFFFFF"/>
                </a:solidFill>
                <a:latin typeface="Roboto Condensed"/>
                <a:ea typeface="Roboto Condensed"/>
                <a:cs typeface="Roboto Condensed"/>
                <a:sym typeface="Roboto Condensed"/>
              </a:endParaRPr>
            </a:p>
          </p:txBody>
        </p:sp>
        <p:sp>
          <p:nvSpPr>
            <p:cNvPr id="14" name="Google Shape;10594;p280">
              <a:extLst>
                <a:ext uri="{FF2B5EF4-FFF2-40B4-BE49-F238E27FC236}">
                  <a16:creationId xmlns:a16="http://schemas.microsoft.com/office/drawing/2014/main" id="{826CAC1F-7003-464F-96C1-432E41812AFB}"/>
                </a:ext>
              </a:extLst>
            </p:cNvPr>
            <p:cNvSpPr/>
            <p:nvPr/>
          </p:nvSpPr>
          <p:spPr>
            <a:xfrm>
              <a:off x="660257" y="3194278"/>
              <a:ext cx="1110601" cy="420916"/>
            </a:xfrm>
            <a:prstGeom prst="round2SameRect">
              <a:avLst>
                <a:gd name="adj1" fmla="val 16667"/>
                <a:gd name="adj2" fmla="val 0"/>
              </a:avLst>
            </a:prstGeom>
            <a:solidFill>
              <a:schemeClr val="accent1"/>
            </a:solidFill>
            <a:ln>
              <a:noFill/>
            </a:ln>
          </p:spPr>
          <p:txBody>
            <a:bodyPr spcFirstLastPara="1" wrap="square" lIns="76188" tIns="38083" rIns="76188" bIns="38083" anchor="ctr" anchorCtr="0">
              <a:noAutofit/>
            </a:bodyPr>
            <a:lstStyle/>
            <a:p>
              <a:pPr algn="ctr" defTabSz="608486" fontAlgn="base"/>
              <a:endParaRPr sz="1167">
                <a:solidFill>
                  <a:srgbClr val="FFFFFF"/>
                </a:solidFill>
                <a:latin typeface="Roboto Condensed"/>
                <a:ea typeface="Roboto Condensed"/>
                <a:cs typeface="Roboto Condensed"/>
                <a:sym typeface="Roboto Condensed"/>
              </a:endParaRPr>
            </a:p>
          </p:txBody>
        </p:sp>
      </p:grpSp>
      <p:sp>
        <p:nvSpPr>
          <p:cNvPr id="8" name="TextBox 7">
            <a:extLst>
              <a:ext uri="{FF2B5EF4-FFF2-40B4-BE49-F238E27FC236}">
                <a16:creationId xmlns:a16="http://schemas.microsoft.com/office/drawing/2014/main" id="{0F75CBEB-76C6-4824-B276-D1ABB7D0F1E9}"/>
              </a:ext>
            </a:extLst>
          </p:cNvPr>
          <p:cNvSpPr txBox="1"/>
          <p:nvPr/>
        </p:nvSpPr>
        <p:spPr>
          <a:xfrm>
            <a:off x="601927" y="3676123"/>
            <a:ext cx="2176833" cy="297454"/>
          </a:xfrm>
          <a:prstGeom prst="rect">
            <a:avLst/>
          </a:prstGeom>
          <a:noFill/>
        </p:spPr>
        <p:txBody>
          <a:bodyPr wrap="square">
            <a:spAutoFit/>
          </a:bodyPr>
          <a:lstStyle/>
          <a:p>
            <a:pPr defTabSz="571477">
              <a:defRPr/>
            </a:pPr>
            <a:r>
              <a:rPr lang="en-US" sz="1333" b="1">
                <a:solidFill>
                  <a:srgbClr val="FFFFFF"/>
                </a:solidFill>
                <a:latin typeface="Verdana" panose="020B0604030504040204" pitchFamily="34" charset="0"/>
                <a:ea typeface="Verdana" panose="020B0604030504040204" pitchFamily="34" charset="0"/>
              </a:rPr>
              <a:t>Per bowel segment</a:t>
            </a:r>
          </a:p>
        </p:txBody>
      </p:sp>
      <p:grpSp>
        <p:nvGrpSpPr>
          <p:cNvPr id="19" name="Group 18">
            <a:extLst>
              <a:ext uri="{FF2B5EF4-FFF2-40B4-BE49-F238E27FC236}">
                <a16:creationId xmlns:a16="http://schemas.microsoft.com/office/drawing/2014/main" id="{2CA31081-4498-4558-99E1-F300F161992F}"/>
              </a:ext>
            </a:extLst>
          </p:cNvPr>
          <p:cNvGrpSpPr/>
          <p:nvPr/>
        </p:nvGrpSpPr>
        <p:grpSpPr>
          <a:xfrm>
            <a:off x="581606" y="1448764"/>
            <a:ext cx="2197153" cy="437484"/>
            <a:chOff x="697927" y="1738516"/>
            <a:chExt cx="2636584" cy="524981"/>
          </a:xfrm>
        </p:grpSpPr>
        <p:grpSp>
          <p:nvGrpSpPr>
            <p:cNvPr id="15" name="Google Shape;10592;p280">
              <a:extLst>
                <a:ext uri="{FF2B5EF4-FFF2-40B4-BE49-F238E27FC236}">
                  <a16:creationId xmlns:a16="http://schemas.microsoft.com/office/drawing/2014/main" id="{0FFF6FE2-30B3-4D7E-BA63-CCFE381A1892}"/>
                </a:ext>
              </a:extLst>
            </p:cNvPr>
            <p:cNvGrpSpPr/>
            <p:nvPr/>
          </p:nvGrpSpPr>
          <p:grpSpPr>
            <a:xfrm rot="10800000" flipH="1">
              <a:off x="697927" y="1738516"/>
              <a:ext cx="2447609" cy="524981"/>
              <a:chOff x="660257" y="3090213"/>
              <a:chExt cx="1110601" cy="524981"/>
            </a:xfrm>
          </p:grpSpPr>
          <p:sp>
            <p:nvSpPr>
              <p:cNvPr id="16" name="Google Shape;10593;p280">
                <a:extLst>
                  <a:ext uri="{FF2B5EF4-FFF2-40B4-BE49-F238E27FC236}">
                    <a16:creationId xmlns:a16="http://schemas.microsoft.com/office/drawing/2014/main" id="{51428F02-CB16-4E75-852D-E8AF6BAEA1DF}"/>
                  </a:ext>
                </a:extLst>
              </p:cNvPr>
              <p:cNvSpPr/>
              <p:nvPr/>
            </p:nvSpPr>
            <p:spPr>
              <a:xfrm>
                <a:off x="1109126" y="3090213"/>
                <a:ext cx="287790" cy="212761"/>
              </a:xfrm>
              <a:prstGeom prst="triangle">
                <a:avLst>
                  <a:gd name="adj" fmla="val 50000"/>
                </a:avLst>
              </a:prstGeom>
              <a:solidFill>
                <a:schemeClr val="accent1"/>
              </a:solidFill>
              <a:ln>
                <a:noFill/>
              </a:ln>
            </p:spPr>
            <p:txBody>
              <a:bodyPr spcFirstLastPara="1" wrap="square" lIns="76188" tIns="38083" rIns="76188" bIns="38083" anchor="ctr" anchorCtr="0">
                <a:noAutofit/>
              </a:bodyPr>
              <a:lstStyle/>
              <a:p>
                <a:pPr algn="ctr" defTabSz="608486" fontAlgn="base"/>
                <a:endParaRPr sz="1167">
                  <a:solidFill>
                    <a:srgbClr val="FFFFFF"/>
                  </a:solidFill>
                  <a:latin typeface="Roboto Condensed"/>
                  <a:ea typeface="Roboto Condensed"/>
                  <a:cs typeface="Roboto Condensed"/>
                  <a:sym typeface="Roboto Condensed"/>
                </a:endParaRPr>
              </a:p>
            </p:txBody>
          </p:sp>
          <p:sp>
            <p:nvSpPr>
              <p:cNvPr id="17" name="Google Shape;10594;p280">
                <a:extLst>
                  <a:ext uri="{FF2B5EF4-FFF2-40B4-BE49-F238E27FC236}">
                    <a16:creationId xmlns:a16="http://schemas.microsoft.com/office/drawing/2014/main" id="{46D96279-F21B-4FCB-9A0E-9B3D9BAE16CC}"/>
                  </a:ext>
                </a:extLst>
              </p:cNvPr>
              <p:cNvSpPr/>
              <p:nvPr/>
            </p:nvSpPr>
            <p:spPr>
              <a:xfrm>
                <a:off x="660257" y="3194278"/>
                <a:ext cx="1110601" cy="420916"/>
              </a:xfrm>
              <a:prstGeom prst="round2SameRect">
                <a:avLst>
                  <a:gd name="adj1" fmla="val 16667"/>
                  <a:gd name="adj2" fmla="val 0"/>
                </a:avLst>
              </a:prstGeom>
              <a:solidFill>
                <a:schemeClr val="accent1"/>
              </a:solidFill>
              <a:ln>
                <a:noFill/>
              </a:ln>
            </p:spPr>
            <p:txBody>
              <a:bodyPr spcFirstLastPara="1" wrap="square" lIns="76188" tIns="38083" rIns="76188" bIns="38083" anchor="ctr" anchorCtr="0">
                <a:noAutofit/>
              </a:bodyPr>
              <a:lstStyle/>
              <a:p>
                <a:pPr algn="ctr" defTabSz="608486" fontAlgn="base"/>
                <a:endParaRPr sz="1167">
                  <a:solidFill>
                    <a:srgbClr val="FFFFFF"/>
                  </a:solidFill>
                  <a:latin typeface="Roboto Condensed"/>
                  <a:ea typeface="Roboto Condensed"/>
                  <a:cs typeface="Roboto Condensed"/>
                  <a:sym typeface="Roboto Condensed"/>
                </a:endParaRPr>
              </a:p>
            </p:txBody>
          </p:sp>
        </p:grpSp>
        <p:sp>
          <p:nvSpPr>
            <p:cNvPr id="18" name="TextBox 17">
              <a:extLst>
                <a:ext uri="{FF2B5EF4-FFF2-40B4-BE49-F238E27FC236}">
                  <a16:creationId xmlns:a16="http://schemas.microsoft.com/office/drawing/2014/main" id="{88A28D89-349D-440E-A1AF-03A2B5629539}"/>
                </a:ext>
              </a:extLst>
            </p:cNvPr>
            <p:cNvSpPr txBox="1"/>
            <p:nvPr/>
          </p:nvSpPr>
          <p:spPr>
            <a:xfrm>
              <a:off x="722312" y="1761840"/>
              <a:ext cx="2612199" cy="356945"/>
            </a:xfrm>
            <a:prstGeom prst="rect">
              <a:avLst/>
            </a:prstGeom>
            <a:noFill/>
          </p:spPr>
          <p:txBody>
            <a:bodyPr wrap="square">
              <a:spAutoFit/>
            </a:bodyPr>
            <a:lstStyle/>
            <a:p>
              <a:pPr defTabSz="571477">
                <a:defRPr/>
              </a:pPr>
              <a:r>
                <a:rPr lang="en-US" sz="1333" b="1">
                  <a:solidFill>
                    <a:srgbClr val="FFFFFF"/>
                  </a:solidFill>
                  <a:latin typeface="Verdana" panose="020B0604030504040204" pitchFamily="34" charset="0"/>
                  <a:ea typeface="Verdana" panose="020B0604030504040204" pitchFamily="34" charset="0"/>
                </a:rPr>
                <a:t>Per patient</a:t>
              </a:r>
            </a:p>
          </p:txBody>
        </p:sp>
      </p:grpSp>
      <p:sp>
        <p:nvSpPr>
          <p:cNvPr id="21" name="Rectangle: Rounded Corners 20">
            <a:extLst>
              <a:ext uri="{FF2B5EF4-FFF2-40B4-BE49-F238E27FC236}">
                <a16:creationId xmlns:a16="http://schemas.microsoft.com/office/drawing/2014/main" id="{4AC6D400-B7B8-4A3D-9781-D3101DF608BA}"/>
              </a:ext>
            </a:extLst>
          </p:cNvPr>
          <p:cNvSpPr/>
          <p:nvPr/>
        </p:nvSpPr>
        <p:spPr>
          <a:xfrm>
            <a:off x="581605" y="5696793"/>
            <a:ext cx="10958701" cy="46166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571477">
              <a:defRPr/>
            </a:pPr>
            <a:r>
              <a:rPr lang="en-US" sz="1333" b="1">
                <a:solidFill>
                  <a:srgbClr val="FFFFFF"/>
                </a:solidFill>
                <a:latin typeface="Verdana" panose="020B0604030504040204" pitchFamily="34" charset="0"/>
                <a:ea typeface="Verdana" panose="020B0604030504040204" pitchFamily="34" charset="0"/>
              </a:rPr>
              <a:t>No significant differences in diagnostic accuracy between IUS and MRI</a:t>
            </a:r>
          </a:p>
        </p:txBody>
      </p:sp>
    </p:spTree>
    <p:extLst>
      <p:ext uri="{BB962C8B-B14F-4D97-AF65-F5344CB8AC3E}">
        <p14:creationId xmlns:p14="http://schemas.microsoft.com/office/powerpoint/2010/main" val="20619374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0D59-5DD3-4E6E-BB50-4D88B3DE6048}"/>
              </a:ext>
            </a:extLst>
          </p:cNvPr>
          <p:cNvSpPr>
            <a:spLocks noGrp="1"/>
          </p:cNvSpPr>
          <p:nvPr>
            <p:ph type="title"/>
          </p:nvPr>
        </p:nvSpPr>
        <p:spPr>
          <a:xfrm>
            <a:off x="605367" y="378458"/>
            <a:ext cx="10145760" cy="923330"/>
          </a:xfrm>
        </p:spPr>
        <p:txBody>
          <a:bodyPr/>
          <a:lstStyle/>
          <a:p>
            <a:r>
              <a:rPr lang="en-IN" altLang="ko-KR"/>
              <a:t>Summary of key IUS parameters for evaluation of IBD</a:t>
            </a:r>
            <a:endParaRPr lang="ko-KR" altLang="en-US"/>
          </a:p>
        </p:txBody>
      </p:sp>
      <p:sp>
        <p:nvSpPr>
          <p:cNvPr id="4" name="Slide Number Placeholder 3">
            <a:extLst>
              <a:ext uri="{FF2B5EF4-FFF2-40B4-BE49-F238E27FC236}">
                <a16:creationId xmlns:a16="http://schemas.microsoft.com/office/drawing/2014/main" id="{A903F714-554E-48D5-BCB1-323BA6414641}"/>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24</a:t>
            </a:fld>
            <a:endParaRPr lang="en-US">
              <a:solidFill>
                <a:srgbClr val="646464"/>
              </a:solidFill>
            </a:endParaRPr>
          </a:p>
        </p:txBody>
      </p:sp>
      <p:sp>
        <p:nvSpPr>
          <p:cNvPr id="5" name="Text Placeholder 4">
            <a:extLst>
              <a:ext uri="{FF2B5EF4-FFF2-40B4-BE49-F238E27FC236}">
                <a16:creationId xmlns:a16="http://schemas.microsoft.com/office/drawing/2014/main" id="{3A42CF1B-F6AE-47E8-8CF9-C89E5ABE9B5C}"/>
              </a:ext>
            </a:extLst>
          </p:cNvPr>
          <p:cNvSpPr>
            <a:spLocks noGrp="1"/>
          </p:cNvSpPr>
          <p:nvPr>
            <p:ph type="body" sz="quarter" idx="17"/>
          </p:nvPr>
        </p:nvSpPr>
        <p:spPr/>
        <p:txBody>
          <a:bodyPr/>
          <a:lstStyle/>
          <a:p>
            <a:r>
              <a:rPr lang="en-US"/>
              <a:t>IBD, inflammatory bowel disease; CD, Crohn’s disease</a:t>
            </a:r>
          </a:p>
          <a:p>
            <a:r>
              <a:rPr lang="en-US"/>
              <a:t>Jauregui-</a:t>
            </a:r>
            <a:r>
              <a:rPr lang="en-US" err="1"/>
              <a:t>Amezaga</a:t>
            </a:r>
            <a:r>
              <a:rPr lang="en-US"/>
              <a:t>, A., &amp; </a:t>
            </a:r>
            <a:r>
              <a:rPr lang="en-US" err="1"/>
              <a:t>Rimola</a:t>
            </a:r>
            <a:r>
              <a:rPr lang="en-US"/>
              <a:t>, J. (2021). </a:t>
            </a:r>
            <a:r>
              <a:rPr lang="en-US" i="1"/>
              <a:t>Life (Basel, Switzerland)</a:t>
            </a:r>
            <a:r>
              <a:rPr lang="en-US"/>
              <a:t>, 11(7), 603.</a:t>
            </a:r>
            <a:endParaRPr lang="ko-KR" altLang="en-US"/>
          </a:p>
        </p:txBody>
      </p:sp>
      <p:graphicFrame>
        <p:nvGraphicFramePr>
          <p:cNvPr id="6" name="Table 6">
            <a:extLst>
              <a:ext uri="{FF2B5EF4-FFF2-40B4-BE49-F238E27FC236}">
                <a16:creationId xmlns:a16="http://schemas.microsoft.com/office/drawing/2014/main" id="{0A5DCD43-C8E7-CFE1-4E3B-30A68AB8404F}"/>
              </a:ext>
            </a:extLst>
          </p:cNvPr>
          <p:cNvGraphicFramePr>
            <a:graphicFrameLocks noGrp="1"/>
          </p:cNvGraphicFramePr>
          <p:nvPr/>
        </p:nvGraphicFramePr>
        <p:xfrm>
          <a:off x="1023120" y="1723868"/>
          <a:ext cx="10145760" cy="3485212"/>
        </p:xfrm>
        <a:graphic>
          <a:graphicData uri="http://schemas.openxmlformats.org/drawingml/2006/table">
            <a:tbl>
              <a:tblPr firstRow="1" bandRow="1">
                <a:tableStyleId>{5C22544A-7EE6-4342-B048-85BDC9FD1C3A}</a:tableStyleId>
              </a:tblPr>
              <a:tblGrid>
                <a:gridCol w="2777344">
                  <a:extLst>
                    <a:ext uri="{9D8B030D-6E8A-4147-A177-3AD203B41FA5}">
                      <a16:colId xmlns:a16="http://schemas.microsoft.com/office/drawing/2014/main" val="636505645"/>
                    </a:ext>
                  </a:extLst>
                </a:gridCol>
                <a:gridCol w="7368416">
                  <a:extLst>
                    <a:ext uri="{9D8B030D-6E8A-4147-A177-3AD203B41FA5}">
                      <a16:colId xmlns:a16="http://schemas.microsoft.com/office/drawing/2014/main" val="618030034"/>
                    </a:ext>
                  </a:extLst>
                </a:gridCol>
              </a:tblGrid>
              <a:tr h="647750">
                <a:tc>
                  <a:txBody>
                    <a:bodyPr/>
                    <a:lstStyle/>
                    <a:p>
                      <a:r>
                        <a:rPr lang="en-IN" sz="1200">
                          <a:latin typeface="Verdana" panose="020B0604030504040204" pitchFamily="34" charset="0"/>
                          <a:ea typeface="Verdana" panose="020B0604030504040204" pitchFamily="34" charset="0"/>
                        </a:rPr>
                        <a:t>IUS parameters</a:t>
                      </a:r>
                    </a:p>
                  </a:txBody>
                  <a:tcPr marL="76200" marR="76200" marT="38100" marB="38100"/>
                </a:tc>
                <a:tc>
                  <a:txBody>
                    <a:bodyPr/>
                    <a:lstStyle/>
                    <a:p>
                      <a:r>
                        <a:rPr lang="en-IN" sz="1200">
                          <a:latin typeface="Verdana" panose="020B0604030504040204" pitchFamily="34" charset="0"/>
                          <a:ea typeface="Verdana" panose="020B0604030504040204" pitchFamily="34" charset="0"/>
                        </a:rPr>
                        <a:t>Key features</a:t>
                      </a:r>
                    </a:p>
                  </a:txBody>
                  <a:tcPr marL="76200" marR="76200" marT="38100" marB="38100"/>
                </a:tc>
                <a:extLst>
                  <a:ext uri="{0D108BD9-81ED-4DB2-BD59-A6C34878D82A}">
                    <a16:rowId xmlns:a16="http://schemas.microsoft.com/office/drawing/2014/main" val="2663859113"/>
                  </a:ext>
                </a:extLst>
              </a:tr>
              <a:tr h="647750">
                <a:tc>
                  <a:txBody>
                    <a:bodyPr/>
                    <a:lstStyle/>
                    <a:p>
                      <a:r>
                        <a:rPr lang="en-IN" sz="1200" b="1">
                          <a:latin typeface="Verdana" panose="020B0604030504040204" pitchFamily="34" charset="0"/>
                          <a:ea typeface="Verdana" panose="020B0604030504040204" pitchFamily="34" charset="0"/>
                        </a:rPr>
                        <a:t>Bowel wall thickness</a:t>
                      </a:r>
                    </a:p>
                  </a:txBody>
                  <a:tcPr marL="76200" marR="76200" marT="38100" marB="38100"/>
                </a:tc>
                <a:tc>
                  <a:txBody>
                    <a:bodyPr/>
                    <a:lstStyle/>
                    <a:p>
                      <a:r>
                        <a:rPr lang="en-IN" sz="1200" b="1">
                          <a:latin typeface="Verdana" panose="020B0604030504040204" pitchFamily="34" charset="0"/>
                          <a:ea typeface="Verdana" panose="020B0604030504040204" pitchFamily="34" charset="0"/>
                        </a:rPr>
                        <a:t>Most important parameter for diagnosing IBD</a:t>
                      </a:r>
                      <a:r>
                        <a:rPr lang="en-IN" sz="1200">
                          <a:latin typeface="Verdana" panose="020B0604030504040204" pitchFamily="34" charset="0"/>
                          <a:ea typeface="Verdana" panose="020B0604030504040204" pitchFamily="34" charset="0"/>
                        </a:rPr>
                        <a:t>. </a:t>
                      </a:r>
                    </a:p>
                    <a:p>
                      <a:r>
                        <a:rPr lang="en-IN" sz="1200" i="1">
                          <a:latin typeface="Verdana" panose="020B0604030504040204" pitchFamily="34" charset="0"/>
                          <a:ea typeface="Verdana" panose="020B0604030504040204" pitchFamily="34" charset="0"/>
                        </a:rPr>
                        <a:t>Most commonly used cut-off value is 3mm. </a:t>
                      </a:r>
                    </a:p>
                  </a:txBody>
                  <a:tcPr marL="76200" marR="76200" marT="38100" marB="38100"/>
                </a:tc>
                <a:extLst>
                  <a:ext uri="{0D108BD9-81ED-4DB2-BD59-A6C34878D82A}">
                    <a16:rowId xmlns:a16="http://schemas.microsoft.com/office/drawing/2014/main" val="2787343982"/>
                  </a:ext>
                </a:extLst>
              </a:tr>
              <a:tr h="647750">
                <a:tc>
                  <a:txBody>
                    <a:bodyPr/>
                    <a:lstStyle/>
                    <a:p>
                      <a:r>
                        <a:rPr lang="en-IN" sz="1200" b="1">
                          <a:latin typeface="Verdana" panose="020B0604030504040204" pitchFamily="34" charset="0"/>
                          <a:ea typeface="Verdana" panose="020B0604030504040204" pitchFamily="34" charset="0"/>
                        </a:rPr>
                        <a:t>Bowel wall stratification</a:t>
                      </a:r>
                    </a:p>
                  </a:txBody>
                  <a:tcPr marL="76200" marR="76200" marT="38100" marB="38100"/>
                </a:tc>
                <a:tc>
                  <a:txBody>
                    <a:bodyPr/>
                    <a:lstStyle/>
                    <a:p>
                      <a:r>
                        <a:rPr lang="en-IN" sz="1200">
                          <a:latin typeface="Verdana" panose="020B0604030504040204" pitchFamily="34" charset="0"/>
                          <a:ea typeface="Verdana" panose="020B0604030504040204" pitchFamily="34" charset="0"/>
                        </a:rPr>
                        <a:t>Disruption of stratification is associated to </a:t>
                      </a:r>
                      <a:r>
                        <a:rPr lang="en-IN" sz="1200" b="1">
                          <a:latin typeface="Verdana" panose="020B0604030504040204" pitchFamily="34" charset="0"/>
                          <a:ea typeface="Verdana" panose="020B0604030504040204" pitchFamily="34" charset="0"/>
                        </a:rPr>
                        <a:t>higher degrees of inflammation</a:t>
                      </a:r>
                    </a:p>
                  </a:txBody>
                  <a:tcPr marL="76200" marR="76200" marT="38100" marB="38100"/>
                </a:tc>
                <a:extLst>
                  <a:ext uri="{0D108BD9-81ED-4DB2-BD59-A6C34878D82A}">
                    <a16:rowId xmlns:a16="http://schemas.microsoft.com/office/drawing/2014/main" val="3152574573"/>
                  </a:ext>
                </a:extLst>
              </a:tr>
              <a:tr h="647750">
                <a:tc>
                  <a:txBody>
                    <a:bodyPr/>
                    <a:lstStyle/>
                    <a:p>
                      <a:r>
                        <a:rPr lang="en-IN" sz="1200" b="1">
                          <a:latin typeface="Verdana" panose="020B0604030504040204" pitchFamily="34" charset="0"/>
                          <a:ea typeface="Verdana" panose="020B0604030504040204" pitchFamily="34" charset="0"/>
                        </a:rPr>
                        <a:t>Bowel wall flow/ hyperaemia</a:t>
                      </a:r>
                    </a:p>
                  </a:txBody>
                  <a:tcPr marL="76200" marR="76200" marT="38100" marB="38100"/>
                </a:tc>
                <a:tc>
                  <a:txBody>
                    <a:bodyPr/>
                    <a:lstStyle/>
                    <a:p>
                      <a:r>
                        <a:rPr lang="en-IN" sz="1200">
                          <a:latin typeface="Verdana" panose="020B0604030504040204" pitchFamily="34" charset="0"/>
                          <a:ea typeface="Verdana" panose="020B0604030504040204" pitchFamily="34" charset="0"/>
                        </a:rPr>
                        <a:t>Vascularization is most widely measured by the </a:t>
                      </a:r>
                      <a:r>
                        <a:rPr lang="en-IN" sz="1200" b="1" err="1">
                          <a:latin typeface="Verdana" panose="020B0604030504040204" pitchFamily="34" charset="0"/>
                          <a:ea typeface="Verdana" panose="020B0604030504040204" pitchFamily="34" charset="0"/>
                        </a:rPr>
                        <a:t>Limberg</a:t>
                      </a:r>
                      <a:r>
                        <a:rPr lang="en-IN" sz="1200" b="1">
                          <a:latin typeface="Verdana" panose="020B0604030504040204" pitchFamily="34" charset="0"/>
                          <a:ea typeface="Verdana" panose="020B0604030504040204" pitchFamily="34" charset="0"/>
                        </a:rPr>
                        <a:t> score. </a:t>
                      </a:r>
                    </a:p>
                    <a:p>
                      <a:r>
                        <a:rPr lang="en-IN" sz="1200">
                          <a:latin typeface="Verdana" panose="020B0604030504040204" pitchFamily="34" charset="0"/>
                          <a:ea typeface="Verdana" panose="020B0604030504040204" pitchFamily="34" charset="0"/>
                        </a:rPr>
                        <a:t>A higher score predicts IBD.</a:t>
                      </a:r>
                    </a:p>
                  </a:txBody>
                  <a:tcPr marL="76200" marR="76200" marT="38100" marB="38100"/>
                </a:tc>
                <a:extLst>
                  <a:ext uri="{0D108BD9-81ED-4DB2-BD59-A6C34878D82A}">
                    <a16:rowId xmlns:a16="http://schemas.microsoft.com/office/drawing/2014/main" val="2896037413"/>
                  </a:ext>
                </a:extLst>
              </a:tr>
              <a:tr h="894212">
                <a:tc>
                  <a:txBody>
                    <a:bodyPr/>
                    <a:lstStyle/>
                    <a:p>
                      <a:r>
                        <a:rPr lang="en-IN" sz="1200" b="1">
                          <a:latin typeface="Verdana" panose="020B0604030504040204" pitchFamily="34" charset="0"/>
                          <a:ea typeface="Verdana" panose="020B0604030504040204" pitchFamily="34" charset="0"/>
                        </a:rPr>
                        <a:t>Inflammatory mesenteric fat/ fibrofatty proliferation</a:t>
                      </a:r>
                    </a:p>
                  </a:txBody>
                  <a:tcPr marL="76200" marR="76200" marT="38100" marB="38100"/>
                </a:tc>
                <a:tc>
                  <a:txBody>
                    <a:bodyPr/>
                    <a:lstStyle/>
                    <a:p>
                      <a:r>
                        <a:rPr lang="en-IN" sz="1200" b="1">
                          <a:latin typeface="Verdana" panose="020B0604030504040204" pitchFamily="34" charset="0"/>
                          <a:ea typeface="Verdana" panose="020B0604030504040204" pitchFamily="34" charset="0"/>
                        </a:rPr>
                        <a:t>Extraintestinal feature of active CD</a:t>
                      </a:r>
                      <a:r>
                        <a:rPr lang="en-IN" sz="1200">
                          <a:latin typeface="Verdana" panose="020B0604030504040204" pitchFamily="34" charset="0"/>
                          <a:ea typeface="Verdana" panose="020B0604030504040204" pitchFamily="34" charset="0"/>
                        </a:rPr>
                        <a:t>. </a:t>
                      </a:r>
                    </a:p>
                    <a:p>
                      <a:r>
                        <a:rPr lang="en-IN" sz="1200">
                          <a:latin typeface="Verdana" panose="020B0604030504040204" pitchFamily="34" charset="0"/>
                          <a:ea typeface="Verdana" panose="020B0604030504040204" pitchFamily="34" charset="0"/>
                        </a:rPr>
                        <a:t>Looks like hyperechoic tissue surrounding the diseased bowel and is observed in patients with long-standing CD.</a:t>
                      </a:r>
                    </a:p>
                  </a:txBody>
                  <a:tcPr marL="76200" marR="76200" marT="38100" marB="38100"/>
                </a:tc>
                <a:extLst>
                  <a:ext uri="{0D108BD9-81ED-4DB2-BD59-A6C34878D82A}">
                    <a16:rowId xmlns:a16="http://schemas.microsoft.com/office/drawing/2014/main" val="3247703249"/>
                  </a:ext>
                </a:extLst>
              </a:tr>
            </a:tbl>
          </a:graphicData>
        </a:graphic>
      </p:graphicFrame>
    </p:spTree>
    <p:extLst>
      <p:ext uri="{BB962C8B-B14F-4D97-AF65-F5344CB8AC3E}">
        <p14:creationId xmlns:p14="http://schemas.microsoft.com/office/powerpoint/2010/main" val="42213664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139;p19">
            <a:extLst>
              <a:ext uri="{FF2B5EF4-FFF2-40B4-BE49-F238E27FC236}">
                <a16:creationId xmlns:a16="http://schemas.microsoft.com/office/drawing/2014/main" id="{CDEFC780-53D0-4BFF-9034-E46D17C60ABA}"/>
              </a:ext>
            </a:extLst>
          </p:cNvPr>
          <p:cNvSpPr/>
          <p:nvPr/>
        </p:nvSpPr>
        <p:spPr>
          <a:xfrm>
            <a:off x="595675" y="1403634"/>
            <a:ext cx="5280000" cy="1278433"/>
          </a:xfrm>
          <a:prstGeom prst="rect">
            <a:avLst/>
          </a:prstGeom>
          <a:solidFill>
            <a:schemeClr val="accent1"/>
          </a:solidFill>
          <a:ln>
            <a:noFill/>
          </a:ln>
        </p:spPr>
        <p:txBody>
          <a:bodyPr spcFirstLastPara="1" wrap="square" lIns="121900" tIns="60933" rIns="121900" bIns="60933" anchor="ctr" anchorCtr="0">
            <a:noAutofit/>
          </a:bodyPr>
          <a:lstStyle/>
          <a:p>
            <a:pPr algn="ctr" defTabSz="914363">
              <a:defRPr/>
            </a:pPr>
            <a:endParaRPr sz="2667" dirty="0">
              <a:solidFill>
                <a:srgbClr val="FFFFFF"/>
              </a:solidFill>
              <a:latin typeface="Roboto Condensed"/>
              <a:ea typeface="Roboto Condensed"/>
              <a:cs typeface="Roboto Condensed"/>
              <a:sym typeface="Roboto Condensed"/>
            </a:endParaRPr>
          </a:p>
        </p:txBody>
      </p:sp>
      <p:sp>
        <p:nvSpPr>
          <p:cNvPr id="2" name="Title 1">
            <a:extLst>
              <a:ext uri="{FF2B5EF4-FFF2-40B4-BE49-F238E27FC236}">
                <a16:creationId xmlns:a16="http://schemas.microsoft.com/office/drawing/2014/main" id="{5D2872A8-DB96-4AE8-8D98-F1238D166FF8}"/>
              </a:ext>
            </a:extLst>
          </p:cNvPr>
          <p:cNvSpPr>
            <a:spLocks noGrp="1"/>
          </p:cNvSpPr>
          <p:nvPr>
            <p:ph type="title"/>
          </p:nvPr>
        </p:nvSpPr>
        <p:spPr>
          <a:xfrm>
            <a:off x="605367" y="284113"/>
            <a:ext cx="10990958" cy="923330"/>
          </a:xfrm>
        </p:spPr>
        <p:txBody>
          <a:bodyPr/>
          <a:lstStyle/>
          <a:p>
            <a:r>
              <a:rPr lang="en-US" dirty="0"/>
              <a:t>Special thanks to IUS Primer AOCC working group members</a:t>
            </a:r>
          </a:p>
        </p:txBody>
      </p:sp>
      <p:sp>
        <p:nvSpPr>
          <p:cNvPr id="4" name="Slide Number Placeholder 3">
            <a:extLst>
              <a:ext uri="{FF2B5EF4-FFF2-40B4-BE49-F238E27FC236}">
                <a16:creationId xmlns:a16="http://schemas.microsoft.com/office/drawing/2014/main" id="{5E540CE8-74F1-4C00-B87F-906580E9C14F}"/>
              </a:ext>
            </a:extLst>
          </p:cNvPr>
          <p:cNvSpPr>
            <a:spLocks noGrp="1"/>
          </p:cNvSpPr>
          <p:nvPr>
            <p:ph type="sldNum" sz="quarter" idx="4"/>
          </p:nvPr>
        </p:nvSpPr>
        <p:spPr/>
        <p:txBody>
          <a:bodyPr/>
          <a:lstStyle/>
          <a:p>
            <a:pPr defTabSz="914363">
              <a:defRPr/>
            </a:pPr>
            <a:fld id="{AD816501-AAE5-214E-B100-00C3DC5F5E3F}" type="slidenum">
              <a:rPr lang="en-US">
                <a:solidFill>
                  <a:srgbClr val="646464"/>
                </a:solidFill>
              </a:rPr>
              <a:pPr defTabSz="914363">
                <a:defRPr/>
              </a:pPr>
              <a:t>3</a:t>
            </a:fld>
            <a:endParaRPr lang="en-US">
              <a:solidFill>
                <a:srgbClr val="646464"/>
              </a:solidFill>
            </a:endParaRPr>
          </a:p>
        </p:txBody>
      </p:sp>
      <p:sp>
        <p:nvSpPr>
          <p:cNvPr id="5" name="Text Placeholder 4">
            <a:extLst>
              <a:ext uri="{FF2B5EF4-FFF2-40B4-BE49-F238E27FC236}">
                <a16:creationId xmlns:a16="http://schemas.microsoft.com/office/drawing/2014/main" id="{3783913F-3F82-4A30-BCA9-25D80BC96AF0}"/>
              </a:ext>
            </a:extLst>
          </p:cNvPr>
          <p:cNvSpPr>
            <a:spLocks noGrp="1"/>
          </p:cNvSpPr>
          <p:nvPr>
            <p:ph type="body" sz="quarter" idx="17"/>
          </p:nvPr>
        </p:nvSpPr>
        <p:spPr/>
        <p:txBody>
          <a:bodyPr/>
          <a:lstStyle/>
          <a:p>
            <a:r>
              <a:rPr lang="en-US" sz="750" kern="1200">
                <a:solidFill>
                  <a:srgbClr val="242021"/>
                </a:solidFill>
                <a:latin typeface="Verdana" panose="020B0604030504040204" pitchFamily="34" charset="0"/>
                <a:ea typeface="Verdana" panose="020B0604030504040204" pitchFamily="34" charset="0"/>
              </a:rPr>
              <a:t>AOCC: Asian Organization for Crohn's &amp; Colitis; </a:t>
            </a:r>
            <a:r>
              <a:rPr lang="en-US" sz="800" kern="1200">
                <a:solidFill>
                  <a:srgbClr val="242021"/>
                </a:solidFill>
                <a:latin typeface="Verdana" panose="020B0604030504040204" pitchFamily="34" charset="0"/>
                <a:ea typeface="Verdana" panose="020B0604030504040204" pitchFamily="34" charset="0"/>
              </a:rPr>
              <a:t>IUS: Intestinal ultrasound; </a:t>
            </a:r>
            <a:r>
              <a:rPr lang="en-US" sz="800"/>
              <a:t>WG: working group.</a:t>
            </a:r>
            <a:endParaRPr lang="en-US"/>
          </a:p>
        </p:txBody>
      </p:sp>
      <p:sp>
        <p:nvSpPr>
          <p:cNvPr id="55" name="Google Shape;139;p19">
            <a:extLst>
              <a:ext uri="{FF2B5EF4-FFF2-40B4-BE49-F238E27FC236}">
                <a16:creationId xmlns:a16="http://schemas.microsoft.com/office/drawing/2014/main" id="{FCC87D5D-5A0A-4409-BE59-B507C1FAA833}"/>
              </a:ext>
            </a:extLst>
          </p:cNvPr>
          <p:cNvSpPr/>
          <p:nvPr/>
        </p:nvSpPr>
        <p:spPr>
          <a:xfrm>
            <a:off x="595676" y="3050241"/>
            <a:ext cx="5280000" cy="1278433"/>
          </a:xfrm>
          <a:prstGeom prst="rect">
            <a:avLst/>
          </a:prstGeom>
          <a:solidFill>
            <a:schemeClr val="accent2"/>
          </a:solidFill>
          <a:ln>
            <a:noFill/>
          </a:ln>
        </p:spPr>
        <p:txBody>
          <a:bodyPr spcFirstLastPara="1" wrap="square" lIns="121900" tIns="60933" rIns="121900" bIns="60933" anchor="ctr" anchorCtr="0">
            <a:noAutofit/>
          </a:bodyPr>
          <a:lstStyle/>
          <a:p>
            <a:pPr algn="ctr" defTabSz="914363">
              <a:defRPr/>
            </a:pPr>
            <a:endParaRPr sz="2667">
              <a:solidFill>
                <a:srgbClr val="FFFFFF"/>
              </a:solidFill>
              <a:latin typeface="Roboto Condensed"/>
              <a:ea typeface="Roboto Condensed"/>
              <a:cs typeface="Roboto Condensed"/>
              <a:sym typeface="Roboto Condensed"/>
            </a:endParaRPr>
          </a:p>
        </p:txBody>
      </p:sp>
      <p:sp>
        <p:nvSpPr>
          <p:cNvPr id="57" name="Rectangle 56">
            <a:extLst>
              <a:ext uri="{FF2B5EF4-FFF2-40B4-BE49-F238E27FC236}">
                <a16:creationId xmlns:a16="http://schemas.microsoft.com/office/drawing/2014/main" id="{BEAC6277-FE69-448B-B7BB-68D9BF7966D9}"/>
              </a:ext>
            </a:extLst>
          </p:cNvPr>
          <p:cNvSpPr/>
          <p:nvPr/>
        </p:nvSpPr>
        <p:spPr>
          <a:xfrm>
            <a:off x="1797400" y="1501552"/>
            <a:ext cx="3464633"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Prof. Eun Soo KIM </a:t>
            </a:r>
          </a:p>
        </p:txBody>
      </p:sp>
      <p:sp>
        <p:nvSpPr>
          <p:cNvPr id="58" name="Rectangle 57">
            <a:extLst>
              <a:ext uri="{FF2B5EF4-FFF2-40B4-BE49-F238E27FC236}">
                <a16:creationId xmlns:a16="http://schemas.microsoft.com/office/drawing/2014/main" id="{7F8D8242-4FF7-4CAF-B86C-CD710340DBF7}"/>
              </a:ext>
            </a:extLst>
          </p:cNvPr>
          <p:cNvSpPr/>
          <p:nvPr/>
        </p:nvSpPr>
        <p:spPr>
          <a:xfrm>
            <a:off x="1797400" y="1894541"/>
            <a:ext cx="4076033" cy="318100"/>
          </a:xfrm>
          <a:prstGeom prst="rect">
            <a:avLst/>
          </a:prstGeom>
        </p:spPr>
        <p:txBody>
          <a:bodyPr wrap="square">
            <a:spAutoFit/>
          </a:bodyPr>
          <a:lstStyle/>
          <a:p>
            <a:pPr defTabSz="914363" latinLnBrk="1">
              <a:defRPr/>
            </a:pPr>
            <a:r>
              <a:rPr lang="en-US" altLang="ko-KR" sz="1467" dirty="0">
                <a:solidFill>
                  <a:srgbClr val="FFFFFF">
                    <a:lumMod val="95000"/>
                  </a:srgbClr>
                </a:solidFill>
                <a:latin typeface="Verdana" panose="020B0604030504040204" pitchFamily="34" charset="0"/>
                <a:ea typeface="Verdana" panose="020B0604030504040204" pitchFamily="34" charset="0"/>
              </a:rPr>
              <a:t>Kyungpook National University</a:t>
            </a:r>
          </a:p>
        </p:txBody>
      </p:sp>
      <p:sp>
        <p:nvSpPr>
          <p:cNvPr id="59" name="Rectangle 58">
            <a:extLst>
              <a:ext uri="{FF2B5EF4-FFF2-40B4-BE49-F238E27FC236}">
                <a16:creationId xmlns:a16="http://schemas.microsoft.com/office/drawing/2014/main" id="{B711F037-04D9-4756-979D-8018C3045276}"/>
              </a:ext>
            </a:extLst>
          </p:cNvPr>
          <p:cNvSpPr/>
          <p:nvPr/>
        </p:nvSpPr>
        <p:spPr>
          <a:xfrm>
            <a:off x="1797400" y="2236298"/>
            <a:ext cx="1504112"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KOREA</a:t>
            </a:r>
          </a:p>
        </p:txBody>
      </p:sp>
      <p:sp>
        <p:nvSpPr>
          <p:cNvPr id="60" name="Google Shape;139;p19">
            <a:extLst>
              <a:ext uri="{FF2B5EF4-FFF2-40B4-BE49-F238E27FC236}">
                <a16:creationId xmlns:a16="http://schemas.microsoft.com/office/drawing/2014/main" id="{4F384B34-A6E9-44BA-AE55-A44F4FF980E6}"/>
              </a:ext>
            </a:extLst>
          </p:cNvPr>
          <p:cNvSpPr/>
          <p:nvPr/>
        </p:nvSpPr>
        <p:spPr>
          <a:xfrm>
            <a:off x="6360709" y="1403634"/>
            <a:ext cx="5280000" cy="1278433"/>
          </a:xfrm>
          <a:prstGeom prst="rect">
            <a:avLst/>
          </a:prstGeom>
          <a:solidFill>
            <a:schemeClr val="accent4"/>
          </a:solidFill>
          <a:ln>
            <a:noFill/>
          </a:ln>
        </p:spPr>
        <p:txBody>
          <a:bodyPr spcFirstLastPara="1" wrap="square" lIns="121900" tIns="60933" rIns="121900" bIns="60933" anchor="ctr" anchorCtr="0">
            <a:noAutofit/>
          </a:bodyPr>
          <a:lstStyle/>
          <a:p>
            <a:pPr algn="ctr" defTabSz="914363">
              <a:defRPr/>
            </a:pPr>
            <a:endParaRPr sz="2667">
              <a:solidFill>
                <a:srgbClr val="FFFFFF"/>
              </a:solidFill>
              <a:latin typeface="Roboto Condensed"/>
              <a:ea typeface="Roboto Condensed"/>
              <a:cs typeface="Roboto Condensed"/>
              <a:sym typeface="Roboto Condensed"/>
            </a:endParaRPr>
          </a:p>
        </p:txBody>
      </p:sp>
      <p:sp>
        <p:nvSpPr>
          <p:cNvPr id="65" name="Google Shape;139;p19">
            <a:extLst>
              <a:ext uri="{FF2B5EF4-FFF2-40B4-BE49-F238E27FC236}">
                <a16:creationId xmlns:a16="http://schemas.microsoft.com/office/drawing/2014/main" id="{8797268C-0390-41B1-AD1C-8E346359842D}"/>
              </a:ext>
            </a:extLst>
          </p:cNvPr>
          <p:cNvSpPr/>
          <p:nvPr/>
        </p:nvSpPr>
        <p:spPr>
          <a:xfrm>
            <a:off x="6360709" y="3050241"/>
            <a:ext cx="5280000" cy="1278433"/>
          </a:xfrm>
          <a:prstGeom prst="rect">
            <a:avLst/>
          </a:prstGeom>
          <a:solidFill>
            <a:schemeClr val="accent5"/>
          </a:solidFill>
          <a:ln>
            <a:noFill/>
          </a:ln>
        </p:spPr>
        <p:txBody>
          <a:bodyPr spcFirstLastPara="1" wrap="square" lIns="121900" tIns="60933" rIns="121900" bIns="60933" anchor="ctr" anchorCtr="0">
            <a:noAutofit/>
          </a:bodyPr>
          <a:lstStyle/>
          <a:p>
            <a:pPr algn="ctr" defTabSz="914363">
              <a:defRPr/>
            </a:pPr>
            <a:endParaRPr sz="2667">
              <a:solidFill>
                <a:srgbClr val="FFFFFF"/>
              </a:solidFill>
              <a:latin typeface="Roboto Condensed"/>
              <a:ea typeface="Roboto Condensed"/>
              <a:cs typeface="Roboto Condensed"/>
              <a:sym typeface="Roboto Condensed"/>
            </a:endParaRPr>
          </a:p>
        </p:txBody>
      </p:sp>
      <p:sp>
        <p:nvSpPr>
          <p:cNvPr id="82" name="Google Shape;139;p19">
            <a:extLst>
              <a:ext uri="{FF2B5EF4-FFF2-40B4-BE49-F238E27FC236}">
                <a16:creationId xmlns:a16="http://schemas.microsoft.com/office/drawing/2014/main" id="{73B1F5F6-8A91-4E10-91E2-DA2EA829D2B6}"/>
              </a:ext>
            </a:extLst>
          </p:cNvPr>
          <p:cNvSpPr/>
          <p:nvPr/>
        </p:nvSpPr>
        <p:spPr>
          <a:xfrm>
            <a:off x="595676" y="4668451"/>
            <a:ext cx="5280000" cy="1278433"/>
          </a:xfrm>
          <a:prstGeom prst="rect">
            <a:avLst/>
          </a:prstGeom>
          <a:solidFill>
            <a:schemeClr val="accent3"/>
          </a:solidFill>
          <a:ln>
            <a:noFill/>
          </a:ln>
        </p:spPr>
        <p:txBody>
          <a:bodyPr spcFirstLastPara="1" wrap="square" lIns="121900" tIns="60933" rIns="121900" bIns="60933" anchor="ctr" anchorCtr="0">
            <a:noAutofit/>
          </a:bodyPr>
          <a:lstStyle/>
          <a:p>
            <a:pPr algn="ctr" defTabSz="914363">
              <a:defRPr/>
            </a:pPr>
            <a:endParaRPr sz="2667">
              <a:solidFill>
                <a:srgbClr val="FFFFFF"/>
              </a:solidFill>
              <a:latin typeface="Roboto Condensed"/>
              <a:ea typeface="Roboto Condensed"/>
              <a:cs typeface="Roboto Condensed"/>
              <a:sym typeface="Roboto Condensed"/>
            </a:endParaRPr>
          </a:p>
        </p:txBody>
      </p:sp>
      <p:sp>
        <p:nvSpPr>
          <p:cNvPr id="87" name="Google Shape;139;p19">
            <a:extLst>
              <a:ext uri="{FF2B5EF4-FFF2-40B4-BE49-F238E27FC236}">
                <a16:creationId xmlns:a16="http://schemas.microsoft.com/office/drawing/2014/main" id="{98D45DD5-F584-4336-94C6-C528B78B4E86}"/>
              </a:ext>
            </a:extLst>
          </p:cNvPr>
          <p:cNvSpPr/>
          <p:nvPr/>
        </p:nvSpPr>
        <p:spPr>
          <a:xfrm>
            <a:off x="6360709" y="4668451"/>
            <a:ext cx="5280000" cy="1278433"/>
          </a:xfrm>
          <a:prstGeom prst="rect">
            <a:avLst/>
          </a:prstGeom>
          <a:solidFill>
            <a:schemeClr val="accent6"/>
          </a:solidFill>
          <a:ln>
            <a:noFill/>
          </a:ln>
        </p:spPr>
        <p:txBody>
          <a:bodyPr spcFirstLastPara="1" wrap="square" lIns="121900" tIns="60933" rIns="121900" bIns="60933" anchor="ctr" anchorCtr="0">
            <a:noAutofit/>
          </a:bodyPr>
          <a:lstStyle/>
          <a:p>
            <a:pPr algn="ctr" defTabSz="914363">
              <a:defRPr/>
            </a:pPr>
            <a:endParaRPr sz="2667">
              <a:solidFill>
                <a:srgbClr val="FFFFFF"/>
              </a:solidFill>
              <a:latin typeface="Roboto Condensed"/>
              <a:ea typeface="Roboto Condensed"/>
              <a:cs typeface="Roboto Condensed"/>
              <a:sym typeface="Roboto Condensed"/>
            </a:endParaRPr>
          </a:p>
        </p:txBody>
      </p:sp>
      <p:sp>
        <p:nvSpPr>
          <p:cNvPr id="89" name="Rectangle 88">
            <a:extLst>
              <a:ext uri="{FF2B5EF4-FFF2-40B4-BE49-F238E27FC236}">
                <a16:creationId xmlns:a16="http://schemas.microsoft.com/office/drawing/2014/main" id="{82073B78-23A3-4B3D-B674-67A98C7D918A}"/>
              </a:ext>
            </a:extLst>
          </p:cNvPr>
          <p:cNvSpPr/>
          <p:nvPr/>
        </p:nvSpPr>
        <p:spPr>
          <a:xfrm>
            <a:off x="1797400" y="3138622"/>
            <a:ext cx="3464633"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Prof. Chang Kyun LEE </a:t>
            </a:r>
          </a:p>
        </p:txBody>
      </p:sp>
      <p:sp>
        <p:nvSpPr>
          <p:cNvPr id="90" name="Rectangle 89">
            <a:extLst>
              <a:ext uri="{FF2B5EF4-FFF2-40B4-BE49-F238E27FC236}">
                <a16:creationId xmlns:a16="http://schemas.microsoft.com/office/drawing/2014/main" id="{436FA227-3CE6-461F-9971-369D79FB35DF}"/>
              </a:ext>
            </a:extLst>
          </p:cNvPr>
          <p:cNvSpPr/>
          <p:nvPr/>
        </p:nvSpPr>
        <p:spPr>
          <a:xfrm>
            <a:off x="1797400" y="3542499"/>
            <a:ext cx="4076033" cy="318100"/>
          </a:xfrm>
          <a:prstGeom prst="rect">
            <a:avLst/>
          </a:prstGeom>
        </p:spPr>
        <p:txBody>
          <a:bodyPr wrap="square">
            <a:spAutoFit/>
          </a:bodyPr>
          <a:lstStyle/>
          <a:p>
            <a:pPr defTabSz="914363" latinLnBrk="1">
              <a:defRPr/>
            </a:pPr>
            <a:r>
              <a:rPr lang="en-US" altLang="ko-KR" sz="1467">
                <a:solidFill>
                  <a:srgbClr val="FFFFFF">
                    <a:lumMod val="95000"/>
                  </a:srgbClr>
                </a:solidFill>
                <a:latin typeface="Verdana" panose="020B0604030504040204" pitchFamily="34" charset="0"/>
                <a:ea typeface="Verdana" panose="020B0604030504040204" pitchFamily="34" charset="0"/>
              </a:rPr>
              <a:t>Kyung </a:t>
            </a:r>
            <a:r>
              <a:rPr lang="en-US" altLang="ko-KR" sz="1467" err="1">
                <a:solidFill>
                  <a:srgbClr val="FFFFFF">
                    <a:lumMod val="95000"/>
                  </a:srgbClr>
                </a:solidFill>
                <a:latin typeface="Verdana" panose="020B0604030504040204" pitchFamily="34" charset="0"/>
                <a:ea typeface="Verdana" panose="020B0604030504040204" pitchFamily="34" charset="0"/>
              </a:rPr>
              <a:t>Hee</a:t>
            </a:r>
            <a:r>
              <a:rPr lang="en-US" altLang="ko-KR" sz="1467">
                <a:solidFill>
                  <a:srgbClr val="FFFFFF">
                    <a:lumMod val="95000"/>
                  </a:srgbClr>
                </a:solidFill>
                <a:latin typeface="Verdana" panose="020B0604030504040204" pitchFamily="34" charset="0"/>
                <a:ea typeface="Verdana" panose="020B0604030504040204" pitchFamily="34" charset="0"/>
              </a:rPr>
              <a:t> University</a:t>
            </a:r>
          </a:p>
        </p:txBody>
      </p:sp>
      <p:sp>
        <p:nvSpPr>
          <p:cNvPr id="91" name="Rectangle 90">
            <a:extLst>
              <a:ext uri="{FF2B5EF4-FFF2-40B4-BE49-F238E27FC236}">
                <a16:creationId xmlns:a16="http://schemas.microsoft.com/office/drawing/2014/main" id="{B4D5508F-4826-4146-9651-F80254A77255}"/>
              </a:ext>
            </a:extLst>
          </p:cNvPr>
          <p:cNvSpPr/>
          <p:nvPr/>
        </p:nvSpPr>
        <p:spPr>
          <a:xfrm>
            <a:off x="1797400" y="3895144"/>
            <a:ext cx="1504112" cy="369332"/>
          </a:xfrm>
          <a:prstGeom prst="rect">
            <a:avLst/>
          </a:prstGeom>
        </p:spPr>
        <p:txBody>
          <a:bodyPr wrap="square">
            <a:spAutoFit/>
          </a:bodyPr>
          <a:lstStyle/>
          <a:p>
            <a:pPr defTabSz="914363">
              <a:defRPr/>
            </a:pPr>
            <a:r>
              <a:rPr lang="en-US" b="1">
                <a:solidFill>
                  <a:srgbClr val="FFFFFF">
                    <a:lumMod val="95000"/>
                  </a:srgbClr>
                </a:solidFill>
                <a:latin typeface="Verdana" panose="020B0604030504040204" pitchFamily="34" charset="0"/>
                <a:ea typeface="Verdana" panose="020B0604030504040204" pitchFamily="34" charset="0"/>
              </a:rPr>
              <a:t>KOREA</a:t>
            </a:r>
          </a:p>
        </p:txBody>
      </p:sp>
      <p:pic>
        <p:nvPicPr>
          <p:cNvPr id="92" name="Picture 2" descr="Invited Chairs and Speakers | Program | AOCC 2022｜The 10th Annual Meeting  of Asian Organization for Crohn's &amp; Colitis">
            <a:extLst>
              <a:ext uri="{FF2B5EF4-FFF2-40B4-BE49-F238E27FC236}">
                <a16:creationId xmlns:a16="http://schemas.microsoft.com/office/drawing/2014/main" id="{12227567-E409-42F7-AF50-EFD5D4A846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8" t="4866" r="4587" b="27319"/>
          <a:stretch/>
        </p:blipFill>
        <p:spPr bwMode="auto">
          <a:xfrm>
            <a:off x="694483" y="1501552"/>
            <a:ext cx="1006729" cy="1100391"/>
          </a:xfrm>
          <a:prstGeom prst="rect">
            <a:avLst/>
          </a:prstGeom>
          <a:blipFill>
            <a:blip r:embed="rId4">
              <a:extLst>
                <a:ext uri="{28A0092B-C50C-407E-A947-70E740481C1C}">
                  <a14:useLocalDpi xmlns:a14="http://schemas.microsoft.com/office/drawing/2010/main" val="0"/>
                </a:ext>
              </a:extLst>
            </a:blip>
            <a:srcRect/>
            <a:stretch>
              <a:fillRect l="-12000" r="-12000"/>
            </a:stretch>
          </a:blipFill>
          <a:ln w="28575">
            <a:solidFill>
              <a:schemeClr val="bg1"/>
            </a:solidFill>
          </a:ln>
        </p:spPr>
      </p:pic>
      <p:pic>
        <p:nvPicPr>
          <p:cNvPr id="93" name="Picture 92" descr="A person wearing glasses&#10;&#10;Description automatically generated with medium confidence">
            <a:extLst>
              <a:ext uri="{FF2B5EF4-FFF2-40B4-BE49-F238E27FC236}">
                <a16:creationId xmlns:a16="http://schemas.microsoft.com/office/drawing/2014/main" id="{ABA8032E-99C9-4FF5-8CBE-B818A6A9CB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6973" y="1501071"/>
            <a:ext cx="1042394" cy="1097280"/>
          </a:xfrm>
          <a:prstGeom prst="rect">
            <a:avLst/>
          </a:prstGeom>
          <a:blipFill>
            <a:blip r:embed="rId4">
              <a:extLst>
                <a:ext uri="{28A0092B-C50C-407E-A947-70E740481C1C}">
                  <a14:useLocalDpi xmlns:a14="http://schemas.microsoft.com/office/drawing/2010/main" val="0"/>
                </a:ext>
              </a:extLst>
            </a:blip>
            <a:srcRect/>
            <a:stretch>
              <a:fillRect l="-12000" r="-12000"/>
            </a:stretch>
          </a:blipFill>
          <a:ln w="28575">
            <a:solidFill>
              <a:schemeClr val="bg1"/>
            </a:solidFill>
          </a:ln>
        </p:spPr>
      </p:pic>
      <p:pic>
        <p:nvPicPr>
          <p:cNvPr id="94" name="Picture 93" descr="A person wearing glasses&#10;&#10;Description automatically generated with medium confidence">
            <a:extLst>
              <a:ext uri="{FF2B5EF4-FFF2-40B4-BE49-F238E27FC236}">
                <a16:creationId xmlns:a16="http://schemas.microsoft.com/office/drawing/2014/main" id="{391B4BF5-5E0C-4071-9367-CF56EDBEB5F5}"/>
              </a:ext>
            </a:extLst>
          </p:cNvPr>
          <p:cNvPicPr>
            <a:picLocks noChangeAspect="1"/>
          </p:cNvPicPr>
          <p:nvPr/>
        </p:nvPicPr>
        <p:blipFill rotWithShape="1">
          <a:blip r:embed="rId6"/>
          <a:srcRect l="7729" t="1437" r="11336" b="17628"/>
          <a:stretch/>
        </p:blipFill>
        <p:spPr>
          <a:xfrm>
            <a:off x="687139" y="4753275"/>
            <a:ext cx="1047698" cy="1110724"/>
          </a:xfrm>
          <a:prstGeom prst="rect">
            <a:avLst/>
          </a:prstGeom>
          <a:blipFill>
            <a:blip r:embed="rId4">
              <a:extLst>
                <a:ext uri="{28A0092B-C50C-407E-A947-70E740481C1C}">
                  <a14:useLocalDpi xmlns:a14="http://schemas.microsoft.com/office/drawing/2010/main" val="0"/>
                </a:ext>
              </a:extLst>
            </a:blip>
            <a:srcRect/>
            <a:stretch>
              <a:fillRect l="-12000" r="-12000"/>
            </a:stretch>
          </a:blipFill>
          <a:ln w="28575">
            <a:solidFill>
              <a:schemeClr val="bg1"/>
            </a:solidFill>
          </a:ln>
        </p:spPr>
      </p:pic>
      <p:pic>
        <p:nvPicPr>
          <p:cNvPr id="95" name="Picture 94">
            <a:extLst>
              <a:ext uri="{FF2B5EF4-FFF2-40B4-BE49-F238E27FC236}">
                <a16:creationId xmlns:a16="http://schemas.microsoft.com/office/drawing/2014/main" id="{87924500-675D-4FB1-AE12-1EA4802AFDA5}"/>
              </a:ext>
            </a:extLst>
          </p:cNvPr>
          <p:cNvPicPr>
            <a:picLocks noChangeAspect="1"/>
          </p:cNvPicPr>
          <p:nvPr/>
        </p:nvPicPr>
        <p:blipFill rotWithShape="1">
          <a:blip r:embed="rId7"/>
          <a:srcRect l="14379" t="5638" r="14015" b="17108"/>
          <a:stretch/>
        </p:blipFill>
        <p:spPr>
          <a:xfrm>
            <a:off x="6456719" y="4753251"/>
            <a:ext cx="1053488" cy="1110748"/>
          </a:xfrm>
          <a:prstGeom prst="rect">
            <a:avLst/>
          </a:prstGeom>
          <a:blipFill>
            <a:blip r:embed="rId4">
              <a:extLst>
                <a:ext uri="{28A0092B-C50C-407E-A947-70E740481C1C}">
                  <a14:useLocalDpi xmlns:a14="http://schemas.microsoft.com/office/drawing/2010/main" val="0"/>
                </a:ext>
              </a:extLst>
            </a:blip>
            <a:srcRect/>
            <a:stretch>
              <a:fillRect l="-12000" r="-12000"/>
            </a:stretch>
          </a:blipFill>
          <a:ln w="28575">
            <a:solidFill>
              <a:schemeClr val="bg1"/>
            </a:solidFill>
          </a:ln>
        </p:spPr>
      </p:pic>
      <p:pic>
        <p:nvPicPr>
          <p:cNvPr id="97" name="Picture 2" descr="Chang Kyun Lee — Kyung Hee University">
            <a:extLst>
              <a:ext uri="{FF2B5EF4-FFF2-40B4-BE49-F238E27FC236}">
                <a16:creationId xmlns:a16="http://schemas.microsoft.com/office/drawing/2014/main" id="{86D8D9C6-E1AD-4C67-8927-8B1596320C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922" b="9971"/>
          <a:stretch/>
        </p:blipFill>
        <p:spPr bwMode="auto">
          <a:xfrm>
            <a:off x="693489" y="3137609"/>
            <a:ext cx="1004155" cy="1103693"/>
          </a:xfrm>
          <a:prstGeom prst="rect">
            <a:avLst/>
          </a:prstGeom>
          <a:blipFill>
            <a:blip r:embed="rId4">
              <a:extLst>
                <a:ext uri="{28A0092B-C50C-407E-A947-70E740481C1C}">
                  <a14:useLocalDpi xmlns:a14="http://schemas.microsoft.com/office/drawing/2010/main" val="0"/>
                </a:ext>
              </a:extLst>
            </a:blip>
            <a:srcRect/>
            <a:stretch>
              <a:fillRect l="-12000" r="-12000"/>
            </a:stretch>
          </a:blipFill>
          <a:ln w="28575">
            <a:solidFill>
              <a:schemeClr val="bg1"/>
            </a:solidFill>
          </a:ln>
        </p:spPr>
      </p:pic>
      <p:sp>
        <p:nvSpPr>
          <p:cNvPr id="85" name="Rectangle 84">
            <a:extLst>
              <a:ext uri="{FF2B5EF4-FFF2-40B4-BE49-F238E27FC236}">
                <a16:creationId xmlns:a16="http://schemas.microsoft.com/office/drawing/2014/main" id="{20086C26-FA86-4603-AA73-B6E1ACCF97B2}"/>
              </a:ext>
            </a:extLst>
          </p:cNvPr>
          <p:cNvSpPr/>
          <p:nvPr/>
        </p:nvSpPr>
        <p:spPr>
          <a:xfrm>
            <a:off x="7600874" y="1771854"/>
            <a:ext cx="4076033" cy="543867"/>
          </a:xfrm>
          <a:prstGeom prst="rect">
            <a:avLst/>
          </a:prstGeom>
        </p:spPr>
        <p:txBody>
          <a:bodyPr wrap="square">
            <a:spAutoFit/>
          </a:bodyPr>
          <a:lstStyle/>
          <a:p>
            <a:pPr defTabSz="914363" latinLnBrk="1">
              <a:defRPr/>
            </a:pPr>
            <a:r>
              <a:rPr lang="en-US" altLang="ko-KR" sz="1467">
                <a:solidFill>
                  <a:srgbClr val="FFFFFF">
                    <a:lumMod val="95000"/>
                  </a:srgbClr>
                </a:solidFill>
                <a:latin typeface="Verdana" panose="020B0604030504040204" pitchFamily="34" charset="0"/>
                <a:ea typeface="Verdana" panose="020B0604030504040204" pitchFamily="34" charset="0"/>
              </a:rPr>
              <a:t>First Affiliated Hospital of Sun </a:t>
            </a:r>
            <a:r>
              <a:rPr lang="en-US" altLang="ko-KR" sz="1467" err="1">
                <a:solidFill>
                  <a:srgbClr val="FFFFFF">
                    <a:lumMod val="95000"/>
                  </a:srgbClr>
                </a:solidFill>
                <a:latin typeface="Verdana" panose="020B0604030504040204" pitchFamily="34" charset="0"/>
                <a:ea typeface="Verdana" panose="020B0604030504040204" pitchFamily="34" charset="0"/>
              </a:rPr>
              <a:t>Yat-sen</a:t>
            </a:r>
            <a:r>
              <a:rPr lang="en-US" altLang="ko-KR" sz="1467">
                <a:solidFill>
                  <a:srgbClr val="FFFFFF">
                    <a:lumMod val="95000"/>
                  </a:srgbClr>
                </a:solidFill>
                <a:latin typeface="Verdana" panose="020B0604030504040204" pitchFamily="34" charset="0"/>
                <a:ea typeface="Verdana" panose="020B0604030504040204" pitchFamily="34" charset="0"/>
              </a:rPr>
              <a:t> University</a:t>
            </a:r>
          </a:p>
        </p:txBody>
      </p:sp>
      <p:sp>
        <p:nvSpPr>
          <p:cNvPr id="86" name="Rectangle 85">
            <a:extLst>
              <a:ext uri="{FF2B5EF4-FFF2-40B4-BE49-F238E27FC236}">
                <a16:creationId xmlns:a16="http://schemas.microsoft.com/office/drawing/2014/main" id="{7ACDB722-051F-4C46-A67B-109977FAB793}"/>
              </a:ext>
            </a:extLst>
          </p:cNvPr>
          <p:cNvSpPr/>
          <p:nvPr/>
        </p:nvSpPr>
        <p:spPr>
          <a:xfrm>
            <a:off x="7600874" y="2293738"/>
            <a:ext cx="1504112" cy="369332"/>
          </a:xfrm>
          <a:prstGeom prst="rect">
            <a:avLst/>
          </a:prstGeom>
        </p:spPr>
        <p:txBody>
          <a:bodyPr wrap="square">
            <a:spAutoFit/>
          </a:bodyPr>
          <a:lstStyle/>
          <a:p>
            <a:pPr defTabSz="914363">
              <a:defRPr/>
            </a:pPr>
            <a:r>
              <a:rPr lang="vi-VN" b="1">
                <a:solidFill>
                  <a:srgbClr val="FFFFFF">
                    <a:lumMod val="95000"/>
                  </a:srgbClr>
                </a:solidFill>
                <a:latin typeface="Verdana" panose="020B0604030504040204" pitchFamily="34" charset="0"/>
                <a:ea typeface="Verdana" panose="020B0604030504040204" pitchFamily="34" charset="0"/>
              </a:rPr>
              <a:t>CHINA</a:t>
            </a:r>
            <a:endParaRPr lang="en-US" b="1">
              <a:solidFill>
                <a:srgbClr val="FFFFFF">
                  <a:lumMod val="95000"/>
                </a:srgbClr>
              </a:solidFill>
              <a:latin typeface="Verdana" panose="020B0604030504040204" pitchFamily="34" charset="0"/>
              <a:ea typeface="Verdana" panose="020B0604030504040204" pitchFamily="34" charset="0"/>
            </a:endParaRPr>
          </a:p>
        </p:txBody>
      </p:sp>
      <p:sp>
        <p:nvSpPr>
          <p:cNvPr id="84" name="Rectangle 83">
            <a:extLst>
              <a:ext uri="{FF2B5EF4-FFF2-40B4-BE49-F238E27FC236}">
                <a16:creationId xmlns:a16="http://schemas.microsoft.com/office/drawing/2014/main" id="{4EBAB482-2438-43CB-B787-9C03E3A1D62F}"/>
              </a:ext>
            </a:extLst>
          </p:cNvPr>
          <p:cNvSpPr/>
          <p:nvPr/>
        </p:nvSpPr>
        <p:spPr>
          <a:xfrm>
            <a:off x="7600874" y="1424505"/>
            <a:ext cx="3464633"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A/Prof. Ren MAO </a:t>
            </a:r>
          </a:p>
        </p:txBody>
      </p:sp>
      <p:sp>
        <p:nvSpPr>
          <p:cNvPr id="62" name="Rectangle 61">
            <a:extLst>
              <a:ext uri="{FF2B5EF4-FFF2-40B4-BE49-F238E27FC236}">
                <a16:creationId xmlns:a16="http://schemas.microsoft.com/office/drawing/2014/main" id="{F0403FD3-E64C-4B33-99AD-26DE94CA4E0F}"/>
              </a:ext>
            </a:extLst>
          </p:cNvPr>
          <p:cNvSpPr/>
          <p:nvPr/>
        </p:nvSpPr>
        <p:spPr>
          <a:xfrm>
            <a:off x="1797400" y="4709978"/>
            <a:ext cx="3464633"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Prof. Yue LI</a:t>
            </a:r>
          </a:p>
        </p:txBody>
      </p:sp>
      <p:sp>
        <p:nvSpPr>
          <p:cNvPr id="63" name="Rectangle 62">
            <a:extLst>
              <a:ext uri="{FF2B5EF4-FFF2-40B4-BE49-F238E27FC236}">
                <a16:creationId xmlns:a16="http://schemas.microsoft.com/office/drawing/2014/main" id="{DD88592D-8F42-47BF-982B-FA7A283403D6}"/>
              </a:ext>
            </a:extLst>
          </p:cNvPr>
          <p:cNvSpPr/>
          <p:nvPr/>
        </p:nvSpPr>
        <p:spPr>
          <a:xfrm>
            <a:off x="1797400" y="5146508"/>
            <a:ext cx="4076033" cy="318100"/>
          </a:xfrm>
          <a:prstGeom prst="rect">
            <a:avLst/>
          </a:prstGeom>
        </p:spPr>
        <p:txBody>
          <a:bodyPr wrap="square">
            <a:spAutoFit/>
          </a:bodyPr>
          <a:lstStyle/>
          <a:p>
            <a:pPr defTabSz="914363" latinLnBrk="1">
              <a:defRPr/>
            </a:pPr>
            <a:r>
              <a:rPr lang="en-US" altLang="ko-KR" sz="1467">
                <a:solidFill>
                  <a:srgbClr val="FFFFFF">
                    <a:lumMod val="95000"/>
                  </a:srgbClr>
                </a:solidFill>
                <a:latin typeface="Verdana" panose="020B0604030504040204" pitchFamily="34" charset="0"/>
                <a:ea typeface="Verdana" panose="020B0604030504040204" pitchFamily="34" charset="0"/>
              </a:rPr>
              <a:t>Peking Union Medical College Hospital </a:t>
            </a:r>
          </a:p>
        </p:txBody>
      </p:sp>
      <p:sp>
        <p:nvSpPr>
          <p:cNvPr id="64" name="Rectangle 63">
            <a:extLst>
              <a:ext uri="{FF2B5EF4-FFF2-40B4-BE49-F238E27FC236}">
                <a16:creationId xmlns:a16="http://schemas.microsoft.com/office/drawing/2014/main" id="{133AEFE0-B975-4640-971A-17FBDA113ED9}"/>
              </a:ext>
            </a:extLst>
          </p:cNvPr>
          <p:cNvSpPr/>
          <p:nvPr/>
        </p:nvSpPr>
        <p:spPr>
          <a:xfrm>
            <a:off x="1797400" y="5531807"/>
            <a:ext cx="1504112" cy="369332"/>
          </a:xfrm>
          <a:prstGeom prst="rect">
            <a:avLst/>
          </a:prstGeom>
        </p:spPr>
        <p:txBody>
          <a:bodyPr wrap="square">
            <a:spAutoFit/>
          </a:bodyPr>
          <a:lstStyle/>
          <a:p>
            <a:pPr defTabSz="914363">
              <a:defRPr/>
            </a:pPr>
            <a:r>
              <a:rPr lang="vi-VN" b="1">
                <a:solidFill>
                  <a:srgbClr val="FFFFFF">
                    <a:lumMod val="95000"/>
                  </a:srgbClr>
                </a:solidFill>
                <a:latin typeface="Verdana" panose="020B0604030504040204" pitchFamily="34" charset="0"/>
                <a:ea typeface="Verdana" panose="020B0604030504040204" pitchFamily="34" charset="0"/>
              </a:rPr>
              <a:t>CHINA</a:t>
            </a:r>
            <a:endParaRPr lang="en-US" b="1">
              <a:solidFill>
                <a:srgbClr val="FFFFFF">
                  <a:lumMod val="95000"/>
                </a:srgbClr>
              </a:solidFill>
              <a:latin typeface="Verdana" panose="020B0604030504040204" pitchFamily="34" charset="0"/>
              <a:ea typeface="Verdana" panose="020B0604030504040204" pitchFamily="34" charset="0"/>
            </a:endParaRPr>
          </a:p>
        </p:txBody>
      </p:sp>
      <p:sp>
        <p:nvSpPr>
          <p:cNvPr id="69" name="Rectangle 68">
            <a:extLst>
              <a:ext uri="{FF2B5EF4-FFF2-40B4-BE49-F238E27FC236}">
                <a16:creationId xmlns:a16="http://schemas.microsoft.com/office/drawing/2014/main" id="{61399A5F-0955-4B4F-9A1E-A70CFA856932}"/>
              </a:ext>
            </a:extLst>
          </p:cNvPr>
          <p:cNvSpPr/>
          <p:nvPr/>
        </p:nvSpPr>
        <p:spPr>
          <a:xfrm>
            <a:off x="7600874" y="5553532"/>
            <a:ext cx="1504112"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JAPAN</a:t>
            </a:r>
          </a:p>
        </p:txBody>
      </p:sp>
      <p:sp>
        <p:nvSpPr>
          <p:cNvPr id="68" name="Rectangle 67">
            <a:extLst>
              <a:ext uri="{FF2B5EF4-FFF2-40B4-BE49-F238E27FC236}">
                <a16:creationId xmlns:a16="http://schemas.microsoft.com/office/drawing/2014/main" id="{52CA6A83-75B0-4DDA-BBD7-233376F58477}"/>
              </a:ext>
            </a:extLst>
          </p:cNvPr>
          <p:cNvSpPr/>
          <p:nvPr/>
        </p:nvSpPr>
        <p:spPr>
          <a:xfrm>
            <a:off x="7600874" y="5044460"/>
            <a:ext cx="4076033" cy="543867"/>
          </a:xfrm>
          <a:prstGeom prst="rect">
            <a:avLst/>
          </a:prstGeom>
        </p:spPr>
        <p:txBody>
          <a:bodyPr wrap="square">
            <a:spAutoFit/>
          </a:bodyPr>
          <a:lstStyle/>
          <a:p>
            <a:pPr defTabSz="914363" latinLnBrk="1">
              <a:defRPr/>
            </a:pPr>
            <a:r>
              <a:rPr lang="it-IT" altLang="ko-KR" sz="1467" dirty="0">
                <a:solidFill>
                  <a:srgbClr val="FFFFFF">
                    <a:lumMod val="95000"/>
                  </a:srgbClr>
                </a:solidFill>
                <a:latin typeface="Verdana" panose="020B0604030504040204" pitchFamily="34" charset="0"/>
                <a:ea typeface="Verdana" panose="020B0604030504040204" pitchFamily="34" charset="0"/>
              </a:rPr>
              <a:t>Kitasato University Kitasato Institute Hospital</a:t>
            </a:r>
          </a:p>
        </p:txBody>
      </p:sp>
      <p:sp>
        <p:nvSpPr>
          <p:cNvPr id="67" name="Rectangle 66">
            <a:extLst>
              <a:ext uri="{FF2B5EF4-FFF2-40B4-BE49-F238E27FC236}">
                <a16:creationId xmlns:a16="http://schemas.microsoft.com/office/drawing/2014/main" id="{6E74C64D-2808-44A5-9CEA-4BB7D8513871}"/>
              </a:ext>
            </a:extLst>
          </p:cNvPr>
          <p:cNvSpPr/>
          <p:nvPr/>
        </p:nvSpPr>
        <p:spPr>
          <a:xfrm>
            <a:off x="7600874" y="4709924"/>
            <a:ext cx="3560764"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Dr. </a:t>
            </a:r>
            <a:r>
              <a:rPr lang="en-US" b="1" dirty="0" err="1">
                <a:solidFill>
                  <a:srgbClr val="FFFFFF">
                    <a:lumMod val="95000"/>
                  </a:srgbClr>
                </a:solidFill>
                <a:latin typeface="Verdana" panose="020B0604030504040204" pitchFamily="34" charset="0"/>
                <a:ea typeface="Verdana" panose="020B0604030504040204" pitchFamily="34" charset="0"/>
              </a:rPr>
              <a:t>Shintaro</a:t>
            </a:r>
            <a:r>
              <a:rPr lang="vi-VN" b="1" dirty="0">
                <a:solidFill>
                  <a:srgbClr val="FFFFFF">
                    <a:lumMod val="95000"/>
                  </a:srgbClr>
                </a:solidFill>
                <a:latin typeface="Verdana" panose="020B0604030504040204" pitchFamily="34" charset="0"/>
                <a:ea typeface="Verdana" panose="020B0604030504040204" pitchFamily="34" charset="0"/>
              </a:rPr>
              <a:t> </a:t>
            </a:r>
            <a:r>
              <a:rPr lang="en-US" b="1" dirty="0">
                <a:solidFill>
                  <a:srgbClr val="FFFFFF">
                    <a:lumMod val="95000"/>
                  </a:srgbClr>
                </a:solidFill>
                <a:latin typeface="Verdana" panose="020B0604030504040204" pitchFamily="34" charset="0"/>
                <a:ea typeface="Verdana" panose="020B0604030504040204" pitchFamily="34" charset="0"/>
              </a:rPr>
              <a:t>SAGAMI</a:t>
            </a:r>
          </a:p>
        </p:txBody>
      </p:sp>
      <p:pic>
        <p:nvPicPr>
          <p:cNvPr id="3" name="Picture 4" descr="Early life gut dysbiosis and inflammatory bowel diseases">
            <a:extLst>
              <a:ext uri="{FF2B5EF4-FFF2-40B4-BE49-F238E27FC236}">
                <a16:creationId xmlns:a16="http://schemas.microsoft.com/office/drawing/2014/main" id="{F117D59A-AD7A-7222-17FC-4B46A37D72C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456719" y="3140815"/>
            <a:ext cx="1042393" cy="1097280"/>
          </a:xfrm>
          <a:prstGeom prst="rect">
            <a:avLst/>
          </a:prstGeom>
          <a:blipFill>
            <a:blip r:embed="rId4">
              <a:extLst>
                <a:ext uri="{28A0092B-C50C-407E-A947-70E740481C1C}">
                  <a14:useLocalDpi xmlns:a14="http://schemas.microsoft.com/office/drawing/2010/main" val="0"/>
                </a:ext>
              </a:extLst>
            </a:blip>
            <a:srcRect/>
            <a:stretch>
              <a:fillRect l="-12000" r="-12000"/>
            </a:stretch>
          </a:blipFill>
          <a:ln w="28575">
            <a:solidFill>
              <a:schemeClr val="bg1"/>
            </a:solidFill>
          </a:ln>
        </p:spPr>
      </p:pic>
      <p:sp>
        <p:nvSpPr>
          <p:cNvPr id="6" name="Rectangle 5">
            <a:extLst>
              <a:ext uri="{FF2B5EF4-FFF2-40B4-BE49-F238E27FC236}">
                <a16:creationId xmlns:a16="http://schemas.microsoft.com/office/drawing/2014/main" id="{BB46E3A1-B88F-83CF-9E45-35ABFD2DFD7D}"/>
              </a:ext>
            </a:extLst>
          </p:cNvPr>
          <p:cNvSpPr/>
          <p:nvPr/>
        </p:nvSpPr>
        <p:spPr>
          <a:xfrm>
            <a:off x="7600874" y="3153317"/>
            <a:ext cx="3464633" cy="369332"/>
          </a:xfrm>
          <a:prstGeom prst="rect">
            <a:avLst/>
          </a:prstGeom>
        </p:spPr>
        <p:txBody>
          <a:bodyPr wrap="square">
            <a:spAutoFit/>
          </a:bodyPr>
          <a:lstStyle/>
          <a:p>
            <a:pPr defTabSz="914363">
              <a:defRPr/>
            </a:pPr>
            <a:r>
              <a:rPr lang="en-US" b="1" dirty="0">
                <a:solidFill>
                  <a:srgbClr val="FFFFFF">
                    <a:lumMod val="95000"/>
                  </a:srgbClr>
                </a:solidFill>
                <a:latin typeface="Verdana" panose="020B0604030504040204" pitchFamily="34" charset="0"/>
                <a:ea typeface="Verdana" panose="020B0604030504040204" pitchFamily="34" charset="0"/>
              </a:rPr>
              <a:t>A/Prof. Jun MIYOSHI</a:t>
            </a:r>
          </a:p>
        </p:txBody>
      </p:sp>
      <p:sp>
        <p:nvSpPr>
          <p:cNvPr id="7" name="Rectangle 6">
            <a:extLst>
              <a:ext uri="{FF2B5EF4-FFF2-40B4-BE49-F238E27FC236}">
                <a16:creationId xmlns:a16="http://schemas.microsoft.com/office/drawing/2014/main" id="{3CED9A18-33CD-87DF-C2B1-1DCDFF8F161D}"/>
              </a:ext>
            </a:extLst>
          </p:cNvPr>
          <p:cNvSpPr/>
          <p:nvPr/>
        </p:nvSpPr>
        <p:spPr>
          <a:xfrm>
            <a:off x="7600874" y="3540863"/>
            <a:ext cx="4076033" cy="318100"/>
          </a:xfrm>
          <a:prstGeom prst="rect">
            <a:avLst/>
          </a:prstGeom>
        </p:spPr>
        <p:txBody>
          <a:bodyPr wrap="square">
            <a:spAutoFit/>
          </a:bodyPr>
          <a:lstStyle/>
          <a:p>
            <a:pPr defTabSz="914363" latinLnBrk="1">
              <a:defRPr/>
            </a:pPr>
            <a:r>
              <a:rPr lang="en-US" altLang="ko-KR" sz="1467" err="1">
                <a:solidFill>
                  <a:srgbClr val="FFFFFF">
                    <a:lumMod val="95000"/>
                  </a:srgbClr>
                </a:solidFill>
                <a:latin typeface="Verdana" panose="020B0604030504040204" pitchFamily="34" charset="0"/>
                <a:ea typeface="Verdana" panose="020B0604030504040204" pitchFamily="34" charset="0"/>
              </a:rPr>
              <a:t>Kyorin</a:t>
            </a:r>
            <a:r>
              <a:rPr lang="en-US" altLang="ko-KR" sz="1467">
                <a:solidFill>
                  <a:srgbClr val="FFFFFF">
                    <a:lumMod val="95000"/>
                  </a:srgbClr>
                </a:solidFill>
                <a:latin typeface="Verdana" panose="020B0604030504040204" pitchFamily="34" charset="0"/>
                <a:ea typeface="Verdana" panose="020B0604030504040204" pitchFamily="34" charset="0"/>
              </a:rPr>
              <a:t> University</a:t>
            </a:r>
          </a:p>
        </p:txBody>
      </p:sp>
      <p:sp>
        <p:nvSpPr>
          <p:cNvPr id="8" name="Rectangle 7">
            <a:extLst>
              <a:ext uri="{FF2B5EF4-FFF2-40B4-BE49-F238E27FC236}">
                <a16:creationId xmlns:a16="http://schemas.microsoft.com/office/drawing/2014/main" id="{2B9333AE-ABBB-6C18-A4E4-246F0C77A178}"/>
              </a:ext>
            </a:extLst>
          </p:cNvPr>
          <p:cNvSpPr/>
          <p:nvPr/>
        </p:nvSpPr>
        <p:spPr>
          <a:xfrm>
            <a:off x="7600874" y="3877176"/>
            <a:ext cx="1504112" cy="369332"/>
          </a:xfrm>
          <a:prstGeom prst="rect">
            <a:avLst/>
          </a:prstGeom>
        </p:spPr>
        <p:txBody>
          <a:bodyPr wrap="square">
            <a:spAutoFit/>
          </a:bodyPr>
          <a:lstStyle/>
          <a:p>
            <a:pPr defTabSz="914363">
              <a:defRPr/>
            </a:pPr>
            <a:r>
              <a:rPr lang="en-US" b="1">
                <a:solidFill>
                  <a:srgbClr val="FFFFFF">
                    <a:lumMod val="95000"/>
                  </a:srgbClr>
                </a:solidFill>
                <a:latin typeface="Verdana" panose="020B0604030504040204" pitchFamily="34" charset="0"/>
                <a:ea typeface="Verdana" panose="020B0604030504040204" pitchFamily="34" charset="0"/>
              </a:rPr>
              <a:t>JAPAN</a:t>
            </a:r>
          </a:p>
        </p:txBody>
      </p:sp>
    </p:spTree>
    <p:extLst>
      <p:ext uri="{BB962C8B-B14F-4D97-AF65-F5344CB8AC3E}">
        <p14:creationId xmlns:p14="http://schemas.microsoft.com/office/powerpoint/2010/main" val="3724124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vi-VN"/>
              <a:t>Learning Objectives</a:t>
            </a:r>
            <a:endParaRPr lang="en-US"/>
          </a:p>
        </p:txBody>
      </p:sp>
      <p:graphicFrame>
        <p:nvGraphicFramePr>
          <p:cNvPr id="9" name="Content Placeholder 15"/>
          <p:cNvGraphicFramePr>
            <a:graphicFrameLocks/>
          </p:cNvGraphicFramePr>
          <p:nvPr/>
        </p:nvGraphicFramePr>
        <p:xfrm>
          <a:off x="1665768" y="1604050"/>
          <a:ext cx="10083209" cy="3924879"/>
        </p:xfrm>
        <a:graphic>
          <a:graphicData uri="http://schemas.openxmlformats.org/drawingml/2006/table">
            <a:tbl>
              <a:tblPr firstRow="1" bandRow="1">
                <a:tableStyleId>{21E4AEA4-8DFA-4A89-87EB-49C32662AFE0}</a:tableStyleId>
              </a:tblPr>
              <a:tblGrid>
                <a:gridCol w="10083209">
                  <a:extLst>
                    <a:ext uri="{9D8B030D-6E8A-4147-A177-3AD203B41FA5}">
                      <a16:colId xmlns:a16="http://schemas.microsoft.com/office/drawing/2014/main" val="20000"/>
                    </a:ext>
                  </a:extLst>
                </a:gridCol>
              </a:tblGrid>
              <a:tr h="13082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Verdana" charset="0"/>
                          <a:ea typeface="Verdana" charset="0"/>
                          <a:cs typeface="Verdana" charset="0"/>
                        </a:rPr>
                        <a:t>Learn the  recognizable 5-layer wall pattern for healthy small bowel, colon, ileocecal valve and appendix on IUS</a:t>
                      </a:r>
                    </a:p>
                  </a:txBody>
                  <a:tcPr marL="113603" marR="52789" marT="34962" marB="34962" anchor="ctr" horzOverflow="overflow">
                    <a:lnL w="12700" cmpd="sng">
                      <a:noFill/>
                    </a:lnL>
                    <a:lnR w="12700" cmpd="sng">
                      <a:noFill/>
                    </a:lnR>
                    <a:lnT w="12700" cap="flat" cmpd="sng" algn="ctr">
                      <a:noFill/>
                      <a:prstDash val="solid"/>
                      <a:round/>
                      <a:headEnd type="none" w="med" len="med"/>
                      <a:tailEnd type="none" w="med" len="med"/>
                    </a:lnT>
                    <a:lnB w="12700" cap="flat" cmpd="sng" algn="ctr">
                      <a:solidFill>
                        <a:srgbClr val="B7B7B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82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Verdana" charset="0"/>
                          <a:ea typeface="Verdana" charset="0"/>
                          <a:cs typeface="Verdana" charset="0"/>
                        </a:rPr>
                        <a:t>Explore IUS features* predictive of IBD, including grading for </a:t>
                      </a:r>
                      <a:r>
                        <a:rPr kumimoji="0" lang="en-US" sz="1700" b="1" i="0" u="none" strike="noStrike" cap="none" normalizeH="0" baseline="0" err="1">
                          <a:ln>
                            <a:noFill/>
                          </a:ln>
                          <a:solidFill>
                            <a:schemeClr val="tx1"/>
                          </a:solidFill>
                          <a:effectLst/>
                          <a:latin typeface="Verdana" charset="0"/>
                          <a:ea typeface="Verdana" charset="0"/>
                          <a:cs typeface="Verdana" charset="0"/>
                        </a:rPr>
                        <a:t>Limberg</a:t>
                      </a:r>
                      <a:r>
                        <a:rPr kumimoji="0" lang="en-US" sz="1700" b="1" i="0" u="none" strike="noStrike" cap="none" normalizeH="0" baseline="0">
                          <a:ln>
                            <a:noFill/>
                          </a:ln>
                          <a:solidFill>
                            <a:schemeClr val="tx1"/>
                          </a:solidFill>
                          <a:effectLst/>
                          <a:latin typeface="Verdana" charset="0"/>
                          <a:ea typeface="Verdana" charset="0"/>
                          <a:cs typeface="Verdana" charset="0"/>
                        </a:rPr>
                        <a:t> score</a:t>
                      </a:r>
                    </a:p>
                  </a:txBody>
                  <a:tcPr marL="113603" marR="52789" marT="34962" marB="34962" anchor="ctr" horzOverflow="overflow">
                    <a:lnL w="12700" cmpd="sng">
                      <a:noFill/>
                    </a:lnL>
                    <a:lnR w="12700" cmpd="sng">
                      <a:noFill/>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082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Verdana" charset="0"/>
                          <a:ea typeface="Verdana" charset="0"/>
                          <a:cs typeface="Verdana" charset="0"/>
                        </a:rPr>
                        <a:t>Learn the sensitivity and specificity of IUS for diagnosing IBD versus other imaging techniques </a:t>
                      </a:r>
                    </a:p>
                  </a:txBody>
                  <a:tcPr marL="113603" marR="52789" marT="34962" marB="34962" anchor="ctr" horzOverflow="overflow">
                    <a:lnL w="12700" cmpd="sng">
                      <a:noFill/>
                    </a:lnL>
                    <a:lnR w="12700" cmpd="sng">
                      <a:noFill/>
                    </a:lnR>
                    <a:lnT w="12700" cap="flat" cmpd="sng" algn="ctr">
                      <a:solidFill>
                        <a:srgbClr val="B7B7B7"/>
                      </a:solidFill>
                      <a:prstDash val="solid"/>
                      <a:round/>
                      <a:headEnd type="none" w="med" len="med"/>
                      <a:tailEnd type="none" w="med" len="med"/>
                    </a:lnT>
                    <a:lnB w="12700" cap="flat" cmpd="sng" algn="ctr">
                      <a:solidFill>
                        <a:srgbClr val="F4F4F4">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8740925"/>
                  </a:ext>
                </a:extLst>
              </a:tr>
            </a:tbl>
          </a:graphicData>
        </a:graphic>
      </p:graphicFrame>
      <p:grpSp>
        <p:nvGrpSpPr>
          <p:cNvPr id="2" name="Group 1"/>
          <p:cNvGrpSpPr/>
          <p:nvPr/>
        </p:nvGrpSpPr>
        <p:grpSpPr>
          <a:xfrm>
            <a:off x="198461" y="1907224"/>
            <a:ext cx="1590000" cy="597805"/>
            <a:chOff x="440437" y="2493976"/>
            <a:chExt cx="934720" cy="369332"/>
          </a:xfrm>
        </p:grpSpPr>
        <p:sp>
          <p:nvSpPr>
            <p:cNvPr id="12" name="Oval 11">
              <a:extLst>
                <a:ext uri="{FF2B5EF4-FFF2-40B4-BE49-F238E27FC236}">
                  <a16:creationId xmlns:a16="http://schemas.microsoft.com/office/drawing/2014/main" id="{4830AF25-5BC3-4149-AC00-D051B359FF13}"/>
                </a:ext>
              </a:extLst>
            </p:cNvPr>
            <p:cNvSpPr/>
            <p:nvPr/>
          </p:nvSpPr>
          <p:spPr bwMode="auto">
            <a:xfrm>
              <a:off x="719838" y="2493976"/>
              <a:ext cx="369332" cy="369332"/>
            </a:xfrm>
            <a:prstGeom prst="ellipse">
              <a:avLst/>
            </a:prstGeom>
            <a:solidFill>
              <a:schemeClr val="accent1"/>
            </a:solidFill>
            <a:ln w="31750" cap="flat" cmpd="sng" algn="ctr">
              <a:solidFill>
                <a:schemeClr val="accent1"/>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00A0DF"/>
                </a:solidFill>
                <a:latin typeface="Verdana" charset="0"/>
                <a:ea typeface="Verdana" charset="0"/>
                <a:cs typeface="Verdana" charset="0"/>
                <a:sym typeface="Arial" pitchFamily="-110" charset="0"/>
              </a:endParaRPr>
            </a:p>
          </p:txBody>
        </p:sp>
        <p:sp>
          <p:nvSpPr>
            <p:cNvPr id="28" name="TextBox 27">
              <a:extLst>
                <a:ext uri="{FF2B5EF4-FFF2-40B4-BE49-F238E27FC236}">
                  <a16:creationId xmlns:a16="http://schemas.microsoft.com/office/drawing/2014/main" id="{D393286C-E078-4B47-A061-19DCE4A84124}"/>
                </a:ext>
              </a:extLst>
            </p:cNvPr>
            <p:cNvSpPr txBox="1"/>
            <p:nvPr/>
          </p:nvSpPr>
          <p:spPr>
            <a:xfrm>
              <a:off x="440437" y="2495332"/>
              <a:ext cx="934720" cy="342267"/>
            </a:xfrm>
            <a:prstGeom prst="rect">
              <a:avLst/>
            </a:prstGeom>
            <a:noFill/>
          </p:spPr>
          <p:txBody>
            <a:bodyPr wrap="square" rtlCol="0">
              <a:spAutoFit/>
            </a:bodyPr>
            <a:lstStyle/>
            <a:p>
              <a:pPr algn="ctr" defTabSz="608486" fontAlgn="base">
                <a:spcBef>
                  <a:spcPct val="50000"/>
                </a:spcBef>
                <a:spcAft>
                  <a:spcPct val="0"/>
                </a:spcAft>
              </a:pPr>
              <a:r>
                <a:rPr lang="en-US" sz="3000" b="1">
                  <a:solidFill>
                    <a:srgbClr val="FFFFFF"/>
                  </a:solidFill>
                  <a:latin typeface="Verdana" charset="0"/>
                  <a:ea typeface="Verdana" charset="0"/>
                  <a:cs typeface="Verdana" charset="0"/>
                </a:rPr>
                <a:t>1</a:t>
              </a:r>
            </a:p>
          </p:txBody>
        </p:sp>
      </p:grpSp>
      <p:grpSp>
        <p:nvGrpSpPr>
          <p:cNvPr id="4" name="Group 3"/>
          <p:cNvGrpSpPr/>
          <p:nvPr/>
        </p:nvGrpSpPr>
        <p:grpSpPr>
          <a:xfrm>
            <a:off x="192859" y="3263058"/>
            <a:ext cx="1590000" cy="600000"/>
            <a:chOff x="430389" y="3446599"/>
            <a:chExt cx="934720" cy="369332"/>
          </a:xfrm>
        </p:grpSpPr>
        <p:sp>
          <p:nvSpPr>
            <p:cNvPr id="18" name="Oval 17">
              <a:extLst>
                <a:ext uri="{FF2B5EF4-FFF2-40B4-BE49-F238E27FC236}">
                  <a16:creationId xmlns:a16="http://schemas.microsoft.com/office/drawing/2014/main" id="{4830AF25-5BC3-4149-AC00-D051B359FF13}"/>
                </a:ext>
              </a:extLst>
            </p:cNvPr>
            <p:cNvSpPr/>
            <p:nvPr/>
          </p:nvSpPr>
          <p:spPr bwMode="auto">
            <a:xfrm>
              <a:off x="709790" y="3446599"/>
              <a:ext cx="369332" cy="369332"/>
            </a:xfrm>
            <a:prstGeom prst="ellipse">
              <a:avLst/>
            </a:prstGeom>
            <a:solidFill>
              <a:schemeClr val="accent1"/>
            </a:solidFill>
            <a:ln w="31750" cap="flat" cmpd="sng" algn="ctr">
              <a:solidFill>
                <a:schemeClr val="accent1"/>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00A0DF"/>
                </a:solidFill>
                <a:latin typeface="Verdana" charset="0"/>
                <a:ea typeface="Verdana" charset="0"/>
                <a:cs typeface="Verdana" charset="0"/>
                <a:sym typeface="Arial" pitchFamily="-110" charset="0"/>
              </a:endParaRPr>
            </a:p>
          </p:txBody>
        </p:sp>
        <p:sp>
          <p:nvSpPr>
            <p:cNvPr id="31" name="TextBox 30">
              <a:extLst>
                <a:ext uri="{FF2B5EF4-FFF2-40B4-BE49-F238E27FC236}">
                  <a16:creationId xmlns:a16="http://schemas.microsoft.com/office/drawing/2014/main" id="{D393286C-E078-4B47-A061-19DCE4A84124}"/>
                </a:ext>
              </a:extLst>
            </p:cNvPr>
            <p:cNvSpPr txBox="1"/>
            <p:nvPr/>
          </p:nvSpPr>
          <p:spPr>
            <a:xfrm>
              <a:off x="430389" y="3447955"/>
              <a:ext cx="934720" cy="341015"/>
            </a:xfrm>
            <a:prstGeom prst="rect">
              <a:avLst/>
            </a:prstGeom>
            <a:noFill/>
          </p:spPr>
          <p:txBody>
            <a:bodyPr wrap="square" rtlCol="0">
              <a:spAutoFit/>
            </a:bodyPr>
            <a:lstStyle/>
            <a:p>
              <a:pPr algn="ctr" defTabSz="608486" fontAlgn="base">
                <a:spcBef>
                  <a:spcPct val="50000"/>
                </a:spcBef>
                <a:spcAft>
                  <a:spcPct val="0"/>
                </a:spcAft>
              </a:pPr>
              <a:r>
                <a:rPr lang="en-US" sz="3000" b="1">
                  <a:solidFill>
                    <a:srgbClr val="FFFFFF"/>
                  </a:solidFill>
                  <a:latin typeface="Verdana" charset="0"/>
                  <a:ea typeface="Verdana" charset="0"/>
                  <a:cs typeface="Verdana" charset="0"/>
                </a:rPr>
                <a:t>2</a:t>
              </a:r>
            </a:p>
          </p:txBody>
        </p:sp>
      </p:grpSp>
      <p:sp>
        <p:nvSpPr>
          <p:cNvPr id="3" name="Slide Number Placeholder 2">
            <a:extLst>
              <a:ext uri="{FF2B5EF4-FFF2-40B4-BE49-F238E27FC236}">
                <a16:creationId xmlns:a16="http://schemas.microsoft.com/office/drawing/2014/main" id="{6B8F6D81-7F18-EA49-8475-05EF655699AA}"/>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4</a:t>
            </a:fld>
            <a:endParaRPr lang="en-US">
              <a:solidFill>
                <a:srgbClr val="646464"/>
              </a:solidFill>
            </a:endParaRPr>
          </a:p>
        </p:txBody>
      </p:sp>
      <p:grpSp>
        <p:nvGrpSpPr>
          <p:cNvPr id="11" name="Group 10">
            <a:extLst>
              <a:ext uri="{FF2B5EF4-FFF2-40B4-BE49-F238E27FC236}">
                <a16:creationId xmlns:a16="http://schemas.microsoft.com/office/drawing/2014/main" id="{D4ED4E5D-8DC6-4830-8573-1F4D492C90AD}"/>
              </a:ext>
            </a:extLst>
          </p:cNvPr>
          <p:cNvGrpSpPr/>
          <p:nvPr/>
        </p:nvGrpSpPr>
        <p:grpSpPr>
          <a:xfrm>
            <a:off x="192859" y="4573293"/>
            <a:ext cx="1590000" cy="597805"/>
            <a:chOff x="430389" y="4293375"/>
            <a:chExt cx="934720" cy="369332"/>
          </a:xfrm>
        </p:grpSpPr>
        <p:sp>
          <p:nvSpPr>
            <p:cNvPr id="13" name="Oval 12">
              <a:extLst>
                <a:ext uri="{FF2B5EF4-FFF2-40B4-BE49-F238E27FC236}">
                  <a16:creationId xmlns:a16="http://schemas.microsoft.com/office/drawing/2014/main" id="{B8BCFB87-2389-4E44-90AC-3A59DC01E6E7}"/>
                </a:ext>
              </a:extLst>
            </p:cNvPr>
            <p:cNvSpPr/>
            <p:nvPr/>
          </p:nvSpPr>
          <p:spPr bwMode="auto">
            <a:xfrm>
              <a:off x="709790" y="4293375"/>
              <a:ext cx="369332" cy="369332"/>
            </a:xfrm>
            <a:prstGeom prst="ellipse">
              <a:avLst/>
            </a:prstGeom>
            <a:solidFill>
              <a:schemeClr val="accent1"/>
            </a:solidFill>
            <a:ln w="31750" cap="flat" cmpd="sng" algn="ctr">
              <a:solidFill>
                <a:schemeClr val="accent1"/>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00A0DF"/>
                </a:solidFill>
                <a:latin typeface="Verdana" charset="0"/>
                <a:ea typeface="Verdana" charset="0"/>
                <a:cs typeface="Verdana" charset="0"/>
                <a:sym typeface="Arial" pitchFamily="-110" charset="0"/>
              </a:endParaRPr>
            </a:p>
          </p:txBody>
        </p:sp>
        <p:sp>
          <p:nvSpPr>
            <p:cNvPr id="14" name="TextBox 13">
              <a:extLst>
                <a:ext uri="{FF2B5EF4-FFF2-40B4-BE49-F238E27FC236}">
                  <a16:creationId xmlns:a16="http://schemas.microsoft.com/office/drawing/2014/main" id="{99640F9F-37A7-44C1-8E45-0383C23F1CF3}"/>
                </a:ext>
              </a:extLst>
            </p:cNvPr>
            <p:cNvSpPr txBox="1"/>
            <p:nvPr/>
          </p:nvSpPr>
          <p:spPr>
            <a:xfrm>
              <a:off x="430389" y="4294731"/>
              <a:ext cx="934720" cy="342267"/>
            </a:xfrm>
            <a:prstGeom prst="rect">
              <a:avLst/>
            </a:prstGeom>
            <a:noFill/>
          </p:spPr>
          <p:txBody>
            <a:bodyPr wrap="square" rtlCol="0">
              <a:spAutoFit/>
            </a:bodyPr>
            <a:lstStyle/>
            <a:p>
              <a:pPr algn="ctr" defTabSz="608486" fontAlgn="base">
                <a:spcBef>
                  <a:spcPct val="50000"/>
                </a:spcBef>
                <a:spcAft>
                  <a:spcPct val="0"/>
                </a:spcAft>
              </a:pPr>
              <a:r>
                <a:rPr lang="en-US" sz="3000" b="1">
                  <a:solidFill>
                    <a:srgbClr val="FFFFFF"/>
                  </a:solidFill>
                  <a:latin typeface="Verdana" charset="0"/>
                  <a:ea typeface="Verdana" charset="0"/>
                  <a:cs typeface="Verdana" charset="0"/>
                </a:rPr>
                <a:t>3</a:t>
              </a:r>
            </a:p>
          </p:txBody>
        </p:sp>
      </p:grpSp>
      <p:sp>
        <p:nvSpPr>
          <p:cNvPr id="15" name="Text Placeholder 4">
            <a:extLst>
              <a:ext uri="{FF2B5EF4-FFF2-40B4-BE49-F238E27FC236}">
                <a16:creationId xmlns:a16="http://schemas.microsoft.com/office/drawing/2014/main" id="{4C3EAB4A-8F6A-4F23-9A98-F4B60AEAD934}"/>
              </a:ext>
            </a:extLst>
          </p:cNvPr>
          <p:cNvSpPr txBox="1">
            <a:spLocks/>
          </p:cNvSpPr>
          <p:nvPr/>
        </p:nvSpPr>
        <p:spPr bwMode="auto">
          <a:xfrm>
            <a:off x="601928" y="6279363"/>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pPr>
            <a:r>
              <a:rPr lang="en-US" sz="750" kern="0">
                <a:solidFill>
                  <a:srgbClr val="212121"/>
                </a:solidFill>
              </a:rPr>
              <a:t>BWT: bowel wall thickness; IBD: inflammatory bowel disease; IUS: Intestinal ultrasound; WG: working group </a:t>
            </a:r>
          </a:p>
        </p:txBody>
      </p:sp>
      <p:sp>
        <p:nvSpPr>
          <p:cNvPr id="5" name="Rectangle 4">
            <a:extLst>
              <a:ext uri="{FF2B5EF4-FFF2-40B4-BE49-F238E27FC236}">
                <a16:creationId xmlns:a16="http://schemas.microsoft.com/office/drawing/2014/main" id="{ECCE98FB-9249-48AD-A7F8-956004E5E4E8}"/>
              </a:ext>
            </a:extLst>
          </p:cNvPr>
          <p:cNvSpPr/>
          <p:nvPr/>
        </p:nvSpPr>
        <p:spPr>
          <a:xfrm>
            <a:off x="1730158" y="5617286"/>
            <a:ext cx="9695283" cy="246221"/>
          </a:xfrm>
          <a:prstGeom prst="rect">
            <a:avLst/>
          </a:prstGeom>
        </p:spPr>
        <p:txBody>
          <a:bodyPr wrap="none">
            <a:spAutoFit/>
          </a:bodyPr>
          <a:lstStyle/>
          <a:p>
            <a:pPr defTabSz="571477">
              <a:defRPr/>
            </a:pPr>
            <a:r>
              <a:rPr lang="en-US" sz="1000" b="1" i="1">
                <a:solidFill>
                  <a:srgbClr val="00A0DF"/>
                </a:solidFill>
                <a:latin typeface="Verdana" panose="020B0604030504040204" pitchFamily="34" charset="0"/>
                <a:ea typeface="Verdana" panose="020B0604030504040204" pitchFamily="34" charset="0"/>
                <a:cs typeface="Arial" panose="020B0604020202020204" pitchFamily="34" charset="0"/>
              </a:rPr>
              <a:t>*IUS features include increased BWT, </a:t>
            </a:r>
            <a:r>
              <a:rPr lang="en-US" sz="1000" b="1" i="1" err="1">
                <a:solidFill>
                  <a:srgbClr val="00A0DF"/>
                </a:solidFill>
                <a:latin typeface="Verdana" panose="020B0604030504040204" pitchFamily="34" charset="0"/>
                <a:ea typeface="Verdana" panose="020B0604030504040204" pitchFamily="34" charset="0"/>
                <a:cs typeface="Arial" panose="020B0604020202020204" pitchFamily="34" charset="0"/>
              </a:rPr>
              <a:t>hyperaemia</a:t>
            </a:r>
            <a:r>
              <a:rPr lang="en-US" sz="1000" b="1" i="1">
                <a:solidFill>
                  <a:srgbClr val="00A0DF"/>
                </a:solidFill>
                <a:latin typeface="Verdana" panose="020B0604030504040204" pitchFamily="34" charset="0"/>
                <a:ea typeface="Verdana" panose="020B0604030504040204" pitchFamily="34" charset="0"/>
                <a:cs typeface="Arial" panose="020B0604020202020204" pitchFamily="34" charset="0"/>
              </a:rPr>
              <a:t>, loss of bowel wall stratification, inflammatory mesenteric fat, lymphadenopathy </a:t>
            </a:r>
            <a:endParaRPr lang="en-NZ" sz="1000" b="1" i="1">
              <a:solidFill>
                <a:srgbClr val="00A0D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76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3465-E96E-46AF-BB5D-6674F2C764A3}"/>
              </a:ext>
            </a:extLst>
          </p:cNvPr>
          <p:cNvSpPr>
            <a:spLocks noGrp="1"/>
          </p:cNvSpPr>
          <p:nvPr>
            <p:ph type="title"/>
          </p:nvPr>
        </p:nvSpPr>
        <p:spPr/>
        <p:txBody>
          <a:bodyPr/>
          <a:lstStyle/>
          <a:p>
            <a:r>
              <a:rPr lang="en-US"/>
              <a:t>Observing bowel wall layers using IUS</a:t>
            </a:r>
          </a:p>
        </p:txBody>
      </p:sp>
      <p:sp>
        <p:nvSpPr>
          <p:cNvPr id="4" name="Slide Number Placeholder 3">
            <a:extLst>
              <a:ext uri="{FF2B5EF4-FFF2-40B4-BE49-F238E27FC236}">
                <a16:creationId xmlns:a16="http://schemas.microsoft.com/office/drawing/2014/main" id="{8FF55666-73FA-4111-B988-D6C1AFDBE435}"/>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5</a:t>
            </a:fld>
            <a:endParaRPr lang="en-US">
              <a:solidFill>
                <a:srgbClr val="646464"/>
              </a:solidFill>
            </a:endParaRPr>
          </a:p>
        </p:txBody>
      </p:sp>
      <p:sp>
        <p:nvSpPr>
          <p:cNvPr id="5" name="Text Placeholder 4">
            <a:extLst>
              <a:ext uri="{FF2B5EF4-FFF2-40B4-BE49-F238E27FC236}">
                <a16:creationId xmlns:a16="http://schemas.microsoft.com/office/drawing/2014/main" id="{40DE45C8-E79A-4EB1-8457-47B071138825}"/>
              </a:ext>
            </a:extLst>
          </p:cNvPr>
          <p:cNvSpPr>
            <a:spLocks noGrp="1"/>
          </p:cNvSpPr>
          <p:nvPr>
            <p:ph type="body" sz="quarter" idx="17"/>
          </p:nvPr>
        </p:nvSpPr>
        <p:spPr/>
        <p:txBody>
          <a:bodyPr/>
          <a:lstStyle/>
          <a:p>
            <a:r>
              <a:rPr lang="en-US"/>
              <a:t>IUS: Intestinal ultrasound </a:t>
            </a:r>
          </a:p>
          <a:p>
            <a:r>
              <a:rPr lang="en-US"/>
              <a:t>1. </a:t>
            </a:r>
            <a:r>
              <a:rPr lang="en-US" err="1"/>
              <a:t>Zijta</a:t>
            </a:r>
            <a:r>
              <a:rPr lang="en-US"/>
              <a:t>, F., </a:t>
            </a:r>
            <a:r>
              <a:rPr lang="en-US" err="1"/>
              <a:t>Vanhooymissen</a:t>
            </a:r>
            <a:r>
              <a:rPr lang="en-US"/>
              <a:t>, I. &amp; </a:t>
            </a:r>
            <a:r>
              <a:rPr lang="en-US" err="1"/>
              <a:t>Puylaert</a:t>
            </a:r>
            <a:r>
              <a:rPr lang="en-US"/>
              <a:t>, J. Crohn's disease - role of Ultrasound. Available at: </a:t>
            </a:r>
            <a:r>
              <a:rPr lang="en-US">
                <a:hlinkClick r:id="rId3"/>
              </a:rPr>
              <a:t>https://radiologyassistant.nl/abdomen/bowel/ultrasound-in-crohns-disease</a:t>
            </a:r>
            <a:r>
              <a:rPr lang="en-US"/>
              <a:t>. </a:t>
            </a:r>
          </a:p>
          <a:p>
            <a:r>
              <a:rPr lang="en-US"/>
              <a:t>2. Jauregui-</a:t>
            </a:r>
            <a:r>
              <a:rPr lang="en-US" err="1"/>
              <a:t>Amezaga</a:t>
            </a:r>
            <a:r>
              <a:rPr lang="en-US"/>
              <a:t>, A., &amp; </a:t>
            </a:r>
            <a:r>
              <a:rPr lang="en-US" err="1"/>
              <a:t>Rimola</a:t>
            </a:r>
            <a:r>
              <a:rPr lang="en-US"/>
              <a:t>, J. (2021).</a:t>
            </a:r>
            <a:r>
              <a:rPr lang="en-US" i="1"/>
              <a:t> Life (Basel, Switzerland),</a:t>
            </a:r>
            <a:r>
              <a:rPr lang="en-US"/>
              <a:t> 11(7), 603. </a:t>
            </a:r>
          </a:p>
        </p:txBody>
      </p:sp>
      <p:sp>
        <p:nvSpPr>
          <p:cNvPr id="6" name="Rectangle: Rounded Corners 5">
            <a:extLst>
              <a:ext uri="{FF2B5EF4-FFF2-40B4-BE49-F238E27FC236}">
                <a16:creationId xmlns:a16="http://schemas.microsoft.com/office/drawing/2014/main" id="{AA3DC6C5-E0AF-4887-93A6-F2ECCBE6E055}"/>
              </a:ext>
            </a:extLst>
          </p:cNvPr>
          <p:cNvSpPr/>
          <p:nvPr/>
        </p:nvSpPr>
        <p:spPr>
          <a:xfrm>
            <a:off x="682008" y="1255131"/>
            <a:ext cx="10958701" cy="46166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571477">
              <a:defRPr/>
            </a:pPr>
            <a:r>
              <a:rPr lang="en-US" sz="1333" b="1">
                <a:solidFill>
                  <a:srgbClr val="FFFFFF"/>
                </a:solidFill>
                <a:latin typeface="Verdana" panose="020B0604030504040204" pitchFamily="34" charset="0"/>
                <a:ea typeface="Verdana" panose="020B0604030504040204" pitchFamily="34" charset="0"/>
              </a:rPr>
              <a:t>The 5-layer architecture of the bowel wall on IUS is essentially the same from the stomach to the rectum</a:t>
            </a:r>
            <a:r>
              <a:rPr lang="en-US" sz="1333" b="1" baseline="30000">
                <a:solidFill>
                  <a:srgbClr val="FFFFFF"/>
                </a:solidFill>
                <a:latin typeface="Verdana" panose="020B0604030504040204" pitchFamily="34" charset="0"/>
                <a:ea typeface="Verdana" panose="020B0604030504040204" pitchFamily="34" charset="0"/>
              </a:rPr>
              <a:t>1</a:t>
            </a:r>
          </a:p>
        </p:txBody>
      </p:sp>
      <p:pic>
        <p:nvPicPr>
          <p:cNvPr id="7" name="Picture 6">
            <a:extLst>
              <a:ext uri="{FF2B5EF4-FFF2-40B4-BE49-F238E27FC236}">
                <a16:creationId xmlns:a16="http://schemas.microsoft.com/office/drawing/2014/main" id="{9123A7C7-4811-4C9A-AF39-16FA5CCD7DDA}"/>
              </a:ext>
            </a:extLst>
          </p:cNvPr>
          <p:cNvPicPr>
            <a:picLocks noChangeAspect="1"/>
          </p:cNvPicPr>
          <p:nvPr/>
        </p:nvPicPr>
        <p:blipFill>
          <a:blip r:embed="rId4"/>
          <a:stretch>
            <a:fillRect/>
          </a:stretch>
        </p:blipFill>
        <p:spPr>
          <a:xfrm>
            <a:off x="7383708" y="2765148"/>
            <a:ext cx="3790036" cy="2277907"/>
          </a:xfrm>
          <a:prstGeom prst="rect">
            <a:avLst/>
          </a:prstGeom>
        </p:spPr>
      </p:pic>
      <p:sp>
        <p:nvSpPr>
          <p:cNvPr id="8" name="TextBox 7">
            <a:extLst>
              <a:ext uri="{FF2B5EF4-FFF2-40B4-BE49-F238E27FC236}">
                <a16:creationId xmlns:a16="http://schemas.microsoft.com/office/drawing/2014/main" id="{0DE6C66E-641C-4BE3-9350-3EC417A48EC2}"/>
              </a:ext>
            </a:extLst>
          </p:cNvPr>
          <p:cNvSpPr txBox="1"/>
          <p:nvPr/>
        </p:nvSpPr>
        <p:spPr>
          <a:xfrm>
            <a:off x="7132629" y="2106144"/>
            <a:ext cx="4514008" cy="502573"/>
          </a:xfrm>
          <a:prstGeom prst="rect">
            <a:avLst/>
          </a:prstGeom>
          <a:noFill/>
        </p:spPr>
        <p:txBody>
          <a:bodyPr wrap="square">
            <a:spAutoFit/>
          </a:bodyPr>
          <a:lstStyle/>
          <a:p>
            <a:pPr algn="ctr" defTabSz="571477">
              <a:defRPr/>
            </a:pPr>
            <a:r>
              <a:rPr lang="en-US" sz="1333" b="1">
                <a:solidFill>
                  <a:srgbClr val="00A0DF"/>
                </a:solidFill>
                <a:latin typeface="Verdana" panose="020B0604030504040204" pitchFamily="34" charset="0"/>
                <a:ea typeface="Verdana" panose="020B0604030504040204" pitchFamily="34" charset="0"/>
              </a:rPr>
              <a:t>Healthy bowel wall layers as observed on IUS</a:t>
            </a:r>
            <a:r>
              <a:rPr lang="en-US" sz="1333" b="1" baseline="30000">
                <a:solidFill>
                  <a:srgbClr val="00A0DF"/>
                </a:solidFill>
                <a:latin typeface="Verdana" panose="020B0604030504040204" pitchFamily="34" charset="0"/>
                <a:ea typeface="Verdana" panose="020B0604030504040204" pitchFamily="34" charset="0"/>
              </a:rPr>
              <a:t>1</a:t>
            </a:r>
          </a:p>
        </p:txBody>
      </p:sp>
      <p:sp>
        <p:nvSpPr>
          <p:cNvPr id="9" name="TextBox 8">
            <a:extLst>
              <a:ext uri="{FF2B5EF4-FFF2-40B4-BE49-F238E27FC236}">
                <a16:creationId xmlns:a16="http://schemas.microsoft.com/office/drawing/2014/main" id="{E7055497-843C-4975-BB2D-0709343F47DA}"/>
              </a:ext>
            </a:extLst>
          </p:cNvPr>
          <p:cNvSpPr txBox="1"/>
          <p:nvPr/>
        </p:nvSpPr>
        <p:spPr>
          <a:xfrm>
            <a:off x="7267081" y="5178923"/>
            <a:ext cx="4023288" cy="476862"/>
          </a:xfrm>
          <a:prstGeom prst="rect">
            <a:avLst/>
          </a:prstGeom>
          <a:noFill/>
        </p:spPr>
        <p:txBody>
          <a:bodyPr wrap="square">
            <a:spAutoFit/>
          </a:bodyPr>
          <a:lstStyle/>
          <a:p>
            <a:pPr algn="ctr" defTabSz="571477">
              <a:defRPr/>
            </a:pPr>
            <a:r>
              <a:rPr lang="en-US" sz="833">
                <a:solidFill>
                  <a:srgbClr val="000000"/>
                </a:solidFill>
                <a:latin typeface="Verdana" panose="020B0604030504040204" pitchFamily="34" charset="0"/>
                <a:ea typeface="Verdana" panose="020B0604030504040204" pitchFamily="34" charset="0"/>
              </a:rPr>
              <a:t>Image credit: </a:t>
            </a:r>
            <a:r>
              <a:rPr lang="en-US" sz="833" err="1">
                <a:solidFill>
                  <a:srgbClr val="000000"/>
                </a:solidFill>
                <a:latin typeface="Verdana" panose="020B0604030504040204" pitchFamily="34" charset="0"/>
                <a:ea typeface="Verdana" panose="020B0604030504040204" pitchFamily="34" charset="0"/>
              </a:rPr>
              <a:t>Zijta</a:t>
            </a:r>
            <a:r>
              <a:rPr lang="en-US" sz="833">
                <a:solidFill>
                  <a:srgbClr val="000000"/>
                </a:solidFill>
                <a:latin typeface="Verdana" panose="020B0604030504040204" pitchFamily="34" charset="0"/>
                <a:ea typeface="Verdana" panose="020B0604030504040204" pitchFamily="34" charset="0"/>
              </a:rPr>
              <a:t>, F., </a:t>
            </a:r>
            <a:r>
              <a:rPr lang="en-US" sz="833" err="1">
                <a:solidFill>
                  <a:srgbClr val="000000"/>
                </a:solidFill>
                <a:latin typeface="Verdana" panose="020B0604030504040204" pitchFamily="34" charset="0"/>
                <a:ea typeface="Verdana" panose="020B0604030504040204" pitchFamily="34" charset="0"/>
              </a:rPr>
              <a:t>Vanhooymissen</a:t>
            </a:r>
            <a:r>
              <a:rPr lang="en-US" sz="833">
                <a:solidFill>
                  <a:srgbClr val="000000"/>
                </a:solidFill>
                <a:latin typeface="Verdana" panose="020B0604030504040204" pitchFamily="34" charset="0"/>
                <a:ea typeface="Verdana" panose="020B0604030504040204" pitchFamily="34" charset="0"/>
              </a:rPr>
              <a:t> I &amp; </a:t>
            </a:r>
            <a:r>
              <a:rPr lang="en-US" sz="833" err="1">
                <a:solidFill>
                  <a:srgbClr val="000000"/>
                </a:solidFill>
                <a:latin typeface="Verdana" panose="020B0604030504040204" pitchFamily="34" charset="0"/>
                <a:ea typeface="Verdana" panose="020B0604030504040204" pitchFamily="34" charset="0"/>
              </a:rPr>
              <a:t>Puylaert</a:t>
            </a:r>
            <a:r>
              <a:rPr lang="en-US" sz="833">
                <a:solidFill>
                  <a:srgbClr val="000000"/>
                </a:solidFill>
                <a:latin typeface="Verdana" panose="020B0604030504040204" pitchFamily="34" charset="0"/>
                <a:ea typeface="Verdana" panose="020B0604030504040204" pitchFamily="34" charset="0"/>
              </a:rPr>
              <a:t> J, Radiology Assistant website</a:t>
            </a:r>
            <a:r>
              <a:rPr lang="en-US" sz="833" baseline="30000">
                <a:solidFill>
                  <a:srgbClr val="000000"/>
                </a:solidFill>
                <a:latin typeface="Verdana" panose="020B0604030504040204" pitchFamily="34" charset="0"/>
                <a:ea typeface="Verdana" panose="020B0604030504040204" pitchFamily="34" charset="0"/>
              </a:rPr>
              <a:t>2 </a:t>
            </a:r>
            <a:r>
              <a:rPr lang="en-US" sz="833">
                <a:solidFill>
                  <a:srgbClr val="000000"/>
                </a:solidFill>
                <a:latin typeface="Verdana" panose="020B0604030504040204" pitchFamily="34" charset="0"/>
                <a:ea typeface="Verdana" panose="020B0604030504040204" pitchFamily="34" charset="0"/>
              </a:rPr>
              <a:t>Reproduced from Radiology Assistant website,</a:t>
            </a:r>
            <a:r>
              <a:rPr lang="en-US" sz="833" baseline="30000">
                <a:solidFill>
                  <a:srgbClr val="000000"/>
                </a:solidFill>
                <a:latin typeface="Verdana" panose="020B0604030504040204" pitchFamily="34" charset="0"/>
                <a:ea typeface="Verdana" panose="020B0604030504040204" pitchFamily="34" charset="0"/>
              </a:rPr>
              <a:t>2</a:t>
            </a:r>
            <a:r>
              <a:rPr lang="en-US" sz="833">
                <a:solidFill>
                  <a:srgbClr val="000000"/>
                </a:solidFill>
                <a:latin typeface="Verdana" panose="020B0604030504040204" pitchFamily="34" charset="0"/>
                <a:ea typeface="Verdana" panose="020B0604030504040204" pitchFamily="34" charset="0"/>
              </a:rPr>
              <a:t> strictly for educational purposes only.</a:t>
            </a:r>
          </a:p>
        </p:txBody>
      </p:sp>
      <p:cxnSp>
        <p:nvCxnSpPr>
          <p:cNvPr id="10" name="Google Shape;11894;p293">
            <a:extLst>
              <a:ext uri="{FF2B5EF4-FFF2-40B4-BE49-F238E27FC236}">
                <a16:creationId xmlns:a16="http://schemas.microsoft.com/office/drawing/2014/main" id="{E4939346-911E-4501-ACD4-9B8B28442428}"/>
              </a:ext>
            </a:extLst>
          </p:cNvPr>
          <p:cNvCxnSpPr>
            <a:cxnSpLocks/>
          </p:cNvCxnSpPr>
          <p:nvPr/>
        </p:nvCxnSpPr>
        <p:spPr>
          <a:xfrm flipH="1" flipV="1">
            <a:off x="6493805" y="2003259"/>
            <a:ext cx="12906" cy="3831483"/>
          </a:xfrm>
          <a:prstGeom prst="straightConnector1">
            <a:avLst/>
          </a:prstGeom>
          <a:noFill/>
          <a:ln w="38100" cap="flat" cmpd="sng">
            <a:solidFill>
              <a:srgbClr val="BFBFBF"/>
            </a:solidFill>
            <a:prstDash val="dot"/>
            <a:round/>
            <a:headEnd type="oval" w="med" len="med"/>
            <a:tailEnd type="oval" w="med" len="med"/>
          </a:ln>
        </p:spPr>
      </p:cxnSp>
      <p:sp>
        <p:nvSpPr>
          <p:cNvPr id="11" name="TextBox 10">
            <a:extLst>
              <a:ext uri="{FF2B5EF4-FFF2-40B4-BE49-F238E27FC236}">
                <a16:creationId xmlns:a16="http://schemas.microsoft.com/office/drawing/2014/main" id="{541A85E5-EBD2-40EF-8E97-34BB51A3A2AB}"/>
              </a:ext>
            </a:extLst>
          </p:cNvPr>
          <p:cNvSpPr txBox="1"/>
          <p:nvPr/>
        </p:nvSpPr>
        <p:spPr>
          <a:xfrm>
            <a:off x="883544" y="2106143"/>
            <a:ext cx="5297303" cy="502573"/>
          </a:xfrm>
          <a:prstGeom prst="rect">
            <a:avLst/>
          </a:prstGeom>
          <a:noFill/>
        </p:spPr>
        <p:txBody>
          <a:bodyPr wrap="square">
            <a:spAutoFit/>
          </a:bodyPr>
          <a:lstStyle/>
          <a:p>
            <a:pPr algn="ctr" defTabSz="571477">
              <a:defRPr/>
            </a:pPr>
            <a:r>
              <a:rPr lang="en-US" sz="1333" b="1">
                <a:solidFill>
                  <a:srgbClr val="00A0DF"/>
                </a:solidFill>
                <a:latin typeface="Verdana" panose="020B0604030504040204" pitchFamily="34" charset="0"/>
                <a:ea typeface="Verdana" panose="020B0604030504040204" pitchFamily="34" charset="0"/>
              </a:rPr>
              <a:t>Schematic representation of the 5 layers of the healthy bowel wall</a:t>
            </a:r>
            <a:r>
              <a:rPr lang="en-US" sz="1333" b="1" baseline="30000">
                <a:solidFill>
                  <a:srgbClr val="00A0DF"/>
                </a:solidFill>
                <a:latin typeface="Verdana" panose="020B0604030504040204" pitchFamily="34" charset="0"/>
                <a:ea typeface="Verdana" panose="020B0604030504040204" pitchFamily="34" charset="0"/>
              </a:rPr>
              <a:t>1,2</a:t>
            </a:r>
          </a:p>
        </p:txBody>
      </p:sp>
      <p:grpSp>
        <p:nvGrpSpPr>
          <p:cNvPr id="12" name="Group 11">
            <a:extLst>
              <a:ext uri="{FF2B5EF4-FFF2-40B4-BE49-F238E27FC236}">
                <a16:creationId xmlns:a16="http://schemas.microsoft.com/office/drawing/2014/main" id="{6E960E68-386C-41CA-B868-BCE6289A2B10}"/>
              </a:ext>
            </a:extLst>
          </p:cNvPr>
          <p:cNvGrpSpPr/>
          <p:nvPr/>
        </p:nvGrpSpPr>
        <p:grpSpPr>
          <a:xfrm>
            <a:off x="883544" y="2870281"/>
            <a:ext cx="2943498" cy="2172774"/>
            <a:chOff x="1930400" y="1506099"/>
            <a:chExt cx="2575560" cy="2457187"/>
          </a:xfrm>
        </p:grpSpPr>
        <p:sp>
          <p:nvSpPr>
            <p:cNvPr id="13" name="Oval 12">
              <a:extLst>
                <a:ext uri="{FF2B5EF4-FFF2-40B4-BE49-F238E27FC236}">
                  <a16:creationId xmlns:a16="http://schemas.microsoft.com/office/drawing/2014/main" id="{666CBCAF-2C82-4106-B7FD-5B58CE57E13D}"/>
                </a:ext>
              </a:extLst>
            </p:cNvPr>
            <p:cNvSpPr/>
            <p:nvPr/>
          </p:nvSpPr>
          <p:spPr>
            <a:xfrm>
              <a:off x="1930400" y="1506099"/>
              <a:ext cx="2575560" cy="24571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a:defRPr/>
              </a:pPr>
              <a:endParaRPr lang="en-US" sz="1125">
                <a:solidFill>
                  <a:srgbClr val="FFFFFF"/>
                </a:solidFill>
                <a:latin typeface="Verdana" panose="020B0604030504040204" pitchFamily="34" charset="0"/>
                <a:ea typeface="Verdana" panose="020B0604030504040204" pitchFamily="34" charset="0"/>
              </a:endParaRPr>
            </a:p>
          </p:txBody>
        </p:sp>
        <p:sp>
          <p:nvSpPr>
            <p:cNvPr id="14" name="Oval 13">
              <a:extLst>
                <a:ext uri="{FF2B5EF4-FFF2-40B4-BE49-F238E27FC236}">
                  <a16:creationId xmlns:a16="http://schemas.microsoft.com/office/drawing/2014/main" id="{795BA5FE-5036-4F78-BD64-697DAF9367D0}"/>
                </a:ext>
              </a:extLst>
            </p:cNvPr>
            <p:cNvSpPr/>
            <p:nvPr/>
          </p:nvSpPr>
          <p:spPr>
            <a:xfrm>
              <a:off x="1978660" y="1576008"/>
              <a:ext cx="2479040" cy="231736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a:defRPr/>
              </a:pPr>
              <a:endParaRPr lang="en-US" sz="1125">
                <a:solidFill>
                  <a:srgbClr val="FFFFFF"/>
                </a:solidFill>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4E7D7277-C3DD-4991-B04B-1D8DABE218E3}"/>
                </a:ext>
              </a:extLst>
            </p:cNvPr>
            <p:cNvSpPr/>
            <p:nvPr/>
          </p:nvSpPr>
          <p:spPr>
            <a:xfrm>
              <a:off x="2118360" y="1714500"/>
              <a:ext cx="2202180" cy="20394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a:defRPr/>
              </a:pPr>
              <a:endParaRPr lang="en-US" sz="1125">
                <a:solidFill>
                  <a:srgbClr val="FFFFFF"/>
                </a:solidFill>
                <a:latin typeface="Verdana" panose="020B0604030504040204" pitchFamily="34" charset="0"/>
                <a:ea typeface="Verdana" panose="020B0604030504040204" pitchFamily="34" charset="0"/>
              </a:endParaRPr>
            </a:p>
          </p:txBody>
        </p:sp>
        <p:sp>
          <p:nvSpPr>
            <p:cNvPr id="16" name="Oval 15">
              <a:extLst>
                <a:ext uri="{FF2B5EF4-FFF2-40B4-BE49-F238E27FC236}">
                  <a16:creationId xmlns:a16="http://schemas.microsoft.com/office/drawing/2014/main" id="{4AB64D5C-89A8-4062-92D0-4AF45B10640A}"/>
                </a:ext>
              </a:extLst>
            </p:cNvPr>
            <p:cNvSpPr/>
            <p:nvPr/>
          </p:nvSpPr>
          <p:spPr>
            <a:xfrm>
              <a:off x="2211070" y="1820887"/>
              <a:ext cx="2014220" cy="18267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a:defRPr/>
              </a:pPr>
              <a:endParaRPr lang="en-US" sz="1125">
                <a:solidFill>
                  <a:srgbClr val="FFFFFF"/>
                </a:solidFill>
                <a:latin typeface="Verdana" panose="020B0604030504040204" pitchFamily="34" charset="0"/>
                <a:ea typeface="Verdana" panose="020B0604030504040204" pitchFamily="34" charset="0"/>
              </a:endParaRPr>
            </a:p>
          </p:txBody>
        </p:sp>
        <p:sp>
          <p:nvSpPr>
            <p:cNvPr id="17" name="Oval 16">
              <a:extLst>
                <a:ext uri="{FF2B5EF4-FFF2-40B4-BE49-F238E27FC236}">
                  <a16:creationId xmlns:a16="http://schemas.microsoft.com/office/drawing/2014/main" id="{275B7809-0C74-44EB-B69B-6E528175F728}"/>
                </a:ext>
              </a:extLst>
            </p:cNvPr>
            <p:cNvSpPr/>
            <p:nvPr/>
          </p:nvSpPr>
          <p:spPr>
            <a:xfrm>
              <a:off x="2291080" y="1899920"/>
              <a:ext cx="1846580" cy="16776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a:defRPr/>
              </a:pPr>
              <a:endParaRPr lang="en-US" sz="1125">
                <a:solidFill>
                  <a:srgbClr val="FFFFFF"/>
                </a:solidFill>
                <a:latin typeface="Verdana" panose="020B0604030504040204" pitchFamily="34" charset="0"/>
                <a:ea typeface="Verdana" panose="020B0604030504040204" pitchFamily="34" charset="0"/>
              </a:endParaRPr>
            </a:p>
          </p:txBody>
        </p:sp>
        <p:sp>
          <p:nvSpPr>
            <p:cNvPr id="18" name="Oval 17">
              <a:extLst>
                <a:ext uri="{FF2B5EF4-FFF2-40B4-BE49-F238E27FC236}">
                  <a16:creationId xmlns:a16="http://schemas.microsoft.com/office/drawing/2014/main" id="{B6D41C7D-3DAB-4B04-9B18-031267D8C78C}"/>
                </a:ext>
              </a:extLst>
            </p:cNvPr>
            <p:cNvSpPr/>
            <p:nvPr/>
          </p:nvSpPr>
          <p:spPr>
            <a:xfrm>
              <a:off x="2344420" y="1958860"/>
              <a:ext cx="1739900" cy="1541176"/>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a:defRPr/>
              </a:pPr>
              <a:r>
                <a:rPr lang="en-US" sz="1667" b="1">
                  <a:solidFill>
                    <a:srgbClr val="FFFFFF"/>
                  </a:solidFill>
                  <a:latin typeface="Verdana" panose="020B0604030504040204" pitchFamily="34" charset="0"/>
                  <a:ea typeface="Verdana" panose="020B0604030504040204" pitchFamily="34" charset="0"/>
                </a:rPr>
                <a:t>Lumen</a:t>
              </a:r>
            </a:p>
          </p:txBody>
        </p:sp>
      </p:grpSp>
      <p:sp>
        <p:nvSpPr>
          <p:cNvPr id="19" name="TextBox 18">
            <a:extLst>
              <a:ext uri="{FF2B5EF4-FFF2-40B4-BE49-F238E27FC236}">
                <a16:creationId xmlns:a16="http://schemas.microsoft.com/office/drawing/2014/main" id="{FA5E03E4-D96F-414B-8011-C42615BBA75E}"/>
              </a:ext>
            </a:extLst>
          </p:cNvPr>
          <p:cNvSpPr txBox="1"/>
          <p:nvPr/>
        </p:nvSpPr>
        <p:spPr>
          <a:xfrm>
            <a:off x="929952" y="5220166"/>
            <a:ext cx="2758723" cy="476862"/>
          </a:xfrm>
          <a:prstGeom prst="rect">
            <a:avLst/>
          </a:prstGeom>
          <a:noFill/>
        </p:spPr>
        <p:txBody>
          <a:bodyPr wrap="square">
            <a:spAutoFit/>
          </a:bodyPr>
          <a:lstStyle/>
          <a:p>
            <a:pPr algn="ctr" defTabSz="571477">
              <a:defRPr/>
            </a:pPr>
            <a:r>
              <a:rPr lang="en-US" sz="833">
                <a:solidFill>
                  <a:srgbClr val="000000"/>
                </a:solidFill>
                <a:latin typeface="Verdana" panose="020B0604030504040204" pitchFamily="34" charset="0"/>
                <a:ea typeface="Verdana" panose="020B0604030504040204" pitchFamily="34" charset="0"/>
              </a:rPr>
              <a:t>Adapted from Jauregui-</a:t>
            </a:r>
            <a:r>
              <a:rPr lang="en-US" sz="833" err="1">
                <a:solidFill>
                  <a:srgbClr val="000000"/>
                </a:solidFill>
                <a:latin typeface="Verdana" panose="020B0604030504040204" pitchFamily="34" charset="0"/>
                <a:ea typeface="Verdana" panose="020B0604030504040204" pitchFamily="34" charset="0"/>
              </a:rPr>
              <a:t>Amezaga</a:t>
            </a:r>
            <a:r>
              <a:rPr lang="en-US" sz="833">
                <a:solidFill>
                  <a:srgbClr val="000000"/>
                </a:solidFill>
                <a:latin typeface="Verdana" panose="020B0604030504040204" pitchFamily="34" charset="0"/>
                <a:ea typeface="Verdana" panose="020B0604030504040204" pitchFamily="34" charset="0"/>
              </a:rPr>
              <a:t> and </a:t>
            </a:r>
            <a:r>
              <a:rPr lang="en-US" sz="833" err="1">
                <a:solidFill>
                  <a:srgbClr val="000000"/>
                </a:solidFill>
                <a:latin typeface="Verdana" panose="020B0604030504040204" pitchFamily="34" charset="0"/>
                <a:ea typeface="Verdana" panose="020B0604030504040204" pitchFamily="34" charset="0"/>
              </a:rPr>
              <a:t>Rimola</a:t>
            </a:r>
            <a:r>
              <a:rPr lang="en-US" sz="833">
                <a:solidFill>
                  <a:srgbClr val="000000"/>
                </a:solidFill>
                <a:latin typeface="Verdana" panose="020B0604030504040204" pitchFamily="34" charset="0"/>
                <a:ea typeface="Verdana" panose="020B0604030504040204" pitchFamily="34" charset="0"/>
              </a:rPr>
              <a:t>, 2021</a:t>
            </a:r>
            <a:r>
              <a:rPr lang="en-US" sz="833" baseline="30000">
                <a:solidFill>
                  <a:srgbClr val="000000"/>
                </a:solidFill>
                <a:latin typeface="Verdana" panose="020B0604030504040204" pitchFamily="34" charset="0"/>
                <a:ea typeface="Verdana" panose="020B0604030504040204" pitchFamily="34" charset="0"/>
              </a:rPr>
              <a:t>1</a:t>
            </a:r>
            <a:r>
              <a:rPr lang="en-US" sz="833">
                <a:solidFill>
                  <a:srgbClr val="000000"/>
                </a:solidFill>
                <a:latin typeface="Verdana" panose="020B0604030504040204" pitchFamily="34" charset="0"/>
                <a:ea typeface="Verdana" panose="020B0604030504040204" pitchFamily="34" charset="0"/>
              </a:rPr>
              <a:t> and </a:t>
            </a:r>
            <a:r>
              <a:rPr lang="en-US" sz="833" err="1">
                <a:solidFill>
                  <a:srgbClr val="000000"/>
                </a:solidFill>
                <a:latin typeface="Verdana" panose="020B0604030504040204" pitchFamily="34" charset="0"/>
                <a:ea typeface="Verdana" panose="020B0604030504040204" pitchFamily="34" charset="0"/>
              </a:rPr>
              <a:t>Zijta</a:t>
            </a:r>
            <a:r>
              <a:rPr lang="en-US" sz="833">
                <a:solidFill>
                  <a:srgbClr val="000000"/>
                </a:solidFill>
                <a:latin typeface="Verdana" panose="020B0604030504040204" pitchFamily="34" charset="0"/>
                <a:ea typeface="Verdana" panose="020B0604030504040204" pitchFamily="34" charset="0"/>
              </a:rPr>
              <a:t>, F., </a:t>
            </a:r>
            <a:r>
              <a:rPr lang="en-US" sz="833" err="1">
                <a:solidFill>
                  <a:srgbClr val="000000"/>
                </a:solidFill>
                <a:latin typeface="Verdana" panose="020B0604030504040204" pitchFamily="34" charset="0"/>
                <a:ea typeface="Verdana" panose="020B0604030504040204" pitchFamily="34" charset="0"/>
              </a:rPr>
              <a:t>Vanhooymissen</a:t>
            </a:r>
            <a:r>
              <a:rPr lang="en-US" sz="833">
                <a:solidFill>
                  <a:srgbClr val="000000"/>
                </a:solidFill>
                <a:latin typeface="Verdana" panose="020B0604030504040204" pitchFamily="34" charset="0"/>
                <a:ea typeface="Verdana" panose="020B0604030504040204" pitchFamily="34" charset="0"/>
              </a:rPr>
              <a:t>, I. &amp; </a:t>
            </a:r>
            <a:r>
              <a:rPr lang="en-US" sz="833" err="1">
                <a:solidFill>
                  <a:srgbClr val="000000"/>
                </a:solidFill>
                <a:latin typeface="Verdana" panose="020B0604030504040204" pitchFamily="34" charset="0"/>
                <a:ea typeface="Verdana" panose="020B0604030504040204" pitchFamily="34" charset="0"/>
              </a:rPr>
              <a:t>Puylaert</a:t>
            </a:r>
            <a:r>
              <a:rPr lang="en-US" sz="833">
                <a:solidFill>
                  <a:srgbClr val="000000"/>
                </a:solidFill>
                <a:latin typeface="Verdana" panose="020B0604030504040204" pitchFamily="34" charset="0"/>
                <a:ea typeface="Verdana" panose="020B0604030504040204" pitchFamily="34" charset="0"/>
              </a:rPr>
              <a:t>, J.</a:t>
            </a:r>
            <a:r>
              <a:rPr lang="en-US" sz="833" baseline="30000">
                <a:solidFill>
                  <a:srgbClr val="000000"/>
                </a:solidFill>
                <a:latin typeface="Verdana" panose="020B0604030504040204" pitchFamily="34" charset="0"/>
                <a:ea typeface="Verdana" panose="020B0604030504040204" pitchFamily="34" charset="0"/>
              </a:rPr>
              <a:t>2</a:t>
            </a:r>
          </a:p>
        </p:txBody>
      </p:sp>
      <p:sp>
        <p:nvSpPr>
          <p:cNvPr id="20" name="TextBox 19">
            <a:extLst>
              <a:ext uri="{FF2B5EF4-FFF2-40B4-BE49-F238E27FC236}">
                <a16:creationId xmlns:a16="http://schemas.microsoft.com/office/drawing/2014/main" id="{B342F586-CCC1-4D5B-B6FD-53AB61C9F879}"/>
              </a:ext>
            </a:extLst>
          </p:cNvPr>
          <p:cNvSpPr txBox="1"/>
          <p:nvPr/>
        </p:nvSpPr>
        <p:spPr>
          <a:xfrm>
            <a:off x="3931279" y="4806563"/>
            <a:ext cx="2486035" cy="553998"/>
          </a:xfrm>
          <a:prstGeom prst="rect">
            <a:avLst/>
          </a:prstGeom>
          <a:noFill/>
        </p:spPr>
        <p:txBody>
          <a:bodyPr wrap="square" rtlCol="0">
            <a:spAutoFit/>
          </a:bodyPr>
          <a:lstStyle/>
          <a:p>
            <a:pPr defTabSz="571477">
              <a:defRPr/>
            </a:pPr>
            <a:r>
              <a:rPr lang="en-US" sz="1000">
                <a:solidFill>
                  <a:srgbClr val="000000"/>
                </a:solidFill>
                <a:latin typeface="Verdana" panose="020B0604030504040204" pitchFamily="34" charset="0"/>
                <a:ea typeface="Verdana" panose="020B0604030504040204" pitchFamily="34" charset="0"/>
              </a:rPr>
              <a:t>Mucosa (hyperechoic white layer, that blends with air/ </a:t>
            </a:r>
            <a:r>
              <a:rPr lang="en-US" sz="1000" err="1">
                <a:solidFill>
                  <a:srgbClr val="000000"/>
                </a:solidFill>
                <a:latin typeface="Verdana" panose="020B0604030504040204" pitchFamily="34" charset="0"/>
                <a:ea typeface="Verdana" panose="020B0604030504040204" pitchFamily="34" charset="0"/>
              </a:rPr>
              <a:t>faeces</a:t>
            </a:r>
            <a:r>
              <a:rPr lang="en-US" sz="1000">
                <a:solidFill>
                  <a:srgbClr val="000000"/>
                </a:solidFill>
                <a:latin typeface="Verdana" panose="020B0604030504040204" pitchFamily="34" charset="0"/>
                <a:ea typeface="Verdana" panose="020B0604030504040204" pitchFamily="34" charset="0"/>
              </a:rPr>
              <a:t> and may not be separately identifiable)</a:t>
            </a:r>
          </a:p>
        </p:txBody>
      </p:sp>
      <p:sp>
        <p:nvSpPr>
          <p:cNvPr id="21" name="TextBox 20">
            <a:extLst>
              <a:ext uri="{FF2B5EF4-FFF2-40B4-BE49-F238E27FC236}">
                <a16:creationId xmlns:a16="http://schemas.microsoft.com/office/drawing/2014/main" id="{F2C1C19B-B077-4252-8076-028D033C66A0}"/>
              </a:ext>
            </a:extLst>
          </p:cNvPr>
          <p:cNvSpPr txBox="1"/>
          <p:nvPr/>
        </p:nvSpPr>
        <p:spPr>
          <a:xfrm>
            <a:off x="3945640" y="4402492"/>
            <a:ext cx="2416520" cy="400110"/>
          </a:xfrm>
          <a:prstGeom prst="rect">
            <a:avLst/>
          </a:prstGeom>
          <a:noFill/>
        </p:spPr>
        <p:txBody>
          <a:bodyPr wrap="square" rtlCol="0">
            <a:spAutoFit/>
          </a:bodyPr>
          <a:lstStyle/>
          <a:p>
            <a:pPr defTabSz="571477">
              <a:defRPr/>
            </a:pPr>
            <a:r>
              <a:rPr lang="en-US" sz="1000">
                <a:solidFill>
                  <a:srgbClr val="000000"/>
                </a:solidFill>
                <a:latin typeface="Verdana" panose="020B0604030504040204" pitchFamily="34" charset="0"/>
                <a:ea typeface="Verdana" panose="020B0604030504040204" pitchFamily="34" charset="0"/>
              </a:rPr>
              <a:t>Muscularis mucosae or deep mucosa (hypoechoic black layer)</a:t>
            </a:r>
          </a:p>
        </p:txBody>
      </p:sp>
      <p:sp>
        <p:nvSpPr>
          <p:cNvPr id="22" name="TextBox 21">
            <a:extLst>
              <a:ext uri="{FF2B5EF4-FFF2-40B4-BE49-F238E27FC236}">
                <a16:creationId xmlns:a16="http://schemas.microsoft.com/office/drawing/2014/main" id="{13094029-0B10-4F8D-BDE9-CF83D614DC63}"/>
              </a:ext>
            </a:extLst>
          </p:cNvPr>
          <p:cNvSpPr txBox="1"/>
          <p:nvPr/>
        </p:nvSpPr>
        <p:spPr>
          <a:xfrm>
            <a:off x="3955543" y="3946025"/>
            <a:ext cx="2117348" cy="400110"/>
          </a:xfrm>
          <a:prstGeom prst="rect">
            <a:avLst/>
          </a:prstGeom>
          <a:noFill/>
        </p:spPr>
        <p:txBody>
          <a:bodyPr wrap="square" rtlCol="0">
            <a:spAutoFit/>
          </a:bodyPr>
          <a:lstStyle/>
          <a:p>
            <a:pPr defTabSz="571477">
              <a:defRPr/>
            </a:pPr>
            <a:r>
              <a:rPr lang="en-US" sz="1000">
                <a:solidFill>
                  <a:srgbClr val="000000"/>
                </a:solidFill>
                <a:latin typeface="Verdana" panose="020B0604030504040204" pitchFamily="34" charset="0"/>
                <a:ea typeface="Verdana" panose="020B0604030504040204" pitchFamily="34" charset="0"/>
              </a:rPr>
              <a:t>Submucosa </a:t>
            </a:r>
          </a:p>
          <a:p>
            <a:pPr defTabSz="571477">
              <a:defRPr/>
            </a:pPr>
            <a:r>
              <a:rPr lang="en-US" sz="1000">
                <a:solidFill>
                  <a:srgbClr val="000000"/>
                </a:solidFill>
                <a:latin typeface="Verdana" panose="020B0604030504040204" pitchFamily="34" charset="0"/>
                <a:ea typeface="Verdana" panose="020B0604030504040204" pitchFamily="34" charset="0"/>
              </a:rPr>
              <a:t>(hyperechoic white layer)</a:t>
            </a:r>
          </a:p>
        </p:txBody>
      </p:sp>
      <p:sp>
        <p:nvSpPr>
          <p:cNvPr id="23" name="TextBox 22">
            <a:extLst>
              <a:ext uri="{FF2B5EF4-FFF2-40B4-BE49-F238E27FC236}">
                <a16:creationId xmlns:a16="http://schemas.microsoft.com/office/drawing/2014/main" id="{75AEDA23-4920-4CAB-A31F-3717EC928901}"/>
              </a:ext>
            </a:extLst>
          </p:cNvPr>
          <p:cNvSpPr txBox="1"/>
          <p:nvPr/>
        </p:nvSpPr>
        <p:spPr>
          <a:xfrm>
            <a:off x="3928093" y="3445043"/>
            <a:ext cx="2068308" cy="400110"/>
          </a:xfrm>
          <a:prstGeom prst="rect">
            <a:avLst/>
          </a:prstGeom>
          <a:noFill/>
        </p:spPr>
        <p:txBody>
          <a:bodyPr wrap="square" rtlCol="0">
            <a:spAutoFit/>
          </a:bodyPr>
          <a:lstStyle/>
          <a:p>
            <a:pPr defTabSz="571477">
              <a:defRPr/>
            </a:pPr>
            <a:r>
              <a:rPr lang="en-US" sz="1000">
                <a:solidFill>
                  <a:srgbClr val="000000"/>
                </a:solidFill>
                <a:latin typeface="Verdana" panose="020B0604030504040204" pitchFamily="34" charset="0"/>
                <a:ea typeface="Verdana" panose="020B0604030504040204" pitchFamily="34" charset="0"/>
              </a:rPr>
              <a:t>Muscularis propria (hypoechoic black layer)</a:t>
            </a:r>
          </a:p>
        </p:txBody>
      </p:sp>
      <p:sp>
        <p:nvSpPr>
          <p:cNvPr id="24" name="TextBox 23">
            <a:extLst>
              <a:ext uri="{FF2B5EF4-FFF2-40B4-BE49-F238E27FC236}">
                <a16:creationId xmlns:a16="http://schemas.microsoft.com/office/drawing/2014/main" id="{7F7D8FB9-EAD0-49CE-8DC2-BDAA36E3412E}"/>
              </a:ext>
            </a:extLst>
          </p:cNvPr>
          <p:cNvSpPr txBox="1"/>
          <p:nvPr/>
        </p:nvSpPr>
        <p:spPr>
          <a:xfrm>
            <a:off x="3903533" y="2816281"/>
            <a:ext cx="2535118" cy="553998"/>
          </a:xfrm>
          <a:prstGeom prst="rect">
            <a:avLst/>
          </a:prstGeom>
          <a:noFill/>
        </p:spPr>
        <p:txBody>
          <a:bodyPr wrap="square" rtlCol="0">
            <a:spAutoFit/>
          </a:bodyPr>
          <a:lstStyle/>
          <a:p>
            <a:pPr defTabSz="571477">
              <a:defRPr/>
            </a:pPr>
            <a:r>
              <a:rPr lang="en-US" sz="1000">
                <a:solidFill>
                  <a:srgbClr val="000000"/>
                </a:solidFill>
                <a:latin typeface="Verdana" panose="020B0604030504040204" pitchFamily="34" charset="0"/>
                <a:ea typeface="Verdana" panose="020B0604030504040204" pitchFamily="34" charset="0"/>
              </a:rPr>
              <a:t>Serosa (hyperechoic white layer, that blends with fat and may not be separately identifiable)</a:t>
            </a:r>
          </a:p>
        </p:txBody>
      </p:sp>
      <p:cxnSp>
        <p:nvCxnSpPr>
          <p:cNvPr id="26" name="Straight Connector 25">
            <a:extLst>
              <a:ext uri="{FF2B5EF4-FFF2-40B4-BE49-F238E27FC236}">
                <a16:creationId xmlns:a16="http://schemas.microsoft.com/office/drawing/2014/main" id="{951BB5CE-F9AE-414E-A678-99382D36423F}"/>
              </a:ext>
            </a:extLst>
          </p:cNvPr>
          <p:cNvCxnSpPr>
            <a:cxnSpLocks/>
            <a:endCxn id="24" idx="1"/>
          </p:cNvCxnSpPr>
          <p:nvPr/>
        </p:nvCxnSpPr>
        <p:spPr bwMode="auto">
          <a:xfrm flipV="1">
            <a:off x="3541981" y="3093280"/>
            <a:ext cx="361552" cy="261612"/>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F85A7579-CF64-4379-ADBD-A91734489159}"/>
              </a:ext>
            </a:extLst>
          </p:cNvPr>
          <p:cNvCxnSpPr>
            <a:cxnSpLocks/>
            <a:endCxn id="23" idx="1"/>
          </p:cNvCxnSpPr>
          <p:nvPr/>
        </p:nvCxnSpPr>
        <p:spPr bwMode="auto">
          <a:xfrm flipV="1">
            <a:off x="3649977" y="3645098"/>
            <a:ext cx="278116" cy="104394"/>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1239C2-99DA-438C-808B-6EE60138256F}"/>
              </a:ext>
            </a:extLst>
          </p:cNvPr>
          <p:cNvCxnSpPr>
            <a:cxnSpLocks/>
            <a:endCxn id="22" idx="1"/>
          </p:cNvCxnSpPr>
          <p:nvPr/>
        </p:nvCxnSpPr>
        <p:spPr bwMode="auto">
          <a:xfrm flipV="1">
            <a:off x="3512424" y="4146080"/>
            <a:ext cx="443119" cy="5128"/>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4" name="Straight Connector 33">
            <a:extLst>
              <a:ext uri="{FF2B5EF4-FFF2-40B4-BE49-F238E27FC236}">
                <a16:creationId xmlns:a16="http://schemas.microsoft.com/office/drawing/2014/main" id="{C0BC476E-0364-4673-876B-5277AB21F5ED}"/>
              </a:ext>
            </a:extLst>
          </p:cNvPr>
          <p:cNvCxnSpPr>
            <a:cxnSpLocks/>
            <a:endCxn id="21" idx="1"/>
          </p:cNvCxnSpPr>
          <p:nvPr/>
        </p:nvCxnSpPr>
        <p:spPr bwMode="auto">
          <a:xfrm>
            <a:off x="3243868" y="4428034"/>
            <a:ext cx="701772" cy="174513"/>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C82A8112-D408-425A-A102-3CAC6A2D25B3}"/>
              </a:ext>
            </a:extLst>
          </p:cNvPr>
          <p:cNvCxnSpPr>
            <a:cxnSpLocks/>
            <a:endCxn id="20" idx="1"/>
          </p:cNvCxnSpPr>
          <p:nvPr/>
        </p:nvCxnSpPr>
        <p:spPr bwMode="auto">
          <a:xfrm>
            <a:off x="2921001" y="4537259"/>
            <a:ext cx="1010278" cy="546303"/>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30646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3465-E96E-46AF-BB5D-6674F2C764A3}"/>
              </a:ext>
            </a:extLst>
          </p:cNvPr>
          <p:cNvSpPr>
            <a:spLocks noGrp="1"/>
          </p:cNvSpPr>
          <p:nvPr>
            <p:ph type="title"/>
          </p:nvPr>
        </p:nvSpPr>
        <p:spPr>
          <a:xfrm>
            <a:off x="605367" y="378458"/>
            <a:ext cx="10752062" cy="461601"/>
          </a:xfrm>
        </p:spPr>
        <p:txBody>
          <a:bodyPr/>
          <a:lstStyle/>
          <a:p>
            <a:r>
              <a:rPr lang="en-US"/>
              <a:t>Observing small bowel and appendix on IUS</a:t>
            </a:r>
          </a:p>
        </p:txBody>
      </p:sp>
      <p:sp>
        <p:nvSpPr>
          <p:cNvPr id="4" name="Slide Number Placeholder 3">
            <a:extLst>
              <a:ext uri="{FF2B5EF4-FFF2-40B4-BE49-F238E27FC236}">
                <a16:creationId xmlns:a16="http://schemas.microsoft.com/office/drawing/2014/main" id="{8FF55666-73FA-4111-B988-D6C1AFDBE435}"/>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6</a:t>
            </a:fld>
            <a:endParaRPr lang="en-US">
              <a:solidFill>
                <a:srgbClr val="646464"/>
              </a:solidFill>
            </a:endParaRPr>
          </a:p>
        </p:txBody>
      </p:sp>
      <p:sp>
        <p:nvSpPr>
          <p:cNvPr id="6" name="Rectangle: Rounded Corners 5">
            <a:extLst>
              <a:ext uri="{FF2B5EF4-FFF2-40B4-BE49-F238E27FC236}">
                <a16:creationId xmlns:a16="http://schemas.microsoft.com/office/drawing/2014/main" id="{AA3DC6C5-E0AF-4887-93A6-F2ECCBE6E055}"/>
              </a:ext>
            </a:extLst>
          </p:cNvPr>
          <p:cNvSpPr/>
          <p:nvPr/>
        </p:nvSpPr>
        <p:spPr>
          <a:xfrm>
            <a:off x="682008" y="1255131"/>
            <a:ext cx="10958701" cy="46166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571477">
              <a:defRPr/>
            </a:pPr>
            <a:r>
              <a:rPr lang="en-US" sz="1333" b="1">
                <a:solidFill>
                  <a:srgbClr val="FFFFFF"/>
                </a:solidFill>
                <a:latin typeface="Verdana" panose="020B0604030504040204" pitchFamily="34" charset="0"/>
                <a:ea typeface="Verdana" panose="020B0604030504040204" pitchFamily="34" charset="0"/>
              </a:rPr>
              <a:t>The 5-layer architecture of the bowel wall on IUS is essentially the same from the stomach to the rectum</a:t>
            </a:r>
            <a:r>
              <a:rPr lang="en-US" sz="1333" b="1" baseline="30000">
                <a:solidFill>
                  <a:srgbClr val="FFFFFF"/>
                </a:solidFill>
                <a:latin typeface="Verdana" panose="020B0604030504040204" pitchFamily="34" charset="0"/>
                <a:ea typeface="Verdana" panose="020B0604030504040204" pitchFamily="34" charset="0"/>
              </a:rPr>
              <a:t>1</a:t>
            </a:r>
          </a:p>
        </p:txBody>
      </p:sp>
      <p:sp>
        <p:nvSpPr>
          <p:cNvPr id="8" name="TextBox 7">
            <a:extLst>
              <a:ext uri="{FF2B5EF4-FFF2-40B4-BE49-F238E27FC236}">
                <a16:creationId xmlns:a16="http://schemas.microsoft.com/office/drawing/2014/main" id="{0DE6C66E-641C-4BE3-9350-3EC417A48EC2}"/>
              </a:ext>
            </a:extLst>
          </p:cNvPr>
          <p:cNvSpPr txBox="1"/>
          <p:nvPr/>
        </p:nvSpPr>
        <p:spPr>
          <a:xfrm>
            <a:off x="7132629" y="2106144"/>
            <a:ext cx="4514008" cy="297454"/>
          </a:xfrm>
          <a:prstGeom prst="rect">
            <a:avLst/>
          </a:prstGeom>
          <a:noFill/>
        </p:spPr>
        <p:txBody>
          <a:bodyPr wrap="square">
            <a:spAutoFit/>
          </a:bodyPr>
          <a:lstStyle/>
          <a:p>
            <a:pPr algn="ctr" defTabSz="571477">
              <a:defRPr/>
            </a:pPr>
            <a:r>
              <a:rPr lang="en-US" sz="1333" b="1">
                <a:solidFill>
                  <a:srgbClr val="00A0DF"/>
                </a:solidFill>
                <a:latin typeface="Verdana" panose="020B0604030504040204" pitchFamily="34" charset="0"/>
                <a:ea typeface="Verdana" panose="020B0604030504040204" pitchFamily="34" charset="0"/>
              </a:rPr>
              <a:t>Appendix on IUS</a:t>
            </a:r>
            <a:endParaRPr lang="en-US" sz="1333" b="1" baseline="30000">
              <a:solidFill>
                <a:srgbClr val="00A0DF"/>
              </a:solidFill>
              <a:latin typeface="Verdana" panose="020B0604030504040204" pitchFamily="34" charset="0"/>
              <a:ea typeface="Verdana" panose="020B0604030504040204" pitchFamily="34" charset="0"/>
            </a:endParaRPr>
          </a:p>
        </p:txBody>
      </p:sp>
      <p:cxnSp>
        <p:nvCxnSpPr>
          <p:cNvPr id="10" name="Google Shape;11894;p293">
            <a:extLst>
              <a:ext uri="{FF2B5EF4-FFF2-40B4-BE49-F238E27FC236}">
                <a16:creationId xmlns:a16="http://schemas.microsoft.com/office/drawing/2014/main" id="{E4939346-911E-4501-ACD4-9B8B28442428}"/>
              </a:ext>
            </a:extLst>
          </p:cNvPr>
          <p:cNvCxnSpPr>
            <a:cxnSpLocks/>
          </p:cNvCxnSpPr>
          <p:nvPr/>
        </p:nvCxnSpPr>
        <p:spPr>
          <a:xfrm flipV="1">
            <a:off x="6493805" y="2003259"/>
            <a:ext cx="0" cy="3353540"/>
          </a:xfrm>
          <a:prstGeom prst="straightConnector1">
            <a:avLst/>
          </a:prstGeom>
          <a:noFill/>
          <a:ln w="38100" cap="flat" cmpd="sng">
            <a:solidFill>
              <a:srgbClr val="BFBFBF"/>
            </a:solidFill>
            <a:prstDash val="dot"/>
            <a:round/>
            <a:headEnd type="oval" w="med" len="med"/>
            <a:tailEnd type="oval" w="med" len="med"/>
          </a:ln>
        </p:spPr>
      </p:cxnSp>
      <p:sp>
        <p:nvSpPr>
          <p:cNvPr id="11" name="TextBox 10">
            <a:extLst>
              <a:ext uri="{FF2B5EF4-FFF2-40B4-BE49-F238E27FC236}">
                <a16:creationId xmlns:a16="http://schemas.microsoft.com/office/drawing/2014/main" id="{541A85E5-EBD2-40EF-8E97-34BB51A3A2AB}"/>
              </a:ext>
            </a:extLst>
          </p:cNvPr>
          <p:cNvSpPr txBox="1"/>
          <p:nvPr/>
        </p:nvSpPr>
        <p:spPr>
          <a:xfrm>
            <a:off x="883544" y="2106143"/>
            <a:ext cx="5297303" cy="297454"/>
          </a:xfrm>
          <a:prstGeom prst="rect">
            <a:avLst/>
          </a:prstGeom>
          <a:noFill/>
        </p:spPr>
        <p:txBody>
          <a:bodyPr wrap="square">
            <a:spAutoFit/>
          </a:bodyPr>
          <a:lstStyle/>
          <a:p>
            <a:pPr algn="ctr" defTabSz="571477">
              <a:defRPr/>
            </a:pPr>
            <a:r>
              <a:rPr lang="en-US" sz="1333" b="1">
                <a:solidFill>
                  <a:srgbClr val="00A0DF"/>
                </a:solidFill>
                <a:latin typeface="Verdana" panose="020B0604030504040204" pitchFamily="34" charset="0"/>
                <a:ea typeface="Verdana" panose="020B0604030504040204" pitchFamily="34" charset="0"/>
              </a:rPr>
              <a:t>Small bowel of IUS</a:t>
            </a:r>
            <a:endParaRPr lang="en-US" sz="1333" b="1" baseline="30000">
              <a:solidFill>
                <a:srgbClr val="00A0DF"/>
              </a:solidFill>
              <a:latin typeface="Verdana" panose="020B0604030504040204" pitchFamily="34" charset="0"/>
              <a:ea typeface="Verdana" panose="020B0604030504040204" pitchFamily="34" charset="0"/>
            </a:endParaRPr>
          </a:p>
        </p:txBody>
      </p:sp>
      <p:pic>
        <p:nvPicPr>
          <p:cNvPr id="27" name="内容占位符 4" descr="图片包含 文本&#10;&#10;描述已自动生成">
            <a:extLst>
              <a:ext uri="{FF2B5EF4-FFF2-40B4-BE49-F238E27FC236}">
                <a16:creationId xmlns:a16="http://schemas.microsoft.com/office/drawing/2014/main" id="{86FA1612-5D27-101D-8848-006660E7EE7A}"/>
              </a:ext>
            </a:extLst>
          </p:cNvPr>
          <p:cNvPicPr>
            <a:picLocks noChangeAspect="1"/>
          </p:cNvPicPr>
          <p:nvPr/>
        </p:nvPicPr>
        <p:blipFill>
          <a:blip r:embed="rId3"/>
          <a:stretch>
            <a:fillRect/>
          </a:stretch>
        </p:blipFill>
        <p:spPr>
          <a:xfrm>
            <a:off x="360107" y="2617161"/>
            <a:ext cx="5977219" cy="2364614"/>
          </a:xfrm>
          <a:prstGeom prst="rect">
            <a:avLst/>
          </a:prstGeom>
        </p:spPr>
      </p:pic>
      <p:pic>
        <p:nvPicPr>
          <p:cNvPr id="28" name="内容占位符 11">
            <a:extLst>
              <a:ext uri="{FF2B5EF4-FFF2-40B4-BE49-F238E27FC236}">
                <a16:creationId xmlns:a16="http://schemas.microsoft.com/office/drawing/2014/main" id="{F9E5C12D-F01D-BDB4-21AB-BF67083CA80B}"/>
              </a:ext>
            </a:extLst>
          </p:cNvPr>
          <p:cNvPicPr>
            <a:picLocks noChangeAspect="1"/>
          </p:cNvPicPr>
          <p:nvPr/>
        </p:nvPicPr>
        <p:blipFill>
          <a:blip r:embed="rId4"/>
          <a:stretch>
            <a:fillRect/>
          </a:stretch>
        </p:blipFill>
        <p:spPr>
          <a:xfrm>
            <a:off x="6663191" y="2730235"/>
            <a:ext cx="5191804" cy="2158039"/>
          </a:xfrm>
          <a:prstGeom prst="rect">
            <a:avLst/>
          </a:prstGeom>
        </p:spPr>
      </p:pic>
      <p:sp>
        <p:nvSpPr>
          <p:cNvPr id="29" name="文本框 12">
            <a:extLst>
              <a:ext uri="{FF2B5EF4-FFF2-40B4-BE49-F238E27FC236}">
                <a16:creationId xmlns:a16="http://schemas.microsoft.com/office/drawing/2014/main" id="{13955541-DCCF-3A6F-C32F-C1306825BDF1}"/>
              </a:ext>
            </a:extLst>
          </p:cNvPr>
          <p:cNvSpPr txBox="1"/>
          <p:nvPr/>
        </p:nvSpPr>
        <p:spPr>
          <a:xfrm>
            <a:off x="1489853" y="5445294"/>
            <a:ext cx="10034494" cy="326564"/>
          </a:xfrm>
          <a:prstGeom prst="rect">
            <a:avLst/>
          </a:prstGeom>
          <a:noFill/>
        </p:spPr>
        <p:txBody>
          <a:bodyPr wrap="square" rtlCol="0">
            <a:spAutoFit/>
          </a:bodyPr>
          <a:lstStyle/>
          <a:p>
            <a:pPr defTabSz="608486" fontAlgn="base">
              <a:lnSpc>
                <a:spcPct val="107000"/>
              </a:lnSpc>
              <a:spcBef>
                <a:spcPct val="50000"/>
              </a:spcBef>
              <a:spcAft>
                <a:spcPct val="0"/>
              </a:spcAft>
            </a:pPr>
            <a:r>
              <a:rPr lang="zh-CN" altLang="zh-CN" sz="1500" b="1">
                <a:solidFill>
                  <a:srgbClr val="212121"/>
                </a:solidFill>
                <a:latin typeface="Verdana" panose="020B0604030504040204" pitchFamily="34" charset="0"/>
                <a:ea typeface="DengXian" panose="02010600030101010101" pitchFamily="2" charset="-122"/>
                <a:cs typeface="Times New Roman" panose="02020603050405020304" pitchFamily="18" charset="0"/>
              </a:rPr>
              <a:t>①</a:t>
            </a:r>
            <a:r>
              <a:rPr lang="en-NZ" altLang="zh-CN" sz="1500" b="1">
                <a:solidFill>
                  <a:srgbClr val="212121"/>
                </a:solidFill>
                <a:latin typeface="Verdana" panose="020B0604030504040204" pitchFamily="34" charset="0"/>
                <a:ea typeface="Verdana" panose="020B0604030504040204" pitchFamily="34" charset="0"/>
                <a:cs typeface="Times New Roman" panose="02020603050405020304" pitchFamily="18" charset="0"/>
              </a:rPr>
              <a:t> superficial mucosa </a:t>
            </a:r>
            <a:r>
              <a:rPr lang="zh-CN" altLang="zh-CN" sz="1500" b="1">
                <a:solidFill>
                  <a:srgbClr val="212121"/>
                </a:solidFill>
                <a:latin typeface="Verdana" panose="020B0604030504040204" pitchFamily="34" charset="0"/>
                <a:ea typeface="DengXian" panose="02010600030101010101" pitchFamily="2" charset="-122"/>
                <a:cs typeface="Times New Roman" panose="02020603050405020304" pitchFamily="18" charset="0"/>
              </a:rPr>
              <a:t>②</a:t>
            </a:r>
            <a:r>
              <a:rPr lang="en-NZ" altLang="zh-CN" sz="1500" b="1">
                <a:solidFill>
                  <a:srgbClr val="212121"/>
                </a:solidFill>
                <a:latin typeface="Verdana" panose="020B0604030504040204" pitchFamily="34" charset="0"/>
                <a:ea typeface="Verdana" panose="020B0604030504040204" pitchFamily="34" charset="0"/>
                <a:cs typeface="Times New Roman" panose="02020603050405020304" pitchFamily="18" charset="0"/>
              </a:rPr>
              <a:t> deep mucosa </a:t>
            </a:r>
            <a:r>
              <a:rPr lang="zh-CN" altLang="zh-CN" sz="1500" b="1">
                <a:solidFill>
                  <a:srgbClr val="212121"/>
                </a:solidFill>
                <a:latin typeface="Verdana" panose="020B0604030504040204" pitchFamily="34" charset="0"/>
                <a:ea typeface="DengXian" panose="02010600030101010101" pitchFamily="2" charset="-122"/>
                <a:cs typeface="Times New Roman" panose="02020603050405020304" pitchFamily="18" charset="0"/>
              </a:rPr>
              <a:t>③</a:t>
            </a:r>
            <a:r>
              <a:rPr lang="en-NZ" altLang="zh-CN" sz="1500" b="1">
                <a:solidFill>
                  <a:srgbClr val="212121"/>
                </a:solidFill>
                <a:latin typeface="Verdana" panose="020B0604030504040204" pitchFamily="34" charset="0"/>
                <a:ea typeface="Verdana" panose="020B0604030504040204" pitchFamily="34" charset="0"/>
                <a:cs typeface="Times New Roman" panose="02020603050405020304" pitchFamily="18" charset="0"/>
              </a:rPr>
              <a:t> submucosa </a:t>
            </a:r>
            <a:r>
              <a:rPr lang="zh-CN" altLang="zh-CN" sz="1500" b="1">
                <a:solidFill>
                  <a:srgbClr val="212121"/>
                </a:solidFill>
                <a:latin typeface="Verdana" panose="020B0604030504040204" pitchFamily="34" charset="0"/>
                <a:ea typeface="DengXian" panose="02010600030101010101" pitchFamily="2" charset="-122"/>
                <a:cs typeface="Times New Roman" panose="02020603050405020304" pitchFamily="18" charset="0"/>
              </a:rPr>
              <a:t>④</a:t>
            </a:r>
            <a:r>
              <a:rPr lang="en-NZ" altLang="zh-CN" sz="1500" b="1">
                <a:solidFill>
                  <a:srgbClr val="212121"/>
                </a:solidFill>
                <a:latin typeface="Verdana" panose="020B0604030504040204" pitchFamily="34" charset="0"/>
                <a:ea typeface="Verdana" panose="020B0604030504040204" pitchFamily="34" charset="0"/>
                <a:cs typeface="Times New Roman" panose="02020603050405020304" pitchFamily="18" charset="0"/>
              </a:rPr>
              <a:t> </a:t>
            </a:r>
            <a:r>
              <a:rPr lang="en-NZ" altLang="zh-CN" sz="1500" b="1" err="1">
                <a:solidFill>
                  <a:srgbClr val="212121"/>
                </a:solidFill>
                <a:latin typeface="Verdana" panose="020B0604030504040204" pitchFamily="34" charset="0"/>
                <a:ea typeface="Verdana" panose="020B0604030504040204" pitchFamily="34" charset="0"/>
                <a:cs typeface="Times New Roman" panose="02020603050405020304" pitchFamily="18" charset="0"/>
              </a:rPr>
              <a:t>mus</a:t>
            </a:r>
            <a:r>
              <a:rPr lang="en-US" altLang="zh-CN" sz="1500" b="1" err="1">
                <a:solidFill>
                  <a:srgbClr val="212121"/>
                </a:solidFill>
                <a:latin typeface="Verdana" panose="020B0604030504040204" pitchFamily="34" charset="0"/>
                <a:ea typeface="Verdana" panose="020B0604030504040204" pitchFamily="34" charset="0"/>
                <a:cs typeface="Times New Roman" panose="02020603050405020304" pitchFamily="18" charset="0"/>
              </a:rPr>
              <a:t>cularis</a:t>
            </a:r>
            <a:r>
              <a:rPr lang="en-US" altLang="zh-CN" sz="1500" b="1">
                <a:solidFill>
                  <a:srgbClr val="212121"/>
                </a:solidFill>
                <a:latin typeface="Verdana" panose="020B0604030504040204" pitchFamily="34" charset="0"/>
                <a:ea typeface="Verdana" panose="020B0604030504040204" pitchFamily="34" charset="0"/>
                <a:cs typeface="Times New Roman" panose="02020603050405020304" pitchFamily="18" charset="0"/>
              </a:rPr>
              <a:t> propria </a:t>
            </a:r>
            <a:r>
              <a:rPr lang="zh-CN" altLang="zh-CN" sz="1500" b="1">
                <a:solidFill>
                  <a:srgbClr val="212121"/>
                </a:solidFill>
                <a:latin typeface="Verdana" panose="020B0604030504040204" pitchFamily="34" charset="0"/>
                <a:ea typeface="DengXian" panose="02010600030101010101" pitchFamily="2" charset="-122"/>
                <a:cs typeface="Times New Roman" panose="02020603050405020304" pitchFamily="18" charset="0"/>
              </a:rPr>
              <a:t>⑤</a:t>
            </a:r>
            <a:r>
              <a:rPr lang="en-NZ" altLang="zh-CN" sz="1500" b="1">
                <a:solidFill>
                  <a:srgbClr val="212121"/>
                </a:solidFill>
                <a:latin typeface="Verdana" panose="020B0604030504040204" pitchFamily="34" charset="0"/>
                <a:ea typeface="Verdana" panose="020B0604030504040204" pitchFamily="34" charset="0"/>
                <a:cs typeface="Times New Roman" panose="02020603050405020304" pitchFamily="18" charset="0"/>
              </a:rPr>
              <a:t> serosa</a:t>
            </a:r>
            <a:endParaRPr lang="zh-CN" altLang="zh-CN" sz="1500" b="1">
              <a:solidFill>
                <a:srgbClr val="212121"/>
              </a:solidFill>
              <a:latin typeface="Verdana" panose="020B0604030504040204" pitchFamily="34" charset="0"/>
              <a:ea typeface="DengXian" panose="02010600030101010101" pitchFamily="2" charset="-122"/>
              <a:cs typeface="Times New Roman" panose="02020603050405020304" pitchFamily="18" charset="0"/>
            </a:endParaRPr>
          </a:p>
        </p:txBody>
      </p:sp>
      <p:sp>
        <p:nvSpPr>
          <p:cNvPr id="31" name="TextBox 30">
            <a:extLst>
              <a:ext uri="{FF2B5EF4-FFF2-40B4-BE49-F238E27FC236}">
                <a16:creationId xmlns:a16="http://schemas.microsoft.com/office/drawing/2014/main" id="{2BEA6444-E734-94D4-1BEA-DE40620D4253}"/>
              </a:ext>
            </a:extLst>
          </p:cNvPr>
          <p:cNvSpPr txBox="1"/>
          <p:nvPr/>
        </p:nvSpPr>
        <p:spPr>
          <a:xfrm>
            <a:off x="368190" y="5008454"/>
            <a:ext cx="5927990" cy="476862"/>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kindly provided by A/Prof. Ren Mao, First Affiliated Hospital of Sun </a:t>
            </a:r>
            <a:r>
              <a:rPr lang="en-US" sz="833" err="1">
                <a:solidFill>
                  <a:srgbClr val="212121"/>
                </a:solidFill>
                <a:latin typeface="Verdana" panose="020B0604030504040204" pitchFamily="34" charset="0"/>
                <a:ea typeface="Verdana" panose="020B0604030504040204" pitchFamily="34" charset="0"/>
              </a:rPr>
              <a:t>Yat-sen</a:t>
            </a:r>
            <a:r>
              <a:rPr lang="en-US" sz="833">
                <a:solidFill>
                  <a:srgbClr val="212121"/>
                </a:solidFill>
                <a:latin typeface="Verdana" panose="020B0604030504040204" pitchFamily="34" charset="0"/>
                <a:ea typeface="Verdana" panose="020B0604030504040204" pitchFamily="34" charset="0"/>
              </a:rPr>
              <a:t> University, China</a:t>
            </a:r>
          </a:p>
          <a:p>
            <a:pPr algn="ctr" defTabSz="571477">
              <a:defRPr/>
            </a:pPr>
            <a:r>
              <a:rPr lang="en-US" sz="833">
                <a:solidFill>
                  <a:srgbClr val="212121"/>
                </a:solidFill>
                <a:latin typeface="Verdana" panose="020B0604030504040204" pitchFamily="34" charset="0"/>
                <a:ea typeface="Verdana" panose="020B0604030504040204" pitchFamily="34" charset="0"/>
              </a:rPr>
              <a:t> </a:t>
            </a:r>
          </a:p>
          <a:p>
            <a:pPr algn="ctr" defTabSz="571477">
              <a:defRPr/>
            </a:pPr>
            <a:endParaRPr lang="en-US" sz="833">
              <a:solidFill>
                <a:srgbClr val="212121"/>
              </a:solidFill>
              <a:latin typeface="Verdana" panose="020B0604030504040204" pitchFamily="34" charset="0"/>
              <a:ea typeface="Verdana" panose="020B0604030504040204" pitchFamily="34" charset="0"/>
            </a:endParaRPr>
          </a:p>
        </p:txBody>
      </p:sp>
      <p:sp>
        <p:nvSpPr>
          <p:cNvPr id="33" name="TextBox 32">
            <a:extLst>
              <a:ext uri="{FF2B5EF4-FFF2-40B4-BE49-F238E27FC236}">
                <a16:creationId xmlns:a16="http://schemas.microsoft.com/office/drawing/2014/main" id="{31CE36AD-F56F-4E60-8667-764E12AF9A86}"/>
              </a:ext>
            </a:extLst>
          </p:cNvPr>
          <p:cNvSpPr txBox="1"/>
          <p:nvPr/>
        </p:nvSpPr>
        <p:spPr>
          <a:xfrm>
            <a:off x="6467837" y="5012083"/>
            <a:ext cx="5927990" cy="476862"/>
          </a:xfrm>
          <a:prstGeom prst="rect">
            <a:avLst/>
          </a:prstGeom>
          <a:noFill/>
        </p:spPr>
        <p:txBody>
          <a:bodyPr wrap="square">
            <a:spAutoFit/>
          </a:bodyPr>
          <a:lstStyle/>
          <a:p>
            <a:pPr algn="ctr" defTabSz="571477">
              <a:defRPr/>
            </a:pPr>
            <a:r>
              <a:rPr lang="en-US" sz="833">
                <a:solidFill>
                  <a:srgbClr val="212121"/>
                </a:solidFill>
                <a:latin typeface="Verdana" panose="020B0604030504040204" pitchFamily="34" charset="0"/>
                <a:ea typeface="Verdana" panose="020B0604030504040204" pitchFamily="34" charset="0"/>
              </a:rPr>
              <a:t>Image kindly provided by A/Prof. Ren Mao, First Affiliated Hospital of Sun </a:t>
            </a:r>
            <a:r>
              <a:rPr lang="en-US" sz="833" err="1">
                <a:solidFill>
                  <a:srgbClr val="212121"/>
                </a:solidFill>
                <a:latin typeface="Verdana" panose="020B0604030504040204" pitchFamily="34" charset="0"/>
                <a:ea typeface="Verdana" panose="020B0604030504040204" pitchFamily="34" charset="0"/>
              </a:rPr>
              <a:t>Yat-sen</a:t>
            </a:r>
            <a:r>
              <a:rPr lang="en-US" sz="833">
                <a:solidFill>
                  <a:srgbClr val="212121"/>
                </a:solidFill>
                <a:latin typeface="Verdana" panose="020B0604030504040204" pitchFamily="34" charset="0"/>
                <a:ea typeface="Verdana" panose="020B0604030504040204" pitchFamily="34" charset="0"/>
              </a:rPr>
              <a:t> University, China</a:t>
            </a:r>
          </a:p>
          <a:p>
            <a:pPr algn="ctr" defTabSz="571477">
              <a:defRPr/>
            </a:pPr>
            <a:r>
              <a:rPr lang="en-US" sz="833">
                <a:solidFill>
                  <a:srgbClr val="212121"/>
                </a:solidFill>
                <a:latin typeface="Verdana" panose="020B0604030504040204" pitchFamily="34" charset="0"/>
                <a:ea typeface="Verdana" panose="020B0604030504040204" pitchFamily="34" charset="0"/>
              </a:rPr>
              <a:t> </a:t>
            </a:r>
          </a:p>
          <a:p>
            <a:pPr algn="ctr" defTabSz="571477">
              <a:defRPr/>
            </a:pPr>
            <a:endParaRPr lang="en-US" sz="833">
              <a:solidFill>
                <a:srgbClr val="212121"/>
              </a:solidFill>
              <a:latin typeface="Verdana" panose="020B0604030504040204" pitchFamily="34" charset="0"/>
              <a:ea typeface="Verdana" panose="020B0604030504040204" pitchFamily="34" charset="0"/>
            </a:endParaRPr>
          </a:p>
        </p:txBody>
      </p:sp>
      <p:sp>
        <p:nvSpPr>
          <p:cNvPr id="38" name="Text Placeholder 4">
            <a:extLst>
              <a:ext uri="{FF2B5EF4-FFF2-40B4-BE49-F238E27FC236}">
                <a16:creationId xmlns:a16="http://schemas.microsoft.com/office/drawing/2014/main" id="{F7FD00CE-0178-C4DC-2EC7-B215F980C584}"/>
              </a:ext>
            </a:extLst>
          </p:cNvPr>
          <p:cNvSpPr txBox="1">
            <a:spLocks/>
          </p:cNvSpPr>
          <p:nvPr/>
        </p:nvSpPr>
        <p:spPr bwMode="auto">
          <a:xfrm>
            <a:off x="591040" y="6326533"/>
            <a:ext cx="8382000" cy="275167"/>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defTabSz="761970">
              <a:spcBef>
                <a:spcPts val="167"/>
              </a:spcBef>
              <a:buClr>
                <a:srgbClr val="212121"/>
              </a:buClr>
            </a:pPr>
            <a:r>
              <a:rPr lang="en-US" sz="750" kern="0">
                <a:solidFill>
                  <a:srgbClr val="212121"/>
                </a:solidFill>
              </a:rPr>
              <a:t>IUS: Intestinal ultrasound </a:t>
            </a:r>
          </a:p>
          <a:p>
            <a:pPr defTabSz="761970">
              <a:spcBef>
                <a:spcPts val="167"/>
              </a:spcBef>
              <a:buClr>
                <a:srgbClr val="212121"/>
              </a:buClr>
            </a:pPr>
            <a:r>
              <a:rPr lang="en-US" sz="750" kern="0">
                <a:solidFill>
                  <a:srgbClr val="212121"/>
                </a:solidFill>
              </a:rPr>
              <a:t>1. </a:t>
            </a:r>
            <a:r>
              <a:rPr lang="en-US" sz="750" kern="0" err="1">
                <a:solidFill>
                  <a:srgbClr val="212121"/>
                </a:solidFill>
              </a:rPr>
              <a:t>Zijta</a:t>
            </a:r>
            <a:r>
              <a:rPr lang="en-US" sz="750" kern="0">
                <a:solidFill>
                  <a:srgbClr val="212121"/>
                </a:solidFill>
              </a:rPr>
              <a:t>, F., </a:t>
            </a:r>
            <a:r>
              <a:rPr lang="en-US" sz="750" kern="0" err="1">
                <a:solidFill>
                  <a:srgbClr val="212121"/>
                </a:solidFill>
              </a:rPr>
              <a:t>Vanhooymissen</a:t>
            </a:r>
            <a:r>
              <a:rPr lang="en-US" sz="750" kern="0">
                <a:solidFill>
                  <a:srgbClr val="212121"/>
                </a:solidFill>
              </a:rPr>
              <a:t>, I. &amp; </a:t>
            </a:r>
            <a:r>
              <a:rPr lang="en-US" sz="750" kern="0" err="1">
                <a:solidFill>
                  <a:srgbClr val="212121"/>
                </a:solidFill>
              </a:rPr>
              <a:t>Puylaert</a:t>
            </a:r>
            <a:r>
              <a:rPr lang="en-US" sz="750" kern="0">
                <a:solidFill>
                  <a:srgbClr val="212121"/>
                </a:solidFill>
              </a:rPr>
              <a:t>, J. Crohn's disease - role of Ultrasound. Available at: </a:t>
            </a:r>
            <a:r>
              <a:rPr lang="en-US" sz="750" kern="0">
                <a:solidFill>
                  <a:srgbClr val="212121"/>
                </a:solidFill>
                <a:hlinkClick r:id="rId5"/>
              </a:rPr>
              <a:t>https://radiologyassistant.nl/abdomen/bowel/ultrasound-in-crohns-disease</a:t>
            </a:r>
            <a:r>
              <a:rPr lang="en-US" sz="750" kern="0">
                <a:solidFill>
                  <a:srgbClr val="212121"/>
                </a:solidFill>
              </a:rPr>
              <a:t>. </a:t>
            </a:r>
          </a:p>
        </p:txBody>
      </p:sp>
    </p:spTree>
    <p:extLst>
      <p:ext uri="{BB962C8B-B14F-4D97-AF65-F5344CB8AC3E}">
        <p14:creationId xmlns:p14="http://schemas.microsoft.com/office/powerpoint/2010/main" val="16924797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0608-1018-4DF4-AEE0-B4FDC8631F43}"/>
              </a:ext>
            </a:extLst>
          </p:cNvPr>
          <p:cNvSpPr>
            <a:spLocks noGrp="1"/>
          </p:cNvSpPr>
          <p:nvPr>
            <p:ph type="title"/>
          </p:nvPr>
        </p:nvSpPr>
        <p:spPr/>
        <p:txBody>
          <a:bodyPr/>
          <a:lstStyle/>
          <a:p>
            <a:r>
              <a:rPr lang="en-US"/>
              <a:t>Identifying segments of GI tract on IUS </a:t>
            </a:r>
          </a:p>
        </p:txBody>
      </p:sp>
      <p:sp>
        <p:nvSpPr>
          <p:cNvPr id="4" name="Slide Number Placeholder 3">
            <a:extLst>
              <a:ext uri="{FF2B5EF4-FFF2-40B4-BE49-F238E27FC236}">
                <a16:creationId xmlns:a16="http://schemas.microsoft.com/office/drawing/2014/main" id="{C621E357-01CE-4AC5-BE1F-AE845CCEBF76}"/>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7</a:t>
            </a:fld>
            <a:endParaRPr lang="en-US">
              <a:solidFill>
                <a:srgbClr val="646464"/>
              </a:solidFill>
            </a:endParaRPr>
          </a:p>
        </p:txBody>
      </p:sp>
      <p:sp>
        <p:nvSpPr>
          <p:cNvPr id="5" name="Text Placeholder 4">
            <a:extLst>
              <a:ext uri="{FF2B5EF4-FFF2-40B4-BE49-F238E27FC236}">
                <a16:creationId xmlns:a16="http://schemas.microsoft.com/office/drawing/2014/main" id="{B944E400-C1EA-4689-9098-125E62A20654}"/>
              </a:ext>
            </a:extLst>
          </p:cNvPr>
          <p:cNvSpPr>
            <a:spLocks noGrp="1"/>
          </p:cNvSpPr>
          <p:nvPr>
            <p:ph type="body" sz="quarter" idx="17"/>
          </p:nvPr>
        </p:nvSpPr>
        <p:spPr/>
        <p:txBody>
          <a:bodyPr/>
          <a:lstStyle/>
          <a:p>
            <a:pPr defTabSz="761970"/>
            <a:r>
              <a:rPr lang="en-US"/>
              <a:t>GI: gastrointestinal; IUS: Intestinal ultrasound </a:t>
            </a:r>
          </a:p>
        </p:txBody>
      </p:sp>
      <p:sp>
        <p:nvSpPr>
          <p:cNvPr id="49" name="Rectangle 48">
            <a:extLst>
              <a:ext uri="{FF2B5EF4-FFF2-40B4-BE49-F238E27FC236}">
                <a16:creationId xmlns:a16="http://schemas.microsoft.com/office/drawing/2014/main" id="{8167D81A-C21D-4EF0-8597-7CA66F7953DB}"/>
              </a:ext>
            </a:extLst>
          </p:cNvPr>
          <p:cNvSpPr/>
          <p:nvPr/>
        </p:nvSpPr>
        <p:spPr>
          <a:xfrm>
            <a:off x="2302534" y="5543303"/>
            <a:ext cx="7277683" cy="400110"/>
          </a:xfrm>
          <a:prstGeom prst="rect">
            <a:avLst/>
          </a:prstGeom>
        </p:spPr>
        <p:txBody>
          <a:bodyPr wrap="square">
            <a:spAutoFit/>
          </a:bodyPr>
          <a:lstStyle/>
          <a:p>
            <a:pPr algn="ctr" defTabSz="761970" fontAlgn="base">
              <a:spcBef>
                <a:spcPts val="1800"/>
              </a:spcBef>
              <a:spcAft>
                <a:spcPct val="0"/>
              </a:spcAft>
              <a:buClr>
                <a:srgbClr val="212121"/>
              </a:buClr>
              <a:buSzPct val="100000"/>
            </a:pPr>
            <a:r>
              <a:rPr lang="en-US" sz="1000" kern="0">
                <a:solidFill>
                  <a:srgbClr val="202124"/>
                </a:solidFill>
                <a:latin typeface="Verdana" panose="020B0604030504040204" pitchFamily="34" charset="0"/>
                <a:ea typeface="Verdana" panose="020B0604030504040204" pitchFamily="34" charset="0"/>
                <a:cs typeface="Times New Roman" panose="02020603050405020304" pitchFamily="18" charset="0"/>
                <a:sym typeface="Arial" pitchFamily="-65" charset="0"/>
              </a:rPr>
              <a:t>Medmastry. Nov 21, 2017. How to perform an ultrasound exam of the gastrointestinal (GI) tract. YouTube. </a:t>
            </a:r>
            <a:r>
              <a:rPr lang="en-US" sz="1000" kern="0">
                <a:solidFill>
                  <a:srgbClr val="202124"/>
                </a:solidFill>
                <a:latin typeface="Verdana" panose="020B0604030504040204" pitchFamily="34" charset="0"/>
                <a:ea typeface="Verdana" panose="020B0604030504040204" pitchFamily="34" charset="0"/>
                <a:cs typeface="Times New Roman" panose="02020603050405020304" pitchFamily="18" charset="0"/>
                <a:sym typeface="Arial" pitchFamily="-65" charset="0"/>
                <a:hlinkClick r:id="rId3"/>
              </a:rPr>
              <a:t>https://www.youtube.com/watch?v=m4UH3WN9Wtk&amp;ab_channel=Medmastery</a:t>
            </a:r>
            <a:r>
              <a:rPr lang="en-US" sz="1000" kern="0">
                <a:solidFill>
                  <a:srgbClr val="202124"/>
                </a:solidFill>
                <a:latin typeface="Verdana" panose="020B0604030504040204" pitchFamily="34" charset="0"/>
                <a:ea typeface="Verdana" panose="020B0604030504040204" pitchFamily="34" charset="0"/>
                <a:cs typeface="Times New Roman" panose="02020603050405020304" pitchFamily="18" charset="0"/>
                <a:sym typeface="Arial" pitchFamily="-65" charset="0"/>
              </a:rPr>
              <a:t>   </a:t>
            </a:r>
            <a:endParaRPr lang="en-NZ" sz="1000" kern="0">
              <a:solidFill>
                <a:srgbClr val="212121"/>
              </a:solidFill>
              <a:latin typeface="Verdana" panose="020B0604030504040204" pitchFamily="34" charset="0"/>
              <a:ea typeface="Verdana" panose="020B0604030504040204" pitchFamily="34" charset="0"/>
              <a:cs typeface="Times New Roman" panose="02020603050405020304" pitchFamily="18" charset="0"/>
              <a:sym typeface="Arial" pitchFamily="-65" charset="0"/>
            </a:endParaRPr>
          </a:p>
        </p:txBody>
      </p:sp>
      <p:grpSp>
        <p:nvGrpSpPr>
          <p:cNvPr id="51" name="Group 50">
            <a:extLst>
              <a:ext uri="{FF2B5EF4-FFF2-40B4-BE49-F238E27FC236}">
                <a16:creationId xmlns:a16="http://schemas.microsoft.com/office/drawing/2014/main" id="{CA4F5B79-5796-49A1-80EA-2D8F8A93ABDA}"/>
              </a:ext>
            </a:extLst>
          </p:cNvPr>
          <p:cNvGrpSpPr/>
          <p:nvPr/>
        </p:nvGrpSpPr>
        <p:grpSpPr>
          <a:xfrm>
            <a:off x="2346295" y="1382904"/>
            <a:ext cx="7132773" cy="4092193"/>
            <a:chOff x="2815554" y="1659484"/>
            <a:chExt cx="8559328" cy="4910632"/>
          </a:xfrm>
        </p:grpSpPr>
        <p:sp>
          <p:nvSpPr>
            <p:cNvPr id="7" name="Shape 6">
              <a:extLst>
                <a:ext uri="{FF2B5EF4-FFF2-40B4-BE49-F238E27FC236}">
                  <a16:creationId xmlns:a16="http://schemas.microsoft.com/office/drawing/2014/main" id="{BFD21048-4D5F-44E3-8D1C-A83DA7C651B5}"/>
                </a:ext>
              </a:extLst>
            </p:cNvPr>
            <p:cNvSpPr/>
            <p:nvPr/>
          </p:nvSpPr>
          <p:spPr>
            <a:xfrm>
              <a:off x="3665565" y="1723235"/>
              <a:ext cx="6862093" cy="4652140"/>
            </a:xfrm>
            <a:custGeom>
              <a:avLst/>
              <a:gdLst/>
              <a:ahLst/>
              <a:cxnLst>
                <a:cxn ang="0">
                  <a:pos x="wd2" y="hd2"/>
                </a:cxn>
                <a:cxn ang="5400000">
                  <a:pos x="wd2" y="hd2"/>
                </a:cxn>
                <a:cxn ang="10800000">
                  <a:pos x="wd2" y="hd2"/>
                </a:cxn>
                <a:cxn ang="16200000">
                  <a:pos x="wd2" y="hd2"/>
                </a:cxn>
              </a:cxnLst>
              <a:rect l="0" t="0" r="r" b="b"/>
              <a:pathLst>
                <a:path w="21600" h="21600" extrusionOk="0">
                  <a:moveTo>
                    <a:pt x="20703" y="1320"/>
                  </a:moveTo>
                  <a:lnTo>
                    <a:pt x="20703" y="19605"/>
                  </a:lnTo>
                  <a:lnTo>
                    <a:pt x="895" y="19605"/>
                  </a:lnTo>
                  <a:lnTo>
                    <a:pt x="895" y="1320"/>
                  </a:lnTo>
                  <a:lnTo>
                    <a:pt x="20703" y="1320"/>
                  </a:lnTo>
                  <a:cubicBezTo>
                    <a:pt x="20703" y="1320"/>
                    <a:pt x="20703" y="1320"/>
                    <a:pt x="20703" y="1320"/>
                  </a:cubicBezTo>
                  <a:close/>
                  <a:moveTo>
                    <a:pt x="20983" y="0"/>
                  </a:moveTo>
                  <a:lnTo>
                    <a:pt x="617" y="0"/>
                  </a:lnTo>
                  <a:cubicBezTo>
                    <a:pt x="277" y="0"/>
                    <a:pt x="0" y="408"/>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8"/>
                    <a:pt x="21323" y="0"/>
                    <a:pt x="20983" y="0"/>
                  </a:cubicBezTo>
                  <a:close/>
                </a:path>
              </a:pathLst>
            </a:custGeom>
            <a:gradFill>
              <a:gsLst>
                <a:gs pos="0">
                  <a:srgbClr val="E8E7E8"/>
                </a:gs>
                <a:gs pos="95000">
                  <a:srgbClr val="AFB2B4"/>
                </a:gs>
              </a:gsLst>
              <a:lin ang="2043523"/>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8" name="Shape 7">
              <a:extLst>
                <a:ext uri="{FF2B5EF4-FFF2-40B4-BE49-F238E27FC236}">
                  <a16:creationId xmlns:a16="http://schemas.microsoft.com/office/drawing/2014/main" id="{9B8BCE79-0620-4299-9FAC-99DE3E74C137}"/>
                </a:ext>
              </a:extLst>
            </p:cNvPr>
            <p:cNvSpPr/>
            <p:nvPr/>
          </p:nvSpPr>
          <p:spPr>
            <a:xfrm>
              <a:off x="10499660" y="6279298"/>
              <a:ext cx="56955" cy="1078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10800" y="11510"/>
                  </a:lnTo>
                  <a:lnTo>
                    <a:pt x="21600" y="0"/>
                  </a:lnTo>
                  <a:cubicBezTo>
                    <a:pt x="21600" y="0"/>
                    <a:pt x="21600" y="21600"/>
                    <a:pt x="21600" y="21600"/>
                  </a:cubicBezTo>
                  <a:close/>
                </a:path>
              </a:pathLst>
            </a:custGeom>
            <a:solidFill>
              <a:srgbClr val="A8A9AC"/>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9" name="Shape 8">
              <a:extLst>
                <a:ext uri="{FF2B5EF4-FFF2-40B4-BE49-F238E27FC236}">
                  <a16:creationId xmlns:a16="http://schemas.microsoft.com/office/drawing/2014/main" id="{C998514E-E36E-45C4-86BC-2F54D9DFEE23}"/>
                </a:ext>
              </a:extLst>
            </p:cNvPr>
            <p:cNvSpPr/>
            <p:nvPr/>
          </p:nvSpPr>
          <p:spPr>
            <a:xfrm>
              <a:off x="3635815" y="6279298"/>
              <a:ext cx="56955" cy="1078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1832" y="12996"/>
                  </a:lnTo>
                  <a:cubicBezTo>
                    <a:pt x="11832" y="12996"/>
                    <a:pt x="21600" y="21600"/>
                    <a:pt x="21600" y="21600"/>
                  </a:cubicBezTo>
                  <a:close/>
                </a:path>
              </a:pathLst>
            </a:custGeom>
            <a:solidFill>
              <a:srgbClr val="A8A9AC"/>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0" name="Shape 9">
              <a:extLst>
                <a:ext uri="{FF2B5EF4-FFF2-40B4-BE49-F238E27FC236}">
                  <a16:creationId xmlns:a16="http://schemas.microsoft.com/office/drawing/2014/main" id="{E3A86EEB-4DC5-4313-8E24-53F4039191A9}"/>
                </a:ext>
              </a:extLst>
            </p:cNvPr>
            <p:cNvSpPr/>
            <p:nvPr/>
          </p:nvSpPr>
          <p:spPr>
            <a:xfrm>
              <a:off x="3601815" y="1659484"/>
              <a:ext cx="6986882" cy="4898300"/>
            </a:xfrm>
            <a:custGeom>
              <a:avLst/>
              <a:gdLst/>
              <a:ahLst/>
              <a:cxnLst>
                <a:cxn ang="0">
                  <a:pos x="wd2" y="hd2"/>
                </a:cxn>
                <a:cxn ang="5400000">
                  <a:pos x="wd2" y="hd2"/>
                </a:cxn>
                <a:cxn ang="10800000">
                  <a:pos x="wd2" y="hd2"/>
                </a:cxn>
                <a:cxn ang="16200000">
                  <a:pos x="wd2" y="hd2"/>
                </a:cxn>
              </a:cxnLst>
              <a:rect l="0" t="0" r="r" b="b"/>
              <a:pathLst>
                <a:path w="21600" h="21600" extrusionOk="0">
                  <a:moveTo>
                    <a:pt x="20801" y="0"/>
                  </a:moveTo>
                  <a:lnTo>
                    <a:pt x="799" y="0"/>
                  </a:lnTo>
                  <a:cubicBezTo>
                    <a:pt x="358" y="0"/>
                    <a:pt x="0" y="510"/>
                    <a:pt x="0" y="1140"/>
                  </a:cubicBezTo>
                  <a:lnTo>
                    <a:pt x="0" y="20460"/>
                  </a:lnTo>
                  <a:cubicBezTo>
                    <a:pt x="0" y="21090"/>
                    <a:pt x="358" y="21600"/>
                    <a:pt x="799" y="21600"/>
                  </a:cubicBezTo>
                  <a:lnTo>
                    <a:pt x="20801" y="21600"/>
                  </a:lnTo>
                  <a:cubicBezTo>
                    <a:pt x="21242" y="21600"/>
                    <a:pt x="21600" y="21090"/>
                    <a:pt x="21600" y="20460"/>
                  </a:cubicBezTo>
                  <a:lnTo>
                    <a:pt x="21600" y="1140"/>
                  </a:lnTo>
                  <a:cubicBezTo>
                    <a:pt x="21600" y="510"/>
                    <a:pt x="21242" y="0"/>
                    <a:pt x="20801" y="0"/>
                  </a:cubicBezTo>
                  <a:cubicBezTo>
                    <a:pt x="20801" y="0"/>
                    <a:pt x="20801" y="0"/>
                    <a:pt x="20801" y="0"/>
                  </a:cubicBezTo>
                  <a:close/>
                  <a:moveTo>
                    <a:pt x="20801" y="138"/>
                  </a:moveTo>
                  <a:cubicBezTo>
                    <a:pt x="21188" y="138"/>
                    <a:pt x="21504" y="587"/>
                    <a:pt x="21504" y="1140"/>
                  </a:cubicBezTo>
                  <a:lnTo>
                    <a:pt x="21504" y="20460"/>
                  </a:lnTo>
                  <a:cubicBezTo>
                    <a:pt x="21504" y="21013"/>
                    <a:pt x="21188" y="21462"/>
                    <a:pt x="20801" y="21462"/>
                  </a:cubicBezTo>
                  <a:lnTo>
                    <a:pt x="799" y="21462"/>
                  </a:lnTo>
                  <a:cubicBezTo>
                    <a:pt x="412" y="21462"/>
                    <a:pt x="96" y="21013"/>
                    <a:pt x="96" y="20460"/>
                  </a:cubicBezTo>
                  <a:lnTo>
                    <a:pt x="96" y="1140"/>
                  </a:lnTo>
                  <a:cubicBezTo>
                    <a:pt x="96" y="587"/>
                    <a:pt x="412" y="138"/>
                    <a:pt x="799" y="138"/>
                  </a:cubicBezTo>
                  <a:lnTo>
                    <a:pt x="20801" y="138"/>
                  </a:lnTo>
                </a:path>
              </a:pathLst>
            </a:custGeom>
            <a:gradFill>
              <a:gsLst>
                <a:gs pos="100000">
                  <a:srgbClr val="C7C8CB"/>
                </a:gs>
                <a:gs pos="0">
                  <a:srgbClr val="E9EBF2"/>
                </a:gs>
              </a:gsLst>
              <a:lin ang="3283355"/>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1" name="Shape 10">
              <a:extLst>
                <a:ext uri="{FF2B5EF4-FFF2-40B4-BE49-F238E27FC236}">
                  <a16:creationId xmlns:a16="http://schemas.microsoft.com/office/drawing/2014/main" id="{E35A358D-EBDF-429C-A52F-45DA81B0B27C}"/>
                </a:ext>
              </a:extLst>
            </p:cNvPr>
            <p:cNvSpPr/>
            <p:nvPr/>
          </p:nvSpPr>
          <p:spPr>
            <a:xfrm>
              <a:off x="3623065" y="1680734"/>
              <a:ext cx="6942313" cy="4853728"/>
            </a:xfrm>
            <a:custGeom>
              <a:avLst/>
              <a:gdLst/>
              <a:ahLst/>
              <a:cxnLst>
                <a:cxn ang="0">
                  <a:pos x="wd2" y="hd2"/>
                </a:cxn>
                <a:cxn ang="5400000">
                  <a:pos x="wd2" y="hd2"/>
                </a:cxn>
                <a:cxn ang="10800000">
                  <a:pos x="wd2" y="hd2"/>
                </a:cxn>
                <a:cxn ang="16200000">
                  <a:pos x="wd2" y="hd2"/>
                </a:cxn>
              </a:cxnLst>
              <a:rect l="0" t="0" r="r" b="b"/>
              <a:pathLst>
                <a:path w="21600" h="21600" extrusionOk="0">
                  <a:moveTo>
                    <a:pt x="20865" y="0"/>
                  </a:moveTo>
                  <a:lnTo>
                    <a:pt x="735" y="0"/>
                  </a:lnTo>
                  <a:cubicBezTo>
                    <a:pt x="330" y="0"/>
                    <a:pt x="0" y="472"/>
                    <a:pt x="0" y="1051"/>
                  </a:cubicBezTo>
                  <a:lnTo>
                    <a:pt x="0" y="20549"/>
                  </a:lnTo>
                  <a:cubicBezTo>
                    <a:pt x="0" y="21128"/>
                    <a:pt x="330" y="21600"/>
                    <a:pt x="735" y="21600"/>
                  </a:cubicBezTo>
                  <a:lnTo>
                    <a:pt x="20865" y="21600"/>
                  </a:lnTo>
                  <a:cubicBezTo>
                    <a:pt x="21270" y="21600"/>
                    <a:pt x="21600" y="21128"/>
                    <a:pt x="21600" y="20549"/>
                  </a:cubicBezTo>
                  <a:lnTo>
                    <a:pt x="21600" y="1051"/>
                  </a:lnTo>
                  <a:cubicBezTo>
                    <a:pt x="21600" y="472"/>
                    <a:pt x="21270" y="0"/>
                    <a:pt x="20865" y="0"/>
                  </a:cubicBezTo>
                  <a:cubicBezTo>
                    <a:pt x="20865" y="0"/>
                    <a:pt x="20865" y="0"/>
                    <a:pt x="20865" y="0"/>
                  </a:cubicBezTo>
                  <a:close/>
                  <a:moveTo>
                    <a:pt x="20865" y="40"/>
                  </a:moveTo>
                  <a:cubicBezTo>
                    <a:pt x="21255" y="40"/>
                    <a:pt x="21572" y="493"/>
                    <a:pt x="21572" y="1051"/>
                  </a:cubicBezTo>
                  <a:lnTo>
                    <a:pt x="21572" y="20549"/>
                  </a:lnTo>
                  <a:cubicBezTo>
                    <a:pt x="21572" y="21107"/>
                    <a:pt x="21255" y="21560"/>
                    <a:pt x="20865" y="21560"/>
                  </a:cubicBezTo>
                  <a:lnTo>
                    <a:pt x="735" y="21560"/>
                  </a:lnTo>
                  <a:cubicBezTo>
                    <a:pt x="345" y="21560"/>
                    <a:pt x="28" y="21107"/>
                    <a:pt x="28" y="20549"/>
                  </a:cubicBezTo>
                  <a:lnTo>
                    <a:pt x="28" y="1051"/>
                  </a:lnTo>
                  <a:cubicBezTo>
                    <a:pt x="28" y="493"/>
                    <a:pt x="345" y="40"/>
                    <a:pt x="735" y="40"/>
                  </a:cubicBezTo>
                  <a:lnTo>
                    <a:pt x="20865" y="40"/>
                  </a:lnTo>
                </a:path>
              </a:pathLst>
            </a:custGeom>
            <a:solidFill>
              <a:srgbClr val="FFFFFF">
                <a:alpha val="25000"/>
              </a:srgbClr>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2" name="Shape 11">
              <a:extLst>
                <a:ext uri="{FF2B5EF4-FFF2-40B4-BE49-F238E27FC236}">
                  <a16:creationId xmlns:a16="http://schemas.microsoft.com/office/drawing/2014/main" id="{27C4B576-1429-4EE8-BB3F-9A4B781669FB}"/>
                </a:ext>
              </a:extLst>
            </p:cNvPr>
            <p:cNvSpPr/>
            <p:nvPr/>
          </p:nvSpPr>
          <p:spPr>
            <a:xfrm>
              <a:off x="3665566" y="1723235"/>
              <a:ext cx="6862092" cy="4652145"/>
            </a:xfrm>
            <a:custGeom>
              <a:avLst/>
              <a:gdLst/>
              <a:ahLst/>
              <a:cxnLst>
                <a:cxn ang="0">
                  <a:pos x="wd2" y="hd2"/>
                </a:cxn>
                <a:cxn ang="5400000">
                  <a:pos x="wd2" y="hd2"/>
                </a:cxn>
                <a:cxn ang="10800000">
                  <a:pos x="wd2" y="hd2"/>
                </a:cxn>
                <a:cxn ang="16200000">
                  <a:pos x="wd2" y="hd2"/>
                </a:cxn>
              </a:cxnLst>
              <a:rect l="0" t="0" r="r" b="b"/>
              <a:pathLst>
                <a:path w="21600" h="21600" extrusionOk="0">
                  <a:moveTo>
                    <a:pt x="20983" y="0"/>
                  </a:moveTo>
                  <a:lnTo>
                    <a:pt x="617" y="0"/>
                  </a:lnTo>
                  <a:cubicBezTo>
                    <a:pt x="277" y="0"/>
                    <a:pt x="0" y="408"/>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8"/>
                    <a:pt x="21323" y="0"/>
                    <a:pt x="20983" y="0"/>
                  </a:cubicBezTo>
                  <a:cubicBezTo>
                    <a:pt x="20983" y="0"/>
                    <a:pt x="20983" y="0"/>
                    <a:pt x="20983" y="0"/>
                  </a:cubicBezTo>
                  <a:close/>
                  <a:moveTo>
                    <a:pt x="20983" y="41"/>
                  </a:moveTo>
                  <a:cubicBezTo>
                    <a:pt x="21308" y="41"/>
                    <a:pt x="21572" y="431"/>
                    <a:pt x="21572" y="910"/>
                  </a:cubicBezTo>
                  <a:lnTo>
                    <a:pt x="21572" y="21021"/>
                  </a:lnTo>
                  <a:lnTo>
                    <a:pt x="21572" y="21156"/>
                  </a:lnTo>
                  <a:lnTo>
                    <a:pt x="21572" y="21186"/>
                  </a:lnTo>
                  <a:cubicBezTo>
                    <a:pt x="21572" y="21392"/>
                    <a:pt x="21459" y="21559"/>
                    <a:pt x="21319" y="21559"/>
                  </a:cubicBezTo>
                  <a:lnTo>
                    <a:pt x="281" y="21559"/>
                  </a:lnTo>
                  <a:cubicBezTo>
                    <a:pt x="141" y="21559"/>
                    <a:pt x="28" y="21392"/>
                    <a:pt x="28" y="21186"/>
                  </a:cubicBezTo>
                  <a:lnTo>
                    <a:pt x="28" y="21156"/>
                  </a:lnTo>
                  <a:lnTo>
                    <a:pt x="28" y="21021"/>
                  </a:lnTo>
                  <a:lnTo>
                    <a:pt x="28" y="910"/>
                  </a:lnTo>
                  <a:cubicBezTo>
                    <a:pt x="28" y="431"/>
                    <a:pt x="292" y="41"/>
                    <a:pt x="617" y="41"/>
                  </a:cubicBezTo>
                  <a:lnTo>
                    <a:pt x="20983" y="41"/>
                  </a:lnTo>
                </a:path>
              </a:pathLst>
            </a:custGeom>
            <a:solidFill>
              <a:srgbClr val="FFFFFF">
                <a:alpha val="50000"/>
              </a:srgbClr>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3" name="Shape 12">
              <a:extLst>
                <a:ext uri="{FF2B5EF4-FFF2-40B4-BE49-F238E27FC236}">
                  <a16:creationId xmlns:a16="http://schemas.microsoft.com/office/drawing/2014/main" id="{702540B7-CF43-4767-B6F6-E1739BAB48FB}"/>
                </a:ext>
              </a:extLst>
            </p:cNvPr>
            <p:cNvSpPr/>
            <p:nvPr/>
          </p:nvSpPr>
          <p:spPr>
            <a:xfrm>
              <a:off x="3635815" y="1693484"/>
              <a:ext cx="6924487" cy="4714540"/>
            </a:xfrm>
            <a:custGeom>
              <a:avLst/>
              <a:gdLst/>
              <a:ahLst/>
              <a:cxnLst>
                <a:cxn ang="0">
                  <a:pos x="wd2" y="hd2"/>
                </a:cxn>
                <a:cxn ang="5400000">
                  <a:pos x="wd2" y="hd2"/>
                </a:cxn>
                <a:cxn ang="10800000">
                  <a:pos x="wd2" y="hd2"/>
                </a:cxn>
                <a:cxn ang="16200000">
                  <a:pos x="wd2" y="hd2"/>
                </a:cxn>
              </a:cxnLst>
              <a:rect l="0" t="0" r="r" b="b"/>
              <a:pathLst>
                <a:path w="21600" h="21600" extrusionOk="0">
                  <a:moveTo>
                    <a:pt x="20891" y="0"/>
                  </a:moveTo>
                  <a:lnTo>
                    <a:pt x="709" y="0"/>
                  </a:lnTo>
                  <a:cubicBezTo>
                    <a:pt x="318" y="0"/>
                    <a:pt x="0" y="467"/>
                    <a:pt x="0" y="1041"/>
                  </a:cubicBezTo>
                  <a:lnTo>
                    <a:pt x="0" y="20885"/>
                  </a:lnTo>
                  <a:lnTo>
                    <a:pt x="0" y="21019"/>
                  </a:lnTo>
                  <a:lnTo>
                    <a:pt x="0" y="21049"/>
                  </a:lnTo>
                  <a:cubicBezTo>
                    <a:pt x="0" y="21353"/>
                    <a:pt x="168" y="21600"/>
                    <a:pt x="375" y="21600"/>
                  </a:cubicBezTo>
                  <a:lnTo>
                    <a:pt x="21225" y="21600"/>
                  </a:lnTo>
                  <a:cubicBezTo>
                    <a:pt x="21432" y="21600"/>
                    <a:pt x="21600" y="21353"/>
                    <a:pt x="21600" y="21049"/>
                  </a:cubicBezTo>
                  <a:lnTo>
                    <a:pt x="21600" y="21019"/>
                  </a:lnTo>
                  <a:lnTo>
                    <a:pt x="21600" y="20885"/>
                  </a:lnTo>
                  <a:lnTo>
                    <a:pt x="21600" y="1041"/>
                  </a:lnTo>
                  <a:cubicBezTo>
                    <a:pt x="21600" y="467"/>
                    <a:pt x="21282" y="0"/>
                    <a:pt x="20891" y="0"/>
                  </a:cubicBezTo>
                  <a:cubicBezTo>
                    <a:pt x="20891" y="0"/>
                    <a:pt x="20891" y="0"/>
                    <a:pt x="20891" y="0"/>
                  </a:cubicBezTo>
                  <a:close/>
                  <a:moveTo>
                    <a:pt x="20891" y="143"/>
                  </a:moveTo>
                  <a:cubicBezTo>
                    <a:pt x="21228" y="143"/>
                    <a:pt x="21503" y="546"/>
                    <a:pt x="21503" y="1041"/>
                  </a:cubicBezTo>
                  <a:lnTo>
                    <a:pt x="21503" y="20885"/>
                  </a:lnTo>
                  <a:lnTo>
                    <a:pt x="21503" y="21019"/>
                  </a:lnTo>
                  <a:lnTo>
                    <a:pt x="21503" y="21049"/>
                  </a:lnTo>
                  <a:cubicBezTo>
                    <a:pt x="21503" y="21274"/>
                    <a:pt x="21378" y="21457"/>
                    <a:pt x="21225" y="21457"/>
                  </a:cubicBezTo>
                  <a:lnTo>
                    <a:pt x="375" y="21457"/>
                  </a:lnTo>
                  <a:cubicBezTo>
                    <a:pt x="222" y="21457"/>
                    <a:pt x="97" y="21274"/>
                    <a:pt x="97" y="21049"/>
                  </a:cubicBezTo>
                  <a:lnTo>
                    <a:pt x="97" y="21019"/>
                  </a:lnTo>
                  <a:lnTo>
                    <a:pt x="97" y="20885"/>
                  </a:lnTo>
                  <a:lnTo>
                    <a:pt x="97" y="1041"/>
                  </a:lnTo>
                  <a:cubicBezTo>
                    <a:pt x="97" y="546"/>
                    <a:pt x="372" y="143"/>
                    <a:pt x="709" y="143"/>
                  </a:cubicBezTo>
                  <a:lnTo>
                    <a:pt x="20891" y="143"/>
                  </a:lnTo>
                </a:path>
              </a:pathLst>
            </a:custGeom>
            <a:gradFill>
              <a:gsLst>
                <a:gs pos="0">
                  <a:srgbClr val="47484B"/>
                </a:gs>
                <a:gs pos="100000">
                  <a:srgbClr val="47484B"/>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4" name="Shape 13">
              <a:extLst>
                <a:ext uri="{FF2B5EF4-FFF2-40B4-BE49-F238E27FC236}">
                  <a16:creationId xmlns:a16="http://schemas.microsoft.com/office/drawing/2014/main" id="{10B193A5-8333-4596-88DC-A6479E7D906D}"/>
                </a:ext>
              </a:extLst>
            </p:cNvPr>
            <p:cNvSpPr/>
            <p:nvPr/>
          </p:nvSpPr>
          <p:spPr>
            <a:xfrm>
              <a:off x="10325408" y="1701985"/>
              <a:ext cx="226069" cy="226074"/>
            </a:xfrm>
            <a:custGeom>
              <a:avLst/>
              <a:gdLst/>
              <a:ahLst/>
              <a:cxnLst>
                <a:cxn ang="0">
                  <a:pos x="wd2" y="hd2"/>
                </a:cxn>
                <a:cxn ang="5400000">
                  <a:pos x="wd2" y="hd2"/>
                </a:cxn>
                <a:cxn ang="10800000">
                  <a:pos x="wd2" y="hd2"/>
                </a:cxn>
                <a:cxn ang="16200000">
                  <a:pos x="wd2" y="hd2"/>
                </a:cxn>
              </a:cxnLst>
              <a:rect l="0" t="0" r="r" b="b"/>
              <a:pathLst>
                <a:path w="21600" h="21600" extrusionOk="0">
                  <a:moveTo>
                    <a:pt x="1510" y="0"/>
                  </a:moveTo>
                  <a:lnTo>
                    <a:pt x="0" y="0"/>
                  </a:lnTo>
                  <a:cubicBezTo>
                    <a:pt x="11911" y="0"/>
                    <a:pt x="21600" y="9690"/>
                    <a:pt x="21600" y="21600"/>
                  </a:cubicBezTo>
                  <a:lnTo>
                    <a:pt x="21600" y="20090"/>
                  </a:lnTo>
                  <a:cubicBezTo>
                    <a:pt x="21600" y="9013"/>
                    <a:pt x="12588" y="0"/>
                    <a:pt x="1510" y="0"/>
                  </a:cubicBezTo>
                  <a:close/>
                </a:path>
              </a:pathLst>
            </a:custGeom>
            <a:gradFill>
              <a:gsLst>
                <a:gs pos="0">
                  <a:srgbClr val="BFBFC0">
                    <a:alpha val="0"/>
                  </a:srgbClr>
                </a:gs>
                <a:gs pos="100000">
                  <a:srgbClr val="BFBFC0">
                    <a:alpha val="0"/>
                  </a:srgbClr>
                </a:gs>
              </a:gsLst>
              <a:lin ang="27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5" name="Shape 14">
              <a:extLst>
                <a:ext uri="{FF2B5EF4-FFF2-40B4-BE49-F238E27FC236}">
                  <a16:creationId xmlns:a16="http://schemas.microsoft.com/office/drawing/2014/main" id="{B9BE9E2F-D0A4-4F1B-8035-ADAAA23D8629}"/>
                </a:ext>
              </a:extLst>
            </p:cNvPr>
            <p:cNvSpPr/>
            <p:nvPr/>
          </p:nvSpPr>
          <p:spPr>
            <a:xfrm>
              <a:off x="3644315" y="1701985"/>
              <a:ext cx="226069" cy="226074"/>
            </a:xfrm>
            <a:custGeom>
              <a:avLst/>
              <a:gdLst/>
              <a:ahLst/>
              <a:cxnLst>
                <a:cxn ang="0">
                  <a:pos x="wd2" y="hd2"/>
                </a:cxn>
                <a:cxn ang="5400000">
                  <a:pos x="wd2" y="hd2"/>
                </a:cxn>
                <a:cxn ang="10800000">
                  <a:pos x="wd2" y="hd2"/>
                </a:cxn>
                <a:cxn ang="16200000">
                  <a:pos x="wd2" y="hd2"/>
                </a:cxn>
              </a:cxnLst>
              <a:rect l="0" t="0" r="r" b="b"/>
              <a:pathLst>
                <a:path w="21600" h="21600" extrusionOk="0">
                  <a:moveTo>
                    <a:pt x="20090" y="0"/>
                  </a:moveTo>
                  <a:lnTo>
                    <a:pt x="21600" y="0"/>
                  </a:lnTo>
                  <a:cubicBezTo>
                    <a:pt x="9689" y="0"/>
                    <a:pt x="0" y="9690"/>
                    <a:pt x="0" y="21600"/>
                  </a:cubicBezTo>
                  <a:lnTo>
                    <a:pt x="0" y="20090"/>
                  </a:lnTo>
                  <a:cubicBezTo>
                    <a:pt x="0" y="9013"/>
                    <a:pt x="9012" y="0"/>
                    <a:pt x="20090" y="0"/>
                  </a:cubicBezTo>
                  <a:close/>
                </a:path>
              </a:pathLst>
            </a:custGeom>
            <a:gradFill>
              <a:gsLst>
                <a:gs pos="0">
                  <a:srgbClr val="BFBFC0">
                    <a:alpha val="0"/>
                  </a:srgbClr>
                </a:gs>
                <a:gs pos="100000">
                  <a:srgbClr val="BFBFC0">
                    <a:alpha val="0"/>
                  </a:srgbClr>
                </a:gs>
              </a:gsLst>
              <a:lin ang="27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6" name="Shape 15">
              <a:extLst>
                <a:ext uri="{FF2B5EF4-FFF2-40B4-BE49-F238E27FC236}">
                  <a16:creationId xmlns:a16="http://schemas.microsoft.com/office/drawing/2014/main" id="{5EEEB25A-9DDF-4719-8E19-BF2A75AD1F5E}"/>
                </a:ext>
              </a:extLst>
            </p:cNvPr>
            <p:cNvSpPr/>
            <p:nvPr/>
          </p:nvSpPr>
          <p:spPr>
            <a:xfrm>
              <a:off x="3946070" y="2003739"/>
              <a:ext cx="6300380" cy="3947140"/>
            </a:xfrm>
            <a:custGeom>
              <a:avLst/>
              <a:gdLst/>
              <a:ahLst/>
              <a:cxnLst>
                <a:cxn ang="0">
                  <a:pos x="wd2" y="hd2"/>
                </a:cxn>
                <a:cxn ang="5400000">
                  <a:pos x="wd2" y="hd2"/>
                </a:cxn>
                <a:cxn ang="10800000">
                  <a:pos x="wd2" y="hd2"/>
                </a:cxn>
                <a:cxn ang="16200000">
                  <a:pos x="wd2" y="hd2"/>
                </a:cxn>
              </a:cxnLst>
              <a:rect l="0" t="0" r="r" b="b"/>
              <a:pathLst>
                <a:path w="21600" h="21600" extrusionOk="0">
                  <a:moveTo>
                    <a:pt x="21569" y="0"/>
                  </a:moveTo>
                  <a:lnTo>
                    <a:pt x="31" y="0"/>
                  </a:lnTo>
                  <a:cubicBezTo>
                    <a:pt x="14" y="0"/>
                    <a:pt x="0" y="22"/>
                    <a:pt x="0" y="49"/>
                  </a:cubicBezTo>
                  <a:lnTo>
                    <a:pt x="0" y="21551"/>
                  </a:lnTo>
                  <a:cubicBezTo>
                    <a:pt x="0" y="21578"/>
                    <a:pt x="14" y="21600"/>
                    <a:pt x="31" y="21600"/>
                  </a:cubicBezTo>
                  <a:lnTo>
                    <a:pt x="21569" y="21600"/>
                  </a:lnTo>
                  <a:cubicBezTo>
                    <a:pt x="21586" y="21600"/>
                    <a:pt x="21600" y="21578"/>
                    <a:pt x="21600" y="21551"/>
                  </a:cubicBezTo>
                  <a:lnTo>
                    <a:pt x="21600" y="49"/>
                  </a:lnTo>
                  <a:cubicBezTo>
                    <a:pt x="21600" y="22"/>
                    <a:pt x="21586" y="0"/>
                    <a:pt x="21569" y="0"/>
                  </a:cubicBezTo>
                  <a:cubicBezTo>
                    <a:pt x="21569" y="0"/>
                    <a:pt x="21569" y="0"/>
                    <a:pt x="21569" y="0"/>
                  </a:cubicBezTo>
                  <a:close/>
                  <a:moveTo>
                    <a:pt x="21569" y="49"/>
                  </a:moveTo>
                  <a:lnTo>
                    <a:pt x="21569" y="49"/>
                  </a:lnTo>
                  <a:lnTo>
                    <a:pt x="21569" y="21551"/>
                  </a:lnTo>
                  <a:lnTo>
                    <a:pt x="31" y="21551"/>
                  </a:lnTo>
                  <a:lnTo>
                    <a:pt x="31" y="49"/>
                  </a:lnTo>
                  <a:lnTo>
                    <a:pt x="21569" y="49"/>
                  </a:lnTo>
                </a:path>
              </a:pathLst>
            </a:custGeom>
            <a:solidFill>
              <a:srgbClr val="7D8083"/>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7" name="Shape 16">
              <a:extLst>
                <a:ext uri="{FF2B5EF4-FFF2-40B4-BE49-F238E27FC236}">
                  <a16:creationId xmlns:a16="http://schemas.microsoft.com/office/drawing/2014/main" id="{45D1A311-2B4D-42C3-9F56-CC6447D1B4BB}"/>
                </a:ext>
              </a:extLst>
            </p:cNvPr>
            <p:cNvSpPr/>
            <p:nvPr/>
          </p:nvSpPr>
          <p:spPr>
            <a:xfrm>
              <a:off x="3929069" y="1986739"/>
              <a:ext cx="6331576" cy="3978343"/>
            </a:xfrm>
            <a:custGeom>
              <a:avLst/>
              <a:gdLst/>
              <a:ahLst/>
              <a:cxnLst>
                <a:cxn ang="0">
                  <a:pos x="wd2" y="hd2"/>
                </a:cxn>
                <a:cxn ang="5400000">
                  <a:pos x="wd2" y="hd2"/>
                </a:cxn>
                <a:cxn ang="10800000">
                  <a:pos x="wd2" y="hd2"/>
                </a:cxn>
                <a:cxn ang="16200000">
                  <a:pos x="wd2" y="hd2"/>
                </a:cxn>
              </a:cxnLst>
              <a:rect l="0" t="0" r="r" b="b"/>
              <a:pathLst>
                <a:path w="21600" h="21600" extrusionOk="0">
                  <a:moveTo>
                    <a:pt x="21585" y="21467"/>
                  </a:moveTo>
                  <a:cubicBezTo>
                    <a:pt x="21585" y="21527"/>
                    <a:pt x="21554" y="21576"/>
                    <a:pt x="21516" y="21576"/>
                  </a:cubicBezTo>
                  <a:lnTo>
                    <a:pt x="84" y="21576"/>
                  </a:lnTo>
                  <a:cubicBezTo>
                    <a:pt x="46" y="21576"/>
                    <a:pt x="15" y="21527"/>
                    <a:pt x="15" y="21467"/>
                  </a:cubicBezTo>
                  <a:lnTo>
                    <a:pt x="15" y="133"/>
                  </a:lnTo>
                  <a:cubicBezTo>
                    <a:pt x="15" y="73"/>
                    <a:pt x="46" y="24"/>
                    <a:pt x="84" y="24"/>
                  </a:cubicBezTo>
                  <a:lnTo>
                    <a:pt x="21516" y="24"/>
                  </a:lnTo>
                  <a:cubicBezTo>
                    <a:pt x="21554" y="24"/>
                    <a:pt x="21585" y="73"/>
                    <a:pt x="21585" y="133"/>
                  </a:cubicBezTo>
                  <a:cubicBezTo>
                    <a:pt x="21585" y="133"/>
                    <a:pt x="21585" y="21467"/>
                    <a:pt x="21585" y="21467"/>
                  </a:cubicBezTo>
                  <a:close/>
                  <a:moveTo>
                    <a:pt x="21600" y="133"/>
                  </a:moveTo>
                  <a:cubicBezTo>
                    <a:pt x="21600" y="60"/>
                    <a:pt x="21562" y="0"/>
                    <a:pt x="21516" y="0"/>
                  </a:cubicBezTo>
                  <a:lnTo>
                    <a:pt x="84" y="0"/>
                  </a:lnTo>
                  <a:cubicBezTo>
                    <a:pt x="38" y="0"/>
                    <a:pt x="0" y="60"/>
                    <a:pt x="0" y="133"/>
                  </a:cubicBezTo>
                  <a:lnTo>
                    <a:pt x="0" y="21467"/>
                  </a:lnTo>
                  <a:cubicBezTo>
                    <a:pt x="0" y="21540"/>
                    <a:pt x="38" y="21600"/>
                    <a:pt x="84" y="21600"/>
                  </a:cubicBezTo>
                  <a:lnTo>
                    <a:pt x="21516" y="21600"/>
                  </a:lnTo>
                  <a:cubicBezTo>
                    <a:pt x="21562" y="21600"/>
                    <a:pt x="21600" y="21540"/>
                    <a:pt x="21600" y="21467"/>
                  </a:cubicBezTo>
                  <a:cubicBezTo>
                    <a:pt x="21600" y="21467"/>
                    <a:pt x="21600" y="133"/>
                    <a:pt x="21600" y="133"/>
                  </a:cubicBezTo>
                  <a:close/>
                </a:path>
              </a:pathLst>
            </a:custGeom>
            <a:solidFill>
              <a:srgbClr val="FFFFFF">
                <a:alpha val="50000"/>
              </a:srgbClr>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8" name="Shape 17">
              <a:extLst>
                <a:ext uri="{FF2B5EF4-FFF2-40B4-BE49-F238E27FC236}">
                  <a16:creationId xmlns:a16="http://schemas.microsoft.com/office/drawing/2014/main" id="{78FC69B6-0D93-46FC-87A6-CFE6367341A7}"/>
                </a:ext>
              </a:extLst>
            </p:cNvPr>
            <p:cNvSpPr/>
            <p:nvPr/>
          </p:nvSpPr>
          <p:spPr>
            <a:xfrm>
              <a:off x="7052862" y="1829486"/>
              <a:ext cx="86665" cy="8666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12953" y="-961"/>
                    <a:pt x="6723" y="-961"/>
                    <a:pt x="2882" y="2882"/>
                  </a:cubicBezTo>
                  <a:cubicBezTo>
                    <a:pt x="-961" y="6723"/>
                    <a:pt x="-961" y="12953"/>
                    <a:pt x="2882" y="16797"/>
                  </a:cubicBezTo>
                  <a:cubicBezTo>
                    <a:pt x="6723" y="20639"/>
                    <a:pt x="12953" y="20638"/>
                    <a:pt x="16796" y="16797"/>
                  </a:cubicBezTo>
                  <a:cubicBezTo>
                    <a:pt x="20637" y="12953"/>
                    <a:pt x="20639" y="6723"/>
                    <a:pt x="16796" y="2882"/>
                  </a:cubicBezTo>
                  <a:close/>
                </a:path>
              </a:pathLst>
            </a:custGeom>
            <a:gradFill>
              <a:gsLst>
                <a:gs pos="27000">
                  <a:srgbClr val="696969"/>
                </a:gs>
                <a:gs pos="73000">
                  <a:srgbClr val="0C0C0C"/>
                </a:gs>
              </a:gsLst>
              <a:lin ang="3260679"/>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9" name="Shape 18">
              <a:extLst>
                <a:ext uri="{FF2B5EF4-FFF2-40B4-BE49-F238E27FC236}">
                  <a16:creationId xmlns:a16="http://schemas.microsoft.com/office/drawing/2014/main" id="{0D4912E2-C1F7-4DF2-9451-572550729FC1}"/>
                </a:ext>
              </a:extLst>
            </p:cNvPr>
            <p:cNvSpPr/>
            <p:nvPr/>
          </p:nvSpPr>
          <p:spPr>
            <a:xfrm>
              <a:off x="2828304" y="6406799"/>
              <a:ext cx="8540587" cy="163317"/>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a:gsLst>
                <a:gs pos="0">
                  <a:srgbClr val="A1A2A7">
                    <a:alpha val="0"/>
                  </a:srgbClr>
                </a:gs>
                <a:gs pos="100000">
                  <a:srgbClr val="767778">
                    <a:alpha val="0"/>
                  </a:srgbClr>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0" name="Shape 19">
              <a:extLst>
                <a:ext uri="{FF2B5EF4-FFF2-40B4-BE49-F238E27FC236}">
                  <a16:creationId xmlns:a16="http://schemas.microsoft.com/office/drawing/2014/main" id="{438FED61-3847-4FBF-8528-932489453540}"/>
                </a:ext>
              </a:extLst>
            </p:cNvPr>
            <p:cNvSpPr/>
            <p:nvPr/>
          </p:nvSpPr>
          <p:spPr>
            <a:xfrm>
              <a:off x="2828304" y="6406799"/>
              <a:ext cx="8540587" cy="163317"/>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a:gsLst>
                <a:gs pos="100000">
                  <a:srgbClr val="78797E"/>
                </a:gs>
                <a:gs pos="0">
                  <a:srgbClr val="BEC1C3"/>
                </a:gs>
              </a:gsLst>
              <a:lin ang="5400000" scaled="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1" name="Shape 20">
              <a:extLst>
                <a:ext uri="{FF2B5EF4-FFF2-40B4-BE49-F238E27FC236}">
                  <a16:creationId xmlns:a16="http://schemas.microsoft.com/office/drawing/2014/main" id="{F6A1DA89-8915-4B70-8C13-D701DA844548}"/>
                </a:ext>
              </a:extLst>
            </p:cNvPr>
            <p:cNvSpPr/>
            <p:nvPr/>
          </p:nvSpPr>
          <p:spPr>
            <a:xfrm>
              <a:off x="2815554" y="6385549"/>
              <a:ext cx="8559328" cy="21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1121"/>
                  </a:lnTo>
                  <a:cubicBezTo>
                    <a:pt x="8" y="14649"/>
                    <a:pt x="19" y="18142"/>
                    <a:pt x="31" y="21600"/>
                  </a:cubicBezTo>
                  <a:lnTo>
                    <a:pt x="21584" y="21600"/>
                  </a:lnTo>
                  <a:cubicBezTo>
                    <a:pt x="21590" y="19983"/>
                    <a:pt x="21595" y="18350"/>
                    <a:pt x="21600" y="16717"/>
                  </a:cubicBezTo>
                  <a:cubicBezTo>
                    <a:pt x="21600" y="16717"/>
                    <a:pt x="21600" y="0"/>
                    <a:pt x="21600" y="0"/>
                  </a:cubicBezTo>
                  <a:close/>
                </a:path>
              </a:pathLst>
            </a:custGeom>
            <a:gradFill>
              <a:gsLst>
                <a:gs pos="0">
                  <a:srgbClr val="64696E"/>
                </a:gs>
                <a:gs pos="46000">
                  <a:srgbClr val="96989B"/>
                </a:gs>
                <a:gs pos="86000">
                  <a:srgbClr val="BEC1C3"/>
                </a:gs>
                <a:gs pos="98000">
                  <a:srgbClr val="E9EBF2"/>
                </a:gs>
                <a:gs pos="1000">
                  <a:srgbClr val="E9EBF2"/>
                </a:gs>
                <a:gs pos="10000">
                  <a:srgbClr val="BEC1C3"/>
                </a:gs>
                <a:gs pos="100000">
                  <a:srgbClr val="78797E"/>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2" name="Shape 21">
              <a:extLst>
                <a:ext uri="{FF2B5EF4-FFF2-40B4-BE49-F238E27FC236}">
                  <a16:creationId xmlns:a16="http://schemas.microsoft.com/office/drawing/2014/main" id="{909ABB2B-B1DB-4D3D-8806-1A8D1F9BB911}"/>
                </a:ext>
              </a:extLst>
            </p:cNvPr>
            <p:cNvSpPr/>
            <p:nvPr/>
          </p:nvSpPr>
          <p:spPr>
            <a:xfrm>
              <a:off x="2828304" y="6406799"/>
              <a:ext cx="8540587" cy="495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07" y="0"/>
                  </a:lnTo>
                  <a:lnTo>
                    <a:pt x="8865" y="0"/>
                  </a:lnTo>
                  <a:lnTo>
                    <a:pt x="0" y="0"/>
                  </a:lnTo>
                  <a:cubicBezTo>
                    <a:pt x="41" y="4919"/>
                    <a:pt x="104" y="9674"/>
                    <a:pt x="185" y="14237"/>
                  </a:cubicBezTo>
                  <a:lnTo>
                    <a:pt x="8866" y="14237"/>
                  </a:lnTo>
                  <a:cubicBezTo>
                    <a:pt x="8936" y="20966"/>
                    <a:pt x="9087" y="21600"/>
                    <a:pt x="9185" y="21600"/>
                  </a:cubicBezTo>
                  <a:lnTo>
                    <a:pt x="10373" y="21600"/>
                  </a:lnTo>
                  <a:lnTo>
                    <a:pt x="10516" y="21600"/>
                  </a:lnTo>
                  <a:lnTo>
                    <a:pt x="12287" y="21600"/>
                  </a:lnTo>
                  <a:cubicBezTo>
                    <a:pt x="12384" y="21600"/>
                    <a:pt x="12535" y="20966"/>
                    <a:pt x="12605" y="14237"/>
                  </a:cubicBezTo>
                  <a:lnTo>
                    <a:pt x="21415" y="14237"/>
                  </a:lnTo>
                  <a:cubicBezTo>
                    <a:pt x="21496" y="9674"/>
                    <a:pt x="21559" y="4919"/>
                    <a:pt x="21600" y="0"/>
                  </a:cubicBezTo>
                  <a:close/>
                </a:path>
              </a:pathLst>
            </a:custGeom>
            <a:gradFill>
              <a:gsLst>
                <a:gs pos="0">
                  <a:srgbClr val="BEC1C3"/>
                </a:gs>
                <a:gs pos="100000">
                  <a:srgbClr val="BEC1C3"/>
                </a:gs>
              </a:gsLst>
              <a:lin ang="0" scaled="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3" name="Shape 22">
              <a:extLst>
                <a:ext uri="{FF2B5EF4-FFF2-40B4-BE49-F238E27FC236}">
                  <a16:creationId xmlns:a16="http://schemas.microsoft.com/office/drawing/2014/main" id="{ECDABDFA-3342-4ED4-8DAF-8A5FE2DD656C}"/>
                </a:ext>
              </a:extLst>
            </p:cNvPr>
            <p:cNvSpPr/>
            <p:nvPr/>
          </p:nvSpPr>
          <p:spPr>
            <a:xfrm>
              <a:off x="6360103" y="6385549"/>
              <a:ext cx="1426199" cy="456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616"/>
                  </a:lnTo>
                  <a:cubicBezTo>
                    <a:pt x="371" y="20916"/>
                    <a:pt x="876" y="21600"/>
                    <a:pt x="1513" y="21600"/>
                  </a:cubicBezTo>
                  <a:cubicBezTo>
                    <a:pt x="2014" y="21600"/>
                    <a:pt x="6673" y="21600"/>
                    <a:pt x="8626" y="21600"/>
                  </a:cubicBezTo>
                  <a:cubicBezTo>
                    <a:pt x="9152" y="21600"/>
                    <a:pt x="9482" y="21600"/>
                    <a:pt x="9482" y="21600"/>
                  </a:cubicBezTo>
                  <a:cubicBezTo>
                    <a:pt x="12053" y="21600"/>
                    <a:pt x="19560" y="21600"/>
                    <a:pt x="20087" y="21600"/>
                  </a:cubicBezTo>
                  <a:cubicBezTo>
                    <a:pt x="20724" y="21600"/>
                    <a:pt x="21229" y="20916"/>
                    <a:pt x="21600" y="10616"/>
                  </a:cubicBezTo>
                  <a:lnTo>
                    <a:pt x="21600" y="0"/>
                  </a:lnTo>
                  <a:cubicBezTo>
                    <a:pt x="21600" y="0"/>
                    <a:pt x="0" y="0"/>
                    <a:pt x="0" y="0"/>
                  </a:cubicBezTo>
                  <a:close/>
                </a:path>
              </a:pathLst>
            </a:custGeom>
            <a:gradFill>
              <a:gsLst>
                <a:gs pos="84000">
                  <a:srgbClr val="EDEEEF"/>
                </a:gs>
                <a:gs pos="10000">
                  <a:srgbClr val="EDEEEF"/>
                </a:gs>
                <a:gs pos="0">
                  <a:srgbClr val="8B8D90"/>
                </a:gs>
                <a:gs pos="96000">
                  <a:srgbClr val="8B8D90"/>
                </a:gs>
              </a:gsLst>
              <a:lin ang="38616"/>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4" name="Shape 23">
              <a:extLst>
                <a:ext uri="{FF2B5EF4-FFF2-40B4-BE49-F238E27FC236}">
                  <a16:creationId xmlns:a16="http://schemas.microsoft.com/office/drawing/2014/main" id="{44C427B5-B37F-485A-A21C-A2E789E805ED}"/>
                </a:ext>
              </a:extLst>
            </p:cNvPr>
            <p:cNvSpPr/>
            <p:nvPr/>
          </p:nvSpPr>
          <p:spPr>
            <a:xfrm>
              <a:off x="6347353" y="6419549"/>
              <a:ext cx="1456336" cy="30553"/>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cubicBezTo>
                    <a:pt x="21010" y="14111"/>
                    <a:pt x="20506" y="15298"/>
                    <a:pt x="19895" y="15298"/>
                  </a:cubicBezTo>
                  <a:lnTo>
                    <a:pt x="9509" y="15298"/>
                  </a:lnTo>
                  <a:lnTo>
                    <a:pt x="8671" y="15298"/>
                  </a:lnTo>
                  <a:lnTo>
                    <a:pt x="1705" y="15298"/>
                  </a:lnTo>
                  <a:cubicBezTo>
                    <a:pt x="1094" y="15298"/>
                    <a:pt x="590" y="14111"/>
                    <a:pt x="204" y="0"/>
                  </a:cubicBezTo>
                  <a:lnTo>
                    <a:pt x="0" y="0"/>
                  </a:lnTo>
                  <a:lnTo>
                    <a:pt x="3" y="142"/>
                  </a:lnTo>
                  <a:lnTo>
                    <a:pt x="48" y="2025"/>
                  </a:lnTo>
                  <a:cubicBezTo>
                    <a:pt x="477" y="20160"/>
                    <a:pt x="1028" y="21600"/>
                    <a:pt x="1705" y="21600"/>
                  </a:cubicBezTo>
                  <a:lnTo>
                    <a:pt x="8671" y="21600"/>
                  </a:lnTo>
                  <a:lnTo>
                    <a:pt x="9509" y="21600"/>
                  </a:lnTo>
                  <a:lnTo>
                    <a:pt x="19895" y="21600"/>
                  </a:lnTo>
                  <a:cubicBezTo>
                    <a:pt x="20572" y="21600"/>
                    <a:pt x="21124" y="20160"/>
                    <a:pt x="21552" y="2031"/>
                  </a:cubicBezTo>
                  <a:lnTo>
                    <a:pt x="21597" y="142"/>
                  </a:lnTo>
                  <a:lnTo>
                    <a:pt x="21600" y="0"/>
                  </a:lnTo>
                  <a:cubicBezTo>
                    <a:pt x="21600" y="0"/>
                    <a:pt x="21396" y="0"/>
                    <a:pt x="21396" y="0"/>
                  </a:cubicBezTo>
                  <a:close/>
                </a:path>
              </a:pathLst>
            </a:custGeom>
            <a:gradFill>
              <a:gsLst>
                <a:gs pos="0">
                  <a:srgbClr val="A4A6A9"/>
                </a:gs>
                <a:gs pos="100000">
                  <a:srgbClr val="A4A6A9"/>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5" name="Shape 24">
              <a:extLst>
                <a:ext uri="{FF2B5EF4-FFF2-40B4-BE49-F238E27FC236}">
                  <a16:creationId xmlns:a16="http://schemas.microsoft.com/office/drawing/2014/main" id="{807F4E2D-CC87-4C5A-B289-D70B5884AD19}"/>
                </a:ext>
              </a:extLst>
            </p:cNvPr>
            <p:cNvSpPr/>
            <p:nvPr/>
          </p:nvSpPr>
          <p:spPr>
            <a:xfrm>
              <a:off x="5629093" y="6483300"/>
              <a:ext cx="80357" cy="17827"/>
            </a:xfrm>
            <a:custGeom>
              <a:avLst/>
              <a:gdLst/>
              <a:ahLst/>
              <a:cxnLst>
                <a:cxn ang="0">
                  <a:pos x="wd2" y="hd2"/>
                </a:cxn>
                <a:cxn ang="5400000">
                  <a:pos x="wd2" y="hd2"/>
                </a:cxn>
                <a:cxn ang="10800000">
                  <a:pos x="wd2" y="hd2"/>
                </a:cxn>
                <a:cxn ang="16200000">
                  <a:pos x="wd2" y="hd2"/>
                </a:cxn>
              </a:cxnLst>
              <a:rect l="0" t="0" r="r" b="b"/>
              <a:pathLst>
                <a:path w="21317" h="21600" extrusionOk="0">
                  <a:moveTo>
                    <a:pt x="21299" y="10800"/>
                  </a:moveTo>
                  <a:cubicBezTo>
                    <a:pt x="21458" y="16769"/>
                    <a:pt x="20525" y="21600"/>
                    <a:pt x="19220" y="21600"/>
                  </a:cubicBezTo>
                  <a:lnTo>
                    <a:pt x="2668" y="21600"/>
                  </a:lnTo>
                  <a:cubicBezTo>
                    <a:pt x="1364" y="21600"/>
                    <a:pt x="177" y="16769"/>
                    <a:pt x="17" y="10800"/>
                  </a:cubicBezTo>
                  <a:lnTo>
                    <a:pt x="17" y="10800"/>
                  </a:lnTo>
                  <a:cubicBezTo>
                    <a:pt x="-142" y="4831"/>
                    <a:pt x="791" y="0"/>
                    <a:pt x="2096" y="0"/>
                  </a:cubicBezTo>
                  <a:lnTo>
                    <a:pt x="18648" y="0"/>
                  </a:lnTo>
                  <a:cubicBezTo>
                    <a:pt x="19952" y="0"/>
                    <a:pt x="21139" y="4831"/>
                    <a:pt x="21299" y="10800"/>
                  </a:cubicBezTo>
                  <a:cubicBezTo>
                    <a:pt x="21299" y="10800"/>
                    <a:pt x="21299" y="10800"/>
                    <a:pt x="21299" y="10800"/>
                  </a:cubicBezTo>
                  <a:close/>
                </a:path>
              </a:pathLst>
            </a:custGeom>
            <a:gradFill>
              <a:gsLst>
                <a:gs pos="24000">
                  <a:srgbClr val="5F6265"/>
                </a:gs>
                <a:gs pos="78000">
                  <a:srgbClr val="757677"/>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6" name="Shape 25">
              <a:extLst>
                <a:ext uri="{FF2B5EF4-FFF2-40B4-BE49-F238E27FC236}">
                  <a16:creationId xmlns:a16="http://schemas.microsoft.com/office/drawing/2014/main" id="{29E6258E-FE2D-4EDA-A362-1342F8D8F17C}"/>
                </a:ext>
              </a:extLst>
            </p:cNvPr>
            <p:cNvSpPr/>
            <p:nvPr/>
          </p:nvSpPr>
          <p:spPr>
            <a:xfrm>
              <a:off x="8438381" y="6483300"/>
              <a:ext cx="80356" cy="17827"/>
            </a:xfrm>
            <a:custGeom>
              <a:avLst/>
              <a:gdLst/>
              <a:ahLst/>
              <a:cxnLst>
                <a:cxn ang="0">
                  <a:pos x="wd2" y="hd2"/>
                </a:cxn>
                <a:cxn ang="5400000">
                  <a:pos x="wd2" y="hd2"/>
                </a:cxn>
                <a:cxn ang="10800000">
                  <a:pos x="wd2" y="hd2"/>
                </a:cxn>
                <a:cxn ang="16200000">
                  <a:pos x="wd2" y="hd2"/>
                </a:cxn>
              </a:cxnLst>
              <a:rect l="0" t="0" r="r" b="b"/>
              <a:pathLst>
                <a:path w="21317" h="21600" extrusionOk="0">
                  <a:moveTo>
                    <a:pt x="17" y="10800"/>
                  </a:moveTo>
                  <a:cubicBezTo>
                    <a:pt x="-142" y="16769"/>
                    <a:pt x="791" y="21600"/>
                    <a:pt x="2096" y="21600"/>
                  </a:cubicBezTo>
                  <a:lnTo>
                    <a:pt x="18648" y="21600"/>
                  </a:lnTo>
                  <a:cubicBezTo>
                    <a:pt x="19952" y="21600"/>
                    <a:pt x="21139" y="16769"/>
                    <a:pt x="21299" y="10800"/>
                  </a:cubicBezTo>
                  <a:lnTo>
                    <a:pt x="21299" y="10800"/>
                  </a:lnTo>
                  <a:cubicBezTo>
                    <a:pt x="21458" y="4831"/>
                    <a:pt x="20525" y="0"/>
                    <a:pt x="19220" y="0"/>
                  </a:cubicBezTo>
                  <a:lnTo>
                    <a:pt x="2668" y="0"/>
                  </a:lnTo>
                  <a:cubicBezTo>
                    <a:pt x="1364" y="0"/>
                    <a:pt x="177" y="4831"/>
                    <a:pt x="17" y="10800"/>
                  </a:cubicBezTo>
                  <a:cubicBezTo>
                    <a:pt x="17" y="10800"/>
                    <a:pt x="17" y="10800"/>
                    <a:pt x="17" y="10800"/>
                  </a:cubicBezTo>
                  <a:close/>
                </a:path>
              </a:pathLst>
            </a:custGeom>
            <a:gradFill>
              <a:gsLst>
                <a:gs pos="18000">
                  <a:srgbClr val="5F6265"/>
                </a:gs>
                <a:gs pos="72000">
                  <a:srgbClr val="747576"/>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7" name="Shape 26">
              <a:extLst>
                <a:ext uri="{FF2B5EF4-FFF2-40B4-BE49-F238E27FC236}">
                  <a16:creationId xmlns:a16="http://schemas.microsoft.com/office/drawing/2014/main" id="{A2559ECC-9EB6-42D1-9A41-F84FFEED47C5}"/>
                </a:ext>
              </a:extLst>
            </p:cNvPr>
            <p:cNvSpPr/>
            <p:nvPr/>
          </p:nvSpPr>
          <p:spPr>
            <a:xfrm>
              <a:off x="2849554" y="6406799"/>
              <a:ext cx="8497952" cy="31711"/>
            </a:xfrm>
            <a:custGeom>
              <a:avLst/>
              <a:gdLst/>
              <a:ahLst/>
              <a:cxnLst>
                <a:cxn ang="0">
                  <a:pos x="wd2" y="hd2"/>
                </a:cxn>
                <a:cxn ang="5400000">
                  <a:pos x="wd2" y="hd2"/>
                </a:cxn>
                <a:cxn ang="10800000">
                  <a:pos x="wd2" y="hd2"/>
                </a:cxn>
                <a:cxn ang="16200000">
                  <a:pos x="wd2" y="hd2"/>
                </a:cxn>
              </a:cxnLst>
              <a:rect l="0" t="0" r="r" b="b"/>
              <a:pathLst>
                <a:path w="21600" h="21600" extrusionOk="0">
                  <a:moveTo>
                    <a:pt x="8852" y="6072"/>
                  </a:moveTo>
                  <a:lnTo>
                    <a:pt x="8913" y="6072"/>
                  </a:lnTo>
                  <a:cubicBezTo>
                    <a:pt x="8980" y="20426"/>
                    <a:pt x="9067" y="21600"/>
                    <a:pt x="9174" y="21600"/>
                  </a:cubicBezTo>
                  <a:lnTo>
                    <a:pt x="10368" y="21600"/>
                  </a:lnTo>
                  <a:lnTo>
                    <a:pt x="10512" y="21600"/>
                  </a:lnTo>
                  <a:lnTo>
                    <a:pt x="12291" y="21600"/>
                  </a:lnTo>
                  <a:cubicBezTo>
                    <a:pt x="12398" y="21600"/>
                    <a:pt x="12486" y="20426"/>
                    <a:pt x="12552" y="6072"/>
                  </a:cubicBezTo>
                  <a:lnTo>
                    <a:pt x="12613" y="6072"/>
                  </a:lnTo>
                  <a:lnTo>
                    <a:pt x="21556" y="6072"/>
                  </a:lnTo>
                  <a:cubicBezTo>
                    <a:pt x="21571" y="4797"/>
                    <a:pt x="21587" y="2882"/>
                    <a:pt x="21600" y="0"/>
                  </a:cubicBezTo>
                  <a:lnTo>
                    <a:pt x="12613" y="0"/>
                  </a:lnTo>
                  <a:lnTo>
                    <a:pt x="12544" y="0"/>
                  </a:lnTo>
                  <a:cubicBezTo>
                    <a:pt x="12482" y="14527"/>
                    <a:pt x="12398" y="15528"/>
                    <a:pt x="12291" y="15528"/>
                  </a:cubicBezTo>
                  <a:cubicBezTo>
                    <a:pt x="12203" y="15528"/>
                    <a:pt x="10943" y="15528"/>
                    <a:pt x="10512" y="15528"/>
                  </a:cubicBezTo>
                  <a:cubicBezTo>
                    <a:pt x="10512" y="15528"/>
                    <a:pt x="10456" y="15528"/>
                    <a:pt x="10368" y="15528"/>
                  </a:cubicBezTo>
                  <a:cubicBezTo>
                    <a:pt x="10040" y="15528"/>
                    <a:pt x="9258" y="15528"/>
                    <a:pt x="9174" y="15528"/>
                  </a:cubicBezTo>
                  <a:cubicBezTo>
                    <a:pt x="9068" y="15528"/>
                    <a:pt x="8984" y="14527"/>
                    <a:pt x="8922" y="0"/>
                  </a:cubicBezTo>
                  <a:lnTo>
                    <a:pt x="8852" y="0"/>
                  </a:lnTo>
                  <a:lnTo>
                    <a:pt x="0" y="0"/>
                  </a:lnTo>
                  <a:cubicBezTo>
                    <a:pt x="0" y="0"/>
                    <a:pt x="16" y="3190"/>
                    <a:pt x="35" y="6072"/>
                  </a:cubicBezTo>
                  <a:cubicBezTo>
                    <a:pt x="35" y="6072"/>
                    <a:pt x="8852" y="6072"/>
                    <a:pt x="8852" y="6072"/>
                  </a:cubicBezTo>
                  <a:close/>
                </a:path>
              </a:pathLst>
            </a:custGeom>
            <a:gradFill>
              <a:gsLst>
                <a:gs pos="6000">
                  <a:srgbClr val="EFF5F1"/>
                </a:gs>
                <a:gs pos="100000">
                  <a:srgbClr val="E9EBF2"/>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8" name="Shape 27">
              <a:extLst>
                <a:ext uri="{FF2B5EF4-FFF2-40B4-BE49-F238E27FC236}">
                  <a16:creationId xmlns:a16="http://schemas.microsoft.com/office/drawing/2014/main" id="{91B73787-FDB0-41F1-9B1F-B965EF6A0744}"/>
                </a:ext>
              </a:extLst>
            </p:cNvPr>
            <p:cNvSpPr/>
            <p:nvPr/>
          </p:nvSpPr>
          <p:spPr>
            <a:xfrm>
              <a:off x="7061363" y="1837986"/>
              <a:ext cx="68287" cy="682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32000">
                  <a:srgbClr val="494949"/>
                </a:gs>
                <a:gs pos="69000">
                  <a:srgbClr val="050505"/>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9" name="Shape 28">
              <a:extLst>
                <a:ext uri="{FF2B5EF4-FFF2-40B4-BE49-F238E27FC236}">
                  <a16:creationId xmlns:a16="http://schemas.microsoft.com/office/drawing/2014/main" id="{70959765-7954-4C2E-8993-B473D9E60EF1}"/>
                </a:ext>
              </a:extLst>
            </p:cNvPr>
            <p:cNvSpPr/>
            <p:nvPr/>
          </p:nvSpPr>
          <p:spPr>
            <a:xfrm>
              <a:off x="7086863" y="1863487"/>
              <a:ext cx="16789" cy="167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31" name="Rectangle 30">
              <a:extLst>
                <a:ext uri="{FF2B5EF4-FFF2-40B4-BE49-F238E27FC236}">
                  <a16:creationId xmlns:a16="http://schemas.microsoft.com/office/drawing/2014/main" id="{1AE8E0EE-9C2D-4EFF-B1F8-3973B7A97931}"/>
                </a:ext>
              </a:extLst>
            </p:cNvPr>
            <p:cNvSpPr/>
            <p:nvPr/>
          </p:nvSpPr>
          <p:spPr bwMode="auto">
            <a:xfrm>
              <a:off x="3946070" y="2003739"/>
              <a:ext cx="6300380" cy="3947140"/>
            </a:xfrm>
            <a:prstGeom prst="rect">
              <a:avLst/>
            </a:prstGeom>
            <a:solidFill>
              <a:schemeClr val="accent1"/>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grpSp>
          <p:nvGrpSpPr>
            <p:cNvPr id="32" name="Group 31">
              <a:extLst>
                <a:ext uri="{FF2B5EF4-FFF2-40B4-BE49-F238E27FC236}">
                  <a16:creationId xmlns:a16="http://schemas.microsoft.com/office/drawing/2014/main" id="{E40F9905-DA7D-4E5F-87FA-9CA366CF4057}"/>
                </a:ext>
              </a:extLst>
            </p:cNvPr>
            <p:cNvGrpSpPr/>
            <p:nvPr/>
          </p:nvGrpSpPr>
          <p:grpSpPr>
            <a:xfrm rot="527924">
              <a:off x="6620862" y="3604532"/>
              <a:ext cx="864000" cy="720000"/>
              <a:chOff x="7247186" y="2383232"/>
              <a:chExt cx="654826" cy="494100"/>
            </a:xfrm>
          </p:grpSpPr>
          <p:sp>
            <p:nvSpPr>
              <p:cNvPr id="33" name="Google Shape;515;p33">
                <a:hlinkClick r:id="rId3"/>
                <a:extLst>
                  <a:ext uri="{FF2B5EF4-FFF2-40B4-BE49-F238E27FC236}">
                    <a16:creationId xmlns:a16="http://schemas.microsoft.com/office/drawing/2014/main" id="{F4FF7706-8D95-404C-8E57-D11AFD2D3302}"/>
                  </a:ext>
                </a:extLst>
              </p:cNvPr>
              <p:cNvSpPr/>
              <p:nvPr/>
            </p:nvSpPr>
            <p:spPr>
              <a:xfrm>
                <a:off x="7247186" y="2383232"/>
                <a:ext cx="654826" cy="494100"/>
              </a:xfrm>
              <a:custGeom>
                <a:avLst/>
                <a:gdLst/>
                <a:ahLst/>
                <a:cxnLst/>
                <a:rect l="l" t="t" r="r" b="b"/>
                <a:pathLst>
                  <a:path w="16946" h="14124" extrusionOk="0">
                    <a:moveTo>
                      <a:pt x="9197" y="1"/>
                    </a:moveTo>
                    <a:cubicBezTo>
                      <a:pt x="8815" y="1"/>
                      <a:pt x="8428" y="32"/>
                      <a:pt x="8040" y="97"/>
                    </a:cubicBezTo>
                    <a:cubicBezTo>
                      <a:pt x="1835" y="1164"/>
                      <a:pt x="0" y="9170"/>
                      <a:pt x="5137" y="12806"/>
                    </a:cubicBezTo>
                    <a:cubicBezTo>
                      <a:pt x="6424" y="13717"/>
                      <a:pt x="7824" y="14123"/>
                      <a:pt x="9183" y="14123"/>
                    </a:cubicBezTo>
                    <a:cubicBezTo>
                      <a:pt x="13248" y="14123"/>
                      <a:pt x="16945" y="10485"/>
                      <a:pt x="16145" y="5834"/>
                    </a:cubicBezTo>
                    <a:cubicBezTo>
                      <a:pt x="15546" y="2420"/>
                      <a:pt x="12554" y="1"/>
                      <a:pt x="9197" y="1"/>
                    </a:cubicBezTo>
                    <a:close/>
                  </a:path>
                </a:pathLst>
              </a:custGeom>
              <a:solidFill>
                <a:schemeClr val="tx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34" name="Google Shape;516;p33">
                <a:hlinkClick r:id="rId3"/>
                <a:extLst>
                  <a:ext uri="{FF2B5EF4-FFF2-40B4-BE49-F238E27FC236}">
                    <a16:creationId xmlns:a16="http://schemas.microsoft.com/office/drawing/2014/main" id="{34975054-D03F-442B-B453-0D4C688185EA}"/>
                  </a:ext>
                </a:extLst>
              </p:cNvPr>
              <p:cNvSpPr/>
              <p:nvPr/>
            </p:nvSpPr>
            <p:spPr>
              <a:xfrm>
                <a:off x="7470189" y="2544153"/>
                <a:ext cx="302953" cy="205386"/>
              </a:xfrm>
              <a:custGeom>
                <a:avLst/>
                <a:gdLst/>
                <a:ahLst/>
                <a:cxnLst/>
                <a:rect l="l" t="t" r="r" b="b"/>
                <a:pathLst>
                  <a:path w="7840" h="5871" extrusionOk="0">
                    <a:moveTo>
                      <a:pt x="0" y="0"/>
                    </a:moveTo>
                    <a:lnTo>
                      <a:pt x="1001" y="5871"/>
                    </a:lnTo>
                    <a:lnTo>
                      <a:pt x="7839" y="1668"/>
                    </a:lnTo>
                    <a:lnTo>
                      <a:pt x="0" y="0"/>
                    </a:lnTo>
                    <a:close/>
                  </a:path>
                </a:pathLst>
              </a:custGeom>
              <a:solidFill>
                <a:schemeClr val="bg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grpSp>
        <p:sp>
          <p:nvSpPr>
            <p:cNvPr id="35" name="Rectangle 34">
              <a:extLst>
                <a:ext uri="{FF2B5EF4-FFF2-40B4-BE49-F238E27FC236}">
                  <a16:creationId xmlns:a16="http://schemas.microsoft.com/office/drawing/2014/main" id="{89A3181B-BE3F-4B42-B788-2C9DA4942811}"/>
                </a:ext>
              </a:extLst>
            </p:cNvPr>
            <p:cNvSpPr/>
            <p:nvPr/>
          </p:nvSpPr>
          <p:spPr bwMode="auto">
            <a:xfrm>
              <a:off x="3946071" y="5666645"/>
              <a:ext cx="6300380" cy="301234"/>
            </a:xfrm>
            <a:prstGeom prst="rect">
              <a:avLst/>
            </a:prstGeom>
            <a:solidFill>
              <a:schemeClr val="tx1"/>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grpSp>
          <p:nvGrpSpPr>
            <p:cNvPr id="36" name="Group 35">
              <a:extLst>
                <a:ext uri="{FF2B5EF4-FFF2-40B4-BE49-F238E27FC236}">
                  <a16:creationId xmlns:a16="http://schemas.microsoft.com/office/drawing/2014/main" id="{EC317FBB-3C7C-4ACB-B7B1-A298D83D3F56}"/>
                </a:ext>
              </a:extLst>
            </p:cNvPr>
            <p:cNvGrpSpPr/>
            <p:nvPr/>
          </p:nvGrpSpPr>
          <p:grpSpPr>
            <a:xfrm>
              <a:off x="4090360" y="5352189"/>
              <a:ext cx="6040360" cy="905471"/>
              <a:chOff x="794594" y="4228844"/>
              <a:chExt cx="2297325" cy="339616"/>
            </a:xfrm>
          </p:grpSpPr>
          <p:sp>
            <p:nvSpPr>
              <p:cNvPr id="37" name="Google Shape;518;p33">
                <a:extLst>
                  <a:ext uri="{FF2B5EF4-FFF2-40B4-BE49-F238E27FC236}">
                    <a16:creationId xmlns:a16="http://schemas.microsoft.com/office/drawing/2014/main" id="{D1A200C7-D95F-4186-8B7D-FDE4DF66669B}"/>
                  </a:ext>
                </a:extLst>
              </p:cNvPr>
              <p:cNvSpPr/>
              <p:nvPr/>
            </p:nvSpPr>
            <p:spPr>
              <a:xfrm rot="527924">
                <a:off x="913133" y="4228844"/>
                <a:ext cx="1995393" cy="339616"/>
              </a:xfrm>
              <a:custGeom>
                <a:avLst/>
                <a:gdLst/>
                <a:ahLst/>
                <a:cxnLst/>
                <a:rect l="l" t="t" r="r" b="b"/>
                <a:pathLst>
                  <a:path w="51638" h="9708" extrusionOk="0">
                    <a:moveTo>
                      <a:pt x="51504" y="0"/>
                    </a:moveTo>
                    <a:lnTo>
                      <a:pt x="0" y="8740"/>
                    </a:lnTo>
                    <a:lnTo>
                      <a:pt x="134" y="9707"/>
                    </a:lnTo>
                    <a:lnTo>
                      <a:pt x="51637" y="934"/>
                    </a:lnTo>
                    <a:lnTo>
                      <a:pt x="51504" y="0"/>
                    </a:lnTo>
                    <a:close/>
                  </a:path>
                </a:pathLst>
              </a:custGeom>
              <a:solidFill>
                <a:schemeClr val="l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38" name="Google Shape;519;p33">
                <a:extLst>
                  <a:ext uri="{FF2B5EF4-FFF2-40B4-BE49-F238E27FC236}">
                    <a16:creationId xmlns:a16="http://schemas.microsoft.com/office/drawing/2014/main" id="{AA2F6729-D076-48DC-BF1C-0AC76A7387EC}"/>
                  </a:ext>
                </a:extLst>
              </p:cNvPr>
              <p:cNvSpPr/>
              <p:nvPr/>
            </p:nvSpPr>
            <p:spPr>
              <a:xfrm rot="527924">
                <a:off x="794594" y="4373769"/>
                <a:ext cx="23223" cy="47857"/>
              </a:xfrm>
              <a:custGeom>
                <a:avLst/>
                <a:gdLst/>
                <a:ahLst/>
                <a:cxnLst/>
                <a:rect l="l" t="t" r="r" b="b"/>
                <a:pathLst>
                  <a:path w="601" h="1368" extrusionOk="0">
                    <a:moveTo>
                      <a:pt x="400" y="0"/>
                    </a:moveTo>
                    <a:lnTo>
                      <a:pt x="0" y="67"/>
                    </a:lnTo>
                    <a:lnTo>
                      <a:pt x="234" y="1368"/>
                    </a:lnTo>
                    <a:lnTo>
                      <a:pt x="601" y="1301"/>
                    </a:lnTo>
                    <a:lnTo>
                      <a:pt x="400" y="0"/>
                    </a:lnTo>
                    <a:close/>
                  </a:path>
                </a:pathLst>
              </a:custGeom>
              <a:solidFill>
                <a:srgbClr val="C00000"/>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39" name="Google Shape;520;p33">
                <a:extLst>
                  <a:ext uri="{FF2B5EF4-FFF2-40B4-BE49-F238E27FC236}">
                    <a16:creationId xmlns:a16="http://schemas.microsoft.com/office/drawing/2014/main" id="{1645A9E3-D44D-4DD9-8869-2921EF931299}"/>
                  </a:ext>
                </a:extLst>
              </p:cNvPr>
              <p:cNvSpPr/>
              <p:nvPr/>
            </p:nvSpPr>
            <p:spPr>
              <a:xfrm rot="527924">
                <a:off x="822041" y="4373276"/>
                <a:ext cx="23262" cy="47892"/>
              </a:xfrm>
              <a:custGeom>
                <a:avLst/>
                <a:gdLst/>
                <a:ahLst/>
                <a:cxnLst/>
                <a:rect l="l" t="t" r="r" b="b"/>
                <a:pathLst>
                  <a:path w="602" h="1369" extrusionOk="0">
                    <a:moveTo>
                      <a:pt x="401" y="1"/>
                    </a:moveTo>
                    <a:lnTo>
                      <a:pt x="1" y="68"/>
                    </a:lnTo>
                    <a:lnTo>
                      <a:pt x="234" y="1368"/>
                    </a:lnTo>
                    <a:lnTo>
                      <a:pt x="601" y="1302"/>
                    </a:lnTo>
                    <a:lnTo>
                      <a:pt x="401" y="1"/>
                    </a:lnTo>
                    <a:close/>
                  </a:path>
                </a:pathLst>
              </a:custGeom>
              <a:solidFill>
                <a:srgbClr val="C00000"/>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0" name="Google Shape;521;p33">
                <a:extLst>
                  <a:ext uri="{FF2B5EF4-FFF2-40B4-BE49-F238E27FC236}">
                    <a16:creationId xmlns:a16="http://schemas.microsoft.com/office/drawing/2014/main" id="{823C144D-BE89-4A9F-897B-53DF7B15A942}"/>
                  </a:ext>
                </a:extLst>
              </p:cNvPr>
              <p:cNvSpPr/>
              <p:nvPr/>
            </p:nvSpPr>
            <p:spPr>
              <a:xfrm rot="527924">
                <a:off x="2959464" y="4389451"/>
                <a:ext cx="18084" cy="19871"/>
              </a:xfrm>
              <a:custGeom>
                <a:avLst/>
                <a:gdLst/>
                <a:ahLst/>
                <a:cxnLst/>
                <a:rect l="l" t="t" r="r" b="b"/>
                <a:pathLst>
                  <a:path w="468" h="568" extrusionOk="0">
                    <a:moveTo>
                      <a:pt x="401" y="1"/>
                    </a:moveTo>
                    <a:lnTo>
                      <a:pt x="1" y="68"/>
                    </a:lnTo>
                    <a:lnTo>
                      <a:pt x="101" y="568"/>
                    </a:lnTo>
                    <a:lnTo>
                      <a:pt x="468" y="501"/>
                    </a:lnTo>
                    <a:lnTo>
                      <a:pt x="401" y="1"/>
                    </a:ln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1" name="Google Shape;522;p33">
                <a:extLst>
                  <a:ext uri="{FF2B5EF4-FFF2-40B4-BE49-F238E27FC236}">
                    <a16:creationId xmlns:a16="http://schemas.microsoft.com/office/drawing/2014/main" id="{B9D9DC05-5E05-4B41-9D70-852C04A2B8F0}"/>
                  </a:ext>
                </a:extLst>
              </p:cNvPr>
              <p:cNvSpPr/>
              <p:nvPr/>
            </p:nvSpPr>
            <p:spPr>
              <a:xfrm rot="527924">
                <a:off x="2968873" y="4378824"/>
                <a:ext cx="28402" cy="38551"/>
              </a:xfrm>
              <a:custGeom>
                <a:avLst/>
                <a:gdLst/>
                <a:ahLst/>
                <a:cxnLst/>
                <a:rect l="l" t="t" r="r" b="b"/>
                <a:pathLst>
                  <a:path w="735" h="1102" extrusionOk="0">
                    <a:moveTo>
                      <a:pt x="568" y="1"/>
                    </a:moveTo>
                    <a:lnTo>
                      <a:pt x="0" y="401"/>
                    </a:lnTo>
                    <a:lnTo>
                      <a:pt x="101" y="868"/>
                    </a:lnTo>
                    <a:lnTo>
                      <a:pt x="734" y="1102"/>
                    </a:lnTo>
                    <a:lnTo>
                      <a:pt x="734" y="1102"/>
                    </a:lnTo>
                    <a:lnTo>
                      <a:pt x="568" y="1"/>
                    </a:ln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2" name="Google Shape;523;p33">
                <a:extLst>
                  <a:ext uri="{FF2B5EF4-FFF2-40B4-BE49-F238E27FC236}">
                    <a16:creationId xmlns:a16="http://schemas.microsoft.com/office/drawing/2014/main" id="{54C844EA-B9F0-4AF0-AEE3-E42581636070}"/>
                  </a:ext>
                </a:extLst>
              </p:cNvPr>
              <p:cNvSpPr/>
              <p:nvPr/>
            </p:nvSpPr>
            <p:spPr>
              <a:xfrm rot="527924">
                <a:off x="3002497" y="4383096"/>
                <a:ext cx="16810" cy="32709"/>
              </a:xfrm>
              <a:custGeom>
                <a:avLst/>
                <a:gdLst/>
                <a:ahLst/>
                <a:cxnLst/>
                <a:rect l="l" t="t" r="r" b="b"/>
                <a:pathLst>
                  <a:path w="435" h="935" extrusionOk="0">
                    <a:moveTo>
                      <a:pt x="67" y="1"/>
                    </a:moveTo>
                    <a:lnTo>
                      <a:pt x="1" y="134"/>
                    </a:lnTo>
                    <a:cubicBezTo>
                      <a:pt x="134" y="201"/>
                      <a:pt x="201" y="334"/>
                      <a:pt x="234" y="468"/>
                    </a:cubicBezTo>
                    <a:cubicBezTo>
                      <a:pt x="234" y="601"/>
                      <a:pt x="201" y="735"/>
                      <a:pt x="134" y="868"/>
                    </a:cubicBezTo>
                    <a:lnTo>
                      <a:pt x="234" y="935"/>
                    </a:lnTo>
                    <a:cubicBezTo>
                      <a:pt x="434" y="635"/>
                      <a:pt x="368" y="234"/>
                      <a:pt x="67" y="1"/>
                    </a:cubicBez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3" name="Google Shape;524;p33">
                <a:extLst>
                  <a:ext uri="{FF2B5EF4-FFF2-40B4-BE49-F238E27FC236}">
                    <a16:creationId xmlns:a16="http://schemas.microsoft.com/office/drawing/2014/main" id="{DAEC6FAD-A4DA-4CFB-8AA6-AAEBDCF9E366}"/>
                  </a:ext>
                </a:extLst>
              </p:cNvPr>
              <p:cNvSpPr/>
              <p:nvPr/>
            </p:nvSpPr>
            <p:spPr>
              <a:xfrm rot="527924">
                <a:off x="2997186" y="4389983"/>
                <a:ext cx="10357" cy="19871"/>
              </a:xfrm>
              <a:custGeom>
                <a:avLst/>
                <a:gdLst/>
                <a:ahLst/>
                <a:cxnLst/>
                <a:rect l="l" t="t" r="r" b="b"/>
                <a:pathLst>
                  <a:path w="268" h="568" extrusionOk="0">
                    <a:moveTo>
                      <a:pt x="67" y="0"/>
                    </a:moveTo>
                    <a:lnTo>
                      <a:pt x="0" y="100"/>
                    </a:lnTo>
                    <a:cubicBezTo>
                      <a:pt x="34" y="134"/>
                      <a:pt x="67" y="201"/>
                      <a:pt x="100" y="267"/>
                    </a:cubicBezTo>
                    <a:cubicBezTo>
                      <a:pt x="100" y="367"/>
                      <a:pt x="100" y="434"/>
                      <a:pt x="67" y="501"/>
                    </a:cubicBezTo>
                    <a:lnTo>
                      <a:pt x="167" y="567"/>
                    </a:lnTo>
                    <a:cubicBezTo>
                      <a:pt x="267" y="367"/>
                      <a:pt x="234" y="134"/>
                      <a:pt x="67" y="0"/>
                    </a:cubicBez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4" name="Google Shape;525;p33">
                <a:extLst>
                  <a:ext uri="{FF2B5EF4-FFF2-40B4-BE49-F238E27FC236}">
                    <a16:creationId xmlns:a16="http://schemas.microsoft.com/office/drawing/2014/main" id="{CE7F0CDB-4FCB-4444-BA30-1E1D7B381B6F}"/>
                  </a:ext>
                </a:extLst>
              </p:cNvPr>
              <p:cNvSpPr/>
              <p:nvPr/>
            </p:nvSpPr>
            <p:spPr>
              <a:xfrm rot="527924">
                <a:off x="3054475" y="4386665"/>
                <a:ext cx="37444" cy="33864"/>
              </a:xfrm>
              <a:custGeom>
                <a:avLst/>
                <a:gdLst/>
                <a:ahLst/>
                <a:cxnLst/>
                <a:rect l="l" t="t" r="r" b="b"/>
                <a:pathLst>
                  <a:path w="969" h="968" extrusionOk="0">
                    <a:moveTo>
                      <a:pt x="835" y="0"/>
                    </a:moveTo>
                    <a:lnTo>
                      <a:pt x="1" y="134"/>
                    </a:lnTo>
                    <a:lnTo>
                      <a:pt x="134" y="968"/>
                    </a:lnTo>
                    <a:lnTo>
                      <a:pt x="968" y="801"/>
                    </a:lnTo>
                    <a:lnTo>
                      <a:pt x="835" y="0"/>
                    </a:ln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5" name="Google Shape;526;p33">
                <a:extLst>
                  <a:ext uri="{FF2B5EF4-FFF2-40B4-BE49-F238E27FC236}">
                    <a16:creationId xmlns:a16="http://schemas.microsoft.com/office/drawing/2014/main" id="{9C74A6BD-DE65-4160-994B-36F535383C8A}"/>
                  </a:ext>
                </a:extLst>
              </p:cNvPr>
              <p:cNvSpPr/>
              <p:nvPr/>
            </p:nvSpPr>
            <p:spPr>
              <a:xfrm rot="527924">
                <a:off x="1277572" y="4359836"/>
                <a:ext cx="87679" cy="75773"/>
              </a:xfrm>
              <a:custGeom>
                <a:avLst/>
                <a:gdLst/>
                <a:ahLst/>
                <a:cxnLst/>
                <a:rect l="l" t="t" r="r" b="b"/>
                <a:pathLst>
                  <a:path w="2269" h="2166" extrusionOk="0">
                    <a:moveTo>
                      <a:pt x="1184" y="1"/>
                    </a:moveTo>
                    <a:cubicBezTo>
                      <a:pt x="1124" y="1"/>
                      <a:pt x="1063" y="6"/>
                      <a:pt x="1001" y="16"/>
                    </a:cubicBezTo>
                    <a:cubicBezTo>
                      <a:pt x="401" y="116"/>
                      <a:pt x="0" y="683"/>
                      <a:pt x="100" y="1250"/>
                    </a:cubicBezTo>
                    <a:cubicBezTo>
                      <a:pt x="134" y="1417"/>
                      <a:pt x="200" y="1584"/>
                      <a:pt x="300" y="1717"/>
                    </a:cubicBezTo>
                    <a:cubicBezTo>
                      <a:pt x="500" y="2002"/>
                      <a:pt x="845" y="2165"/>
                      <a:pt x="1191" y="2165"/>
                    </a:cubicBezTo>
                    <a:cubicBezTo>
                      <a:pt x="1250" y="2165"/>
                      <a:pt x="1309" y="2161"/>
                      <a:pt x="1368" y="2151"/>
                    </a:cubicBezTo>
                    <a:cubicBezTo>
                      <a:pt x="1768" y="2084"/>
                      <a:pt x="2102" y="1784"/>
                      <a:pt x="2235" y="1384"/>
                    </a:cubicBezTo>
                    <a:cubicBezTo>
                      <a:pt x="2269" y="1217"/>
                      <a:pt x="2269" y="1050"/>
                      <a:pt x="2269" y="917"/>
                    </a:cubicBezTo>
                    <a:lnTo>
                      <a:pt x="2235" y="917"/>
                    </a:lnTo>
                    <a:cubicBezTo>
                      <a:pt x="2145" y="378"/>
                      <a:pt x="1707" y="1"/>
                      <a:pt x="1184" y="1"/>
                    </a:cubicBez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grpSp>
        <p:sp>
          <p:nvSpPr>
            <p:cNvPr id="46" name="Rectangle 45">
              <a:extLst>
                <a:ext uri="{FF2B5EF4-FFF2-40B4-BE49-F238E27FC236}">
                  <a16:creationId xmlns:a16="http://schemas.microsoft.com/office/drawing/2014/main" id="{362E6C0E-A143-49E4-8901-8A4336AC5965}"/>
                </a:ext>
              </a:extLst>
            </p:cNvPr>
            <p:cNvSpPr/>
            <p:nvPr/>
          </p:nvSpPr>
          <p:spPr>
            <a:xfrm>
              <a:off x="4425236" y="2459600"/>
              <a:ext cx="5323254" cy="677340"/>
            </a:xfrm>
            <a:prstGeom prst="rect">
              <a:avLst/>
            </a:prstGeom>
          </p:spPr>
          <p:txBody>
            <a:bodyPr wrap="square">
              <a:spAutoFit/>
            </a:bodyPr>
            <a:lstStyle/>
            <a:p>
              <a:pPr algn="ctr" defTabSz="761970" fontAlgn="base">
                <a:lnSpc>
                  <a:spcPct val="107000"/>
                </a:lnSpc>
                <a:spcBef>
                  <a:spcPts val="1800"/>
                </a:spcBef>
                <a:spcAft>
                  <a:spcPts val="667"/>
                </a:spcAft>
                <a:buClr>
                  <a:srgbClr val="212121"/>
                </a:buClr>
                <a:buSzPct val="100000"/>
              </a:pPr>
              <a:r>
                <a:rPr lang="en-US" sz="1500" b="1" kern="0">
                  <a:solidFill>
                    <a:srgbClr val="FFFFFF"/>
                  </a:solidFill>
                  <a:latin typeface="Verdana" panose="020B0604030504040204" pitchFamily="34" charset="0"/>
                  <a:ea typeface="Verdana" panose="020B0604030504040204" pitchFamily="34" charset="0"/>
                  <a:cs typeface="Times New Roman" panose="02020603050405020304" pitchFamily="18" charset="0"/>
                  <a:sym typeface="Arial" pitchFamily="-65" charset="0"/>
                </a:rPr>
                <a:t>How to perform an ultrasound exam of the gastrointestinal (GI) tract</a:t>
              </a:r>
              <a:endParaRPr lang="en-NZ" sz="1500" b="1" kern="0">
                <a:solidFill>
                  <a:srgbClr val="FFFFFF"/>
                </a:solidFill>
                <a:latin typeface="Verdana" panose="020B0604030504040204" pitchFamily="34" charset="0"/>
                <a:ea typeface="Verdana" panose="020B0604030504040204" pitchFamily="34" charset="0"/>
                <a:cs typeface="Times New Roman" panose="02020603050405020304" pitchFamily="18" charset="0"/>
                <a:sym typeface="Arial" pitchFamily="-65" charset="0"/>
              </a:endParaRPr>
            </a:p>
          </p:txBody>
        </p:sp>
        <p:sp>
          <p:nvSpPr>
            <p:cNvPr id="47" name="Rectangle 46">
              <a:extLst>
                <a:ext uri="{FF2B5EF4-FFF2-40B4-BE49-F238E27FC236}">
                  <a16:creationId xmlns:a16="http://schemas.microsoft.com/office/drawing/2014/main" id="{D6AC1C30-48D1-4F0A-8386-6CB0E0D0FD53}"/>
                </a:ext>
              </a:extLst>
            </p:cNvPr>
            <p:cNvSpPr/>
            <p:nvPr/>
          </p:nvSpPr>
          <p:spPr>
            <a:xfrm>
              <a:off x="4089386" y="5019074"/>
              <a:ext cx="5871786" cy="551614"/>
            </a:xfrm>
            <a:prstGeom prst="rect">
              <a:avLst/>
            </a:prstGeom>
          </p:spPr>
          <p:txBody>
            <a:bodyPr wrap="square">
              <a:spAutoFit/>
            </a:bodyPr>
            <a:lstStyle/>
            <a:p>
              <a:pPr algn="ctr" defTabSz="761970" fontAlgn="base">
                <a:lnSpc>
                  <a:spcPct val="107000"/>
                </a:lnSpc>
                <a:spcBef>
                  <a:spcPts val="1800"/>
                </a:spcBef>
                <a:spcAft>
                  <a:spcPts val="667"/>
                </a:spcAft>
                <a:buClr>
                  <a:srgbClr val="212121"/>
                </a:buClr>
                <a:buSzPct val="100000"/>
              </a:pPr>
              <a:r>
                <a:rPr lang="en-US" sz="1167" b="1" i="1" kern="0">
                  <a:solidFill>
                    <a:srgbClr val="FFFFFF"/>
                  </a:solidFill>
                  <a:latin typeface="Verdana" panose="020B0604030504040204" pitchFamily="34" charset="0"/>
                  <a:ea typeface="Verdana" panose="020B0604030504040204" pitchFamily="34" charset="0"/>
                  <a:cs typeface="Times New Roman" panose="02020603050405020304" pitchFamily="18" charset="0"/>
                </a:rPr>
                <a:t>Watch the video to learn how to identify various segments of the GI tract on IUS (duration: 4 min)</a:t>
              </a:r>
            </a:p>
          </p:txBody>
        </p:sp>
        <p:sp>
          <p:nvSpPr>
            <p:cNvPr id="48" name="Rectangle 47">
              <a:extLst>
                <a:ext uri="{FF2B5EF4-FFF2-40B4-BE49-F238E27FC236}">
                  <a16:creationId xmlns:a16="http://schemas.microsoft.com/office/drawing/2014/main" id="{5D403128-89CD-4EB2-97FC-C3B76743DEF1}"/>
                </a:ext>
              </a:extLst>
            </p:cNvPr>
            <p:cNvSpPr/>
            <p:nvPr/>
          </p:nvSpPr>
          <p:spPr>
            <a:xfrm>
              <a:off x="4150970" y="4374737"/>
              <a:ext cx="5871786" cy="321011"/>
            </a:xfrm>
            <a:prstGeom prst="rect">
              <a:avLst/>
            </a:prstGeom>
          </p:spPr>
          <p:txBody>
            <a:bodyPr wrap="square">
              <a:spAutoFit/>
            </a:bodyPr>
            <a:lstStyle/>
            <a:p>
              <a:pPr algn="ctr" defTabSz="761970" fontAlgn="base">
                <a:lnSpc>
                  <a:spcPct val="107000"/>
                </a:lnSpc>
                <a:spcBef>
                  <a:spcPts val="1800"/>
                </a:spcBef>
                <a:spcAft>
                  <a:spcPts val="667"/>
                </a:spcAft>
                <a:buClr>
                  <a:srgbClr val="212121"/>
                </a:buClr>
                <a:buSzPct val="100000"/>
              </a:pPr>
              <a:r>
                <a:rPr lang="en-US" sz="1167" kern="0">
                  <a:solidFill>
                    <a:srgbClr val="FFFFFF"/>
                  </a:solidFill>
                  <a:latin typeface="Verdana" panose="020B0604030504040204" pitchFamily="34" charset="0"/>
                  <a:ea typeface="Verdana" panose="020B0604030504040204" pitchFamily="34" charset="0"/>
                  <a:cs typeface="Times New Roman" panose="02020603050405020304" pitchFamily="18" charset="0"/>
                </a:rPr>
                <a:t>Click to Play</a:t>
              </a:r>
            </a:p>
          </p:txBody>
        </p:sp>
        <p:sp>
          <p:nvSpPr>
            <p:cNvPr id="30" name="Shape 29">
              <a:extLst>
                <a:ext uri="{FF2B5EF4-FFF2-40B4-BE49-F238E27FC236}">
                  <a16:creationId xmlns:a16="http://schemas.microsoft.com/office/drawing/2014/main" id="{9C284507-4AC7-4D19-B35B-B0B4B6C7261F}"/>
                </a:ext>
              </a:extLst>
            </p:cNvPr>
            <p:cNvSpPr/>
            <p:nvPr/>
          </p:nvSpPr>
          <p:spPr>
            <a:xfrm>
              <a:off x="6729858" y="1740235"/>
              <a:ext cx="3778087" cy="4616487"/>
            </a:xfrm>
            <a:custGeom>
              <a:avLst/>
              <a:gdLst/>
              <a:ahLst/>
              <a:cxnLst>
                <a:cxn ang="0">
                  <a:pos x="wd2" y="hd2"/>
                </a:cxn>
                <a:cxn ang="5400000">
                  <a:pos x="wd2" y="hd2"/>
                </a:cxn>
                <a:cxn ang="10800000">
                  <a:pos x="wd2" y="hd2"/>
                </a:cxn>
                <a:cxn ang="16200000">
                  <a:pos x="wd2" y="hd2"/>
                </a:cxn>
              </a:cxnLst>
              <a:rect l="0" t="0" r="r" b="b"/>
              <a:pathLst>
                <a:path w="21600" h="21600" extrusionOk="0">
                  <a:moveTo>
                    <a:pt x="21600" y="21266"/>
                  </a:moveTo>
                  <a:lnTo>
                    <a:pt x="21600" y="21236"/>
                  </a:lnTo>
                  <a:lnTo>
                    <a:pt x="21600" y="21100"/>
                  </a:lnTo>
                  <a:lnTo>
                    <a:pt x="21600" y="834"/>
                  </a:lnTo>
                  <a:cubicBezTo>
                    <a:pt x="21600" y="374"/>
                    <a:pt x="21143" y="0"/>
                    <a:pt x="20581" y="0"/>
                  </a:cubicBezTo>
                  <a:lnTo>
                    <a:pt x="14299" y="0"/>
                  </a:lnTo>
                  <a:lnTo>
                    <a:pt x="0" y="21600"/>
                  </a:lnTo>
                  <a:lnTo>
                    <a:pt x="21192" y="21600"/>
                  </a:lnTo>
                  <a:cubicBezTo>
                    <a:pt x="21417" y="21600"/>
                    <a:pt x="21600" y="21450"/>
                    <a:pt x="21600" y="21266"/>
                  </a:cubicBezTo>
                  <a:close/>
                </a:path>
              </a:pathLst>
            </a:custGeom>
            <a:gradFill>
              <a:gsLst>
                <a:gs pos="0">
                  <a:srgbClr val="FFFFFF">
                    <a:alpha val="60000"/>
                  </a:srgbClr>
                </a:gs>
                <a:gs pos="100000">
                  <a:srgbClr val="FFFFFF">
                    <a:alpha val="10000"/>
                  </a:srgbClr>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grpSp>
    </p:spTree>
    <p:extLst>
      <p:ext uri="{BB962C8B-B14F-4D97-AF65-F5344CB8AC3E}">
        <p14:creationId xmlns:p14="http://schemas.microsoft.com/office/powerpoint/2010/main" val="27442126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4A21-DCDC-4840-A7DC-545AD411E5AA}"/>
              </a:ext>
            </a:extLst>
          </p:cNvPr>
          <p:cNvSpPr>
            <a:spLocks noGrp="1"/>
          </p:cNvSpPr>
          <p:nvPr>
            <p:ph type="title"/>
          </p:nvPr>
        </p:nvSpPr>
        <p:spPr>
          <a:xfrm>
            <a:off x="605367" y="275483"/>
            <a:ext cx="10145760" cy="923330"/>
          </a:xfrm>
        </p:spPr>
        <p:txBody>
          <a:bodyPr/>
          <a:lstStyle/>
          <a:p>
            <a:r>
              <a:rPr lang="en-US"/>
              <a:t>Differentiating small bowel from large bowel on IUS</a:t>
            </a:r>
          </a:p>
        </p:txBody>
      </p:sp>
      <p:sp>
        <p:nvSpPr>
          <p:cNvPr id="4" name="Slide Number Placeholder 3">
            <a:extLst>
              <a:ext uri="{FF2B5EF4-FFF2-40B4-BE49-F238E27FC236}">
                <a16:creationId xmlns:a16="http://schemas.microsoft.com/office/drawing/2014/main" id="{40016B05-FACA-4D86-9B12-E89545DB5ADB}"/>
              </a:ext>
            </a:extLst>
          </p:cNvPr>
          <p:cNvSpPr>
            <a:spLocks noGrp="1"/>
          </p:cNvSpPr>
          <p:nvPr>
            <p:ph type="sldNum" sz="quarter" idx="4"/>
          </p:nvPr>
        </p:nvSpPr>
        <p:spPr/>
        <p:txBody>
          <a:bodyPr/>
          <a:lstStyle/>
          <a:p>
            <a:pPr defTabSz="608486" fontAlgn="base">
              <a:spcBef>
                <a:spcPct val="50000"/>
              </a:spcBef>
              <a:spcAft>
                <a:spcPct val="0"/>
              </a:spcAft>
            </a:pPr>
            <a:fld id="{AD816501-AAE5-214E-B100-00C3DC5F5E3F}" type="slidenum">
              <a:rPr lang="en-US">
                <a:solidFill>
                  <a:srgbClr val="646464"/>
                </a:solidFill>
              </a:rPr>
              <a:pPr defTabSz="608486" fontAlgn="base">
                <a:spcBef>
                  <a:spcPct val="50000"/>
                </a:spcBef>
                <a:spcAft>
                  <a:spcPct val="0"/>
                </a:spcAft>
              </a:pPr>
              <a:t>8</a:t>
            </a:fld>
            <a:endParaRPr lang="en-US">
              <a:solidFill>
                <a:srgbClr val="646464"/>
              </a:solidFill>
            </a:endParaRPr>
          </a:p>
        </p:txBody>
      </p:sp>
      <p:sp>
        <p:nvSpPr>
          <p:cNvPr id="5" name="Text Placeholder 4">
            <a:extLst>
              <a:ext uri="{FF2B5EF4-FFF2-40B4-BE49-F238E27FC236}">
                <a16:creationId xmlns:a16="http://schemas.microsoft.com/office/drawing/2014/main" id="{CCE49559-CC62-4662-B0F2-56A4CCA86709}"/>
              </a:ext>
            </a:extLst>
          </p:cNvPr>
          <p:cNvSpPr>
            <a:spLocks noGrp="1"/>
          </p:cNvSpPr>
          <p:nvPr>
            <p:ph type="body" sz="quarter" idx="17"/>
          </p:nvPr>
        </p:nvSpPr>
        <p:spPr>
          <a:xfrm>
            <a:off x="601928" y="6382338"/>
            <a:ext cx="8382000" cy="275167"/>
          </a:xfrm>
        </p:spPr>
        <p:txBody>
          <a:bodyPr/>
          <a:lstStyle/>
          <a:p>
            <a:r>
              <a:rPr lang="en-US"/>
              <a:t>IUS: Intestinal ultrasound </a:t>
            </a:r>
          </a:p>
          <a:p>
            <a:r>
              <a:rPr lang="en-US"/>
              <a:t>1. Jauregui-</a:t>
            </a:r>
            <a:r>
              <a:rPr lang="en-US" err="1"/>
              <a:t>Amezaga</a:t>
            </a:r>
            <a:r>
              <a:rPr lang="en-US"/>
              <a:t>, A., &amp; </a:t>
            </a:r>
            <a:r>
              <a:rPr lang="en-US" err="1"/>
              <a:t>Rimola</a:t>
            </a:r>
            <a:r>
              <a:rPr lang="en-US"/>
              <a:t>, J. (2021). </a:t>
            </a:r>
            <a:r>
              <a:rPr lang="en-US" i="1"/>
              <a:t>Life (Basel, Switzerland),</a:t>
            </a:r>
            <a:r>
              <a:rPr lang="en-US"/>
              <a:t> 11(7), 603. 2. </a:t>
            </a:r>
            <a:r>
              <a:rPr lang="en-US" err="1"/>
              <a:t>Azzouz</a:t>
            </a:r>
            <a:r>
              <a:rPr lang="en-US"/>
              <a:t> LL, Sharma S. Physiology, Large Intestine. [Updated 2021 Aug 9]. In: </a:t>
            </a:r>
            <a:r>
              <a:rPr lang="en-US" err="1"/>
              <a:t>StatPearls</a:t>
            </a:r>
            <a:r>
              <a:rPr lang="en-US"/>
              <a:t> [Internet]. Treasure Island (FL): </a:t>
            </a:r>
            <a:r>
              <a:rPr lang="en-US" err="1"/>
              <a:t>StatPearls</a:t>
            </a:r>
            <a:r>
              <a:rPr lang="en-US"/>
              <a:t> Publishing; 2022 Jan-. Available from: </a:t>
            </a:r>
            <a:r>
              <a:rPr lang="en-US">
                <a:hlinkClick r:id="rId3"/>
              </a:rPr>
              <a:t>https://www.ncbi.nlm.nih.gov/books/NBK507857/</a:t>
            </a:r>
            <a:r>
              <a:rPr lang="en-US"/>
              <a:t>  </a:t>
            </a:r>
          </a:p>
        </p:txBody>
      </p:sp>
      <p:sp>
        <p:nvSpPr>
          <p:cNvPr id="3" name="Rectangle 2">
            <a:extLst>
              <a:ext uri="{FF2B5EF4-FFF2-40B4-BE49-F238E27FC236}">
                <a16:creationId xmlns:a16="http://schemas.microsoft.com/office/drawing/2014/main" id="{082AB127-C07D-42BC-8BF9-BCE6115CA36F}"/>
              </a:ext>
            </a:extLst>
          </p:cNvPr>
          <p:cNvSpPr/>
          <p:nvPr/>
        </p:nvSpPr>
        <p:spPr>
          <a:xfrm>
            <a:off x="976444" y="2162689"/>
            <a:ext cx="3353513" cy="2893741"/>
          </a:xfrm>
          <a:prstGeom prst="rect">
            <a:avLst/>
          </a:prstGeom>
        </p:spPr>
        <p:txBody>
          <a:bodyPr wrap="square">
            <a:spAutoFit/>
          </a:bodyPr>
          <a:lstStyle/>
          <a:p>
            <a:pPr defTabSz="761970" fontAlgn="base">
              <a:spcBef>
                <a:spcPct val="50000"/>
              </a:spcBef>
              <a:spcAft>
                <a:spcPct val="0"/>
              </a:spcAft>
            </a:pPr>
            <a:r>
              <a:rPr lang="en-US" sz="1583" kern="0">
                <a:solidFill>
                  <a:srgbClr val="212121"/>
                </a:solidFill>
                <a:latin typeface="Verdana" panose="020B0604030504040204" pitchFamily="34" charset="0"/>
                <a:ea typeface="Verdana" panose="020B0604030504040204" pitchFamily="34" charset="0"/>
              </a:rPr>
              <a:t>Peristalsis helps differentiate the small intestine from the colon.</a:t>
            </a:r>
            <a:r>
              <a:rPr lang="en-US" sz="1583" kern="0" baseline="30000">
                <a:solidFill>
                  <a:srgbClr val="212121"/>
                </a:solidFill>
                <a:latin typeface="Verdana" panose="020B0604030504040204" pitchFamily="34" charset="0"/>
                <a:ea typeface="Verdana" panose="020B0604030504040204" pitchFamily="34" charset="0"/>
              </a:rPr>
              <a:t>1</a:t>
            </a:r>
            <a:r>
              <a:rPr lang="en-US" sz="1583" kern="0">
                <a:solidFill>
                  <a:srgbClr val="212121"/>
                </a:solidFill>
                <a:latin typeface="Verdana" panose="020B0604030504040204" pitchFamily="34" charset="0"/>
                <a:ea typeface="Verdana" panose="020B0604030504040204" pitchFamily="34" charset="0"/>
              </a:rPr>
              <a:t> Small bowel peristalsis is diminished in cases of wall stiffness.</a:t>
            </a:r>
            <a:r>
              <a:rPr lang="en-US" sz="1583" kern="0" baseline="30000">
                <a:solidFill>
                  <a:srgbClr val="212121"/>
                </a:solidFill>
                <a:latin typeface="Verdana" panose="020B0604030504040204" pitchFamily="34" charset="0"/>
                <a:ea typeface="Verdana" panose="020B0604030504040204" pitchFamily="34" charset="0"/>
              </a:rPr>
              <a:t>1 </a:t>
            </a:r>
          </a:p>
          <a:p>
            <a:pPr defTabSz="761970" fontAlgn="base">
              <a:spcBef>
                <a:spcPct val="50000"/>
              </a:spcBef>
              <a:spcAft>
                <a:spcPct val="0"/>
              </a:spcAft>
            </a:pPr>
            <a:endParaRPr lang="en-US" sz="1583" kern="0" baseline="30000">
              <a:solidFill>
                <a:srgbClr val="212121"/>
              </a:solidFill>
              <a:latin typeface="Verdana" panose="020B0604030504040204" pitchFamily="34" charset="0"/>
              <a:ea typeface="Verdana" panose="020B0604030504040204" pitchFamily="34" charset="0"/>
            </a:endParaRPr>
          </a:p>
          <a:p>
            <a:pPr defTabSz="761970" fontAlgn="base">
              <a:spcBef>
                <a:spcPct val="50000"/>
              </a:spcBef>
              <a:spcAft>
                <a:spcPct val="0"/>
              </a:spcAft>
            </a:pPr>
            <a:r>
              <a:rPr lang="en-US" sz="1583" kern="0">
                <a:solidFill>
                  <a:srgbClr val="212121"/>
                </a:solidFill>
                <a:latin typeface="Verdana" panose="020B0604030504040204" pitchFamily="34" charset="0"/>
                <a:ea typeface="Verdana" panose="020B0604030504040204" pitchFamily="34" charset="0"/>
              </a:rPr>
              <a:t>Haustra are saccules in the colon that give it its segmented appearance and differentiate it from the small bowel.</a:t>
            </a:r>
            <a:r>
              <a:rPr lang="en-US" sz="1583" kern="0" baseline="30000">
                <a:solidFill>
                  <a:srgbClr val="212121"/>
                </a:solidFill>
                <a:latin typeface="Verdana" panose="020B0604030504040204" pitchFamily="34" charset="0"/>
                <a:ea typeface="Verdana" panose="020B0604030504040204" pitchFamily="34" charset="0"/>
              </a:rPr>
              <a:t>2</a:t>
            </a:r>
          </a:p>
        </p:txBody>
      </p:sp>
      <p:sp>
        <p:nvSpPr>
          <p:cNvPr id="52" name="Rectangle 51">
            <a:extLst>
              <a:ext uri="{FF2B5EF4-FFF2-40B4-BE49-F238E27FC236}">
                <a16:creationId xmlns:a16="http://schemas.microsoft.com/office/drawing/2014/main" id="{8C051B2C-64AD-412C-B3BE-A1FD3E6DE9DE}"/>
              </a:ext>
            </a:extLst>
          </p:cNvPr>
          <p:cNvSpPr/>
          <p:nvPr/>
        </p:nvSpPr>
        <p:spPr>
          <a:xfrm>
            <a:off x="4363025" y="5543303"/>
            <a:ext cx="7277683" cy="400110"/>
          </a:xfrm>
          <a:prstGeom prst="rect">
            <a:avLst/>
          </a:prstGeom>
        </p:spPr>
        <p:txBody>
          <a:bodyPr wrap="square">
            <a:spAutoFit/>
          </a:bodyPr>
          <a:lstStyle/>
          <a:p>
            <a:pPr algn="ctr" defTabSz="761970" fontAlgn="base">
              <a:spcBef>
                <a:spcPts val="1800"/>
              </a:spcBef>
              <a:spcAft>
                <a:spcPct val="0"/>
              </a:spcAft>
              <a:buClr>
                <a:srgbClr val="212121"/>
              </a:buClr>
              <a:buSzPct val="100000"/>
            </a:pPr>
            <a:r>
              <a:rPr lang="en-US" sz="1000" kern="0">
                <a:solidFill>
                  <a:srgbClr val="202124"/>
                </a:solidFill>
                <a:latin typeface="Verdana" panose="020B0604030504040204" pitchFamily="34" charset="0"/>
                <a:ea typeface="Verdana" panose="020B0604030504040204" pitchFamily="34" charset="0"/>
                <a:cs typeface="Times New Roman" panose="02020603050405020304" pitchFamily="18" charset="0"/>
                <a:sym typeface="Arial" pitchFamily="-65" charset="0"/>
              </a:rPr>
              <a:t>Sonographic Tendencies, Jan 31, 2022. Differentiating small bowel from large bowel (specifically ileum vs cecum). YouTube. </a:t>
            </a:r>
            <a:r>
              <a:rPr lang="en-US" sz="1000" kern="0">
                <a:solidFill>
                  <a:srgbClr val="202124"/>
                </a:solidFill>
                <a:latin typeface="Verdana" panose="020B0604030504040204" pitchFamily="34" charset="0"/>
                <a:ea typeface="Verdana" panose="020B0604030504040204" pitchFamily="34" charset="0"/>
                <a:cs typeface="Times New Roman" panose="02020603050405020304" pitchFamily="18" charset="0"/>
                <a:sym typeface="Arial" pitchFamily="-65" charset="0"/>
                <a:hlinkClick r:id="rId4"/>
              </a:rPr>
              <a:t>https://www.youtube.com/watch?v=t-jqbgZjFFY&amp;ab_channel=SonographicTendencies</a:t>
            </a:r>
            <a:r>
              <a:rPr lang="en-US" sz="1000" kern="0">
                <a:solidFill>
                  <a:srgbClr val="202124"/>
                </a:solidFill>
                <a:latin typeface="Verdana" panose="020B0604030504040204" pitchFamily="34" charset="0"/>
                <a:ea typeface="Verdana" panose="020B0604030504040204" pitchFamily="34" charset="0"/>
                <a:cs typeface="Times New Roman" panose="02020603050405020304" pitchFamily="18" charset="0"/>
                <a:sym typeface="Arial" pitchFamily="-65" charset="0"/>
              </a:rPr>
              <a:t>   </a:t>
            </a:r>
          </a:p>
        </p:txBody>
      </p:sp>
      <p:sp>
        <p:nvSpPr>
          <p:cNvPr id="53" name="Google Shape;11764;p291">
            <a:extLst>
              <a:ext uri="{FF2B5EF4-FFF2-40B4-BE49-F238E27FC236}">
                <a16:creationId xmlns:a16="http://schemas.microsoft.com/office/drawing/2014/main" id="{A30F568A-BF27-4CD1-AB9D-9BD9D199B06F}"/>
              </a:ext>
            </a:extLst>
          </p:cNvPr>
          <p:cNvSpPr/>
          <p:nvPr/>
        </p:nvSpPr>
        <p:spPr>
          <a:xfrm>
            <a:off x="601928" y="2200105"/>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sp>
        <p:nvSpPr>
          <p:cNvPr id="54" name="Google Shape;11764;p291">
            <a:extLst>
              <a:ext uri="{FF2B5EF4-FFF2-40B4-BE49-F238E27FC236}">
                <a16:creationId xmlns:a16="http://schemas.microsoft.com/office/drawing/2014/main" id="{A7EB12A4-B681-4FAE-A67E-67516F05F898}"/>
              </a:ext>
            </a:extLst>
          </p:cNvPr>
          <p:cNvSpPr/>
          <p:nvPr/>
        </p:nvSpPr>
        <p:spPr>
          <a:xfrm>
            <a:off x="610203" y="3747714"/>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endParaRPr sz="1667">
              <a:solidFill>
                <a:srgbClr val="212121"/>
              </a:solidFill>
              <a:latin typeface="Roboto Condensed"/>
              <a:ea typeface="Roboto Condensed"/>
              <a:cs typeface="Roboto Condensed"/>
              <a:sym typeface="Roboto Condensed"/>
            </a:endParaRPr>
          </a:p>
        </p:txBody>
      </p:sp>
      <p:grpSp>
        <p:nvGrpSpPr>
          <p:cNvPr id="7" name="Group 6">
            <a:extLst>
              <a:ext uri="{FF2B5EF4-FFF2-40B4-BE49-F238E27FC236}">
                <a16:creationId xmlns:a16="http://schemas.microsoft.com/office/drawing/2014/main" id="{C37B05C8-9C70-4CC8-9EF4-62B39DC30B15}"/>
              </a:ext>
            </a:extLst>
          </p:cNvPr>
          <p:cNvGrpSpPr/>
          <p:nvPr/>
        </p:nvGrpSpPr>
        <p:grpSpPr>
          <a:xfrm>
            <a:off x="4406787" y="1382904"/>
            <a:ext cx="7132773" cy="4092193"/>
            <a:chOff x="5288144" y="1659484"/>
            <a:chExt cx="8559328" cy="4910632"/>
          </a:xfrm>
        </p:grpSpPr>
        <p:sp>
          <p:nvSpPr>
            <p:cNvPr id="9" name="Shape 6">
              <a:extLst>
                <a:ext uri="{FF2B5EF4-FFF2-40B4-BE49-F238E27FC236}">
                  <a16:creationId xmlns:a16="http://schemas.microsoft.com/office/drawing/2014/main" id="{740184FF-FD10-4892-AA75-07DC3063E870}"/>
                </a:ext>
              </a:extLst>
            </p:cNvPr>
            <p:cNvSpPr/>
            <p:nvPr/>
          </p:nvSpPr>
          <p:spPr>
            <a:xfrm>
              <a:off x="6138155" y="1723235"/>
              <a:ext cx="6862093" cy="4652140"/>
            </a:xfrm>
            <a:custGeom>
              <a:avLst/>
              <a:gdLst/>
              <a:ahLst/>
              <a:cxnLst>
                <a:cxn ang="0">
                  <a:pos x="wd2" y="hd2"/>
                </a:cxn>
                <a:cxn ang="5400000">
                  <a:pos x="wd2" y="hd2"/>
                </a:cxn>
                <a:cxn ang="10800000">
                  <a:pos x="wd2" y="hd2"/>
                </a:cxn>
                <a:cxn ang="16200000">
                  <a:pos x="wd2" y="hd2"/>
                </a:cxn>
              </a:cxnLst>
              <a:rect l="0" t="0" r="r" b="b"/>
              <a:pathLst>
                <a:path w="21600" h="21600" extrusionOk="0">
                  <a:moveTo>
                    <a:pt x="20703" y="1320"/>
                  </a:moveTo>
                  <a:lnTo>
                    <a:pt x="20703" y="19605"/>
                  </a:lnTo>
                  <a:lnTo>
                    <a:pt x="895" y="19605"/>
                  </a:lnTo>
                  <a:lnTo>
                    <a:pt x="895" y="1320"/>
                  </a:lnTo>
                  <a:lnTo>
                    <a:pt x="20703" y="1320"/>
                  </a:lnTo>
                  <a:cubicBezTo>
                    <a:pt x="20703" y="1320"/>
                    <a:pt x="20703" y="1320"/>
                    <a:pt x="20703" y="1320"/>
                  </a:cubicBezTo>
                  <a:close/>
                  <a:moveTo>
                    <a:pt x="20983" y="0"/>
                  </a:moveTo>
                  <a:lnTo>
                    <a:pt x="617" y="0"/>
                  </a:lnTo>
                  <a:cubicBezTo>
                    <a:pt x="277" y="0"/>
                    <a:pt x="0" y="408"/>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8"/>
                    <a:pt x="21323" y="0"/>
                    <a:pt x="20983" y="0"/>
                  </a:cubicBezTo>
                  <a:close/>
                </a:path>
              </a:pathLst>
            </a:custGeom>
            <a:gradFill>
              <a:gsLst>
                <a:gs pos="0">
                  <a:srgbClr val="E8E7E8"/>
                </a:gs>
                <a:gs pos="95000">
                  <a:srgbClr val="AFB2B4"/>
                </a:gs>
              </a:gsLst>
              <a:lin ang="2043523"/>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0" name="Shape 7">
              <a:extLst>
                <a:ext uri="{FF2B5EF4-FFF2-40B4-BE49-F238E27FC236}">
                  <a16:creationId xmlns:a16="http://schemas.microsoft.com/office/drawing/2014/main" id="{8C9E5B53-FFC6-4D79-A6C1-D8A733BB8BA9}"/>
                </a:ext>
              </a:extLst>
            </p:cNvPr>
            <p:cNvSpPr/>
            <p:nvPr/>
          </p:nvSpPr>
          <p:spPr>
            <a:xfrm>
              <a:off x="12972250" y="6279298"/>
              <a:ext cx="56955" cy="1078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10800" y="11510"/>
                  </a:lnTo>
                  <a:lnTo>
                    <a:pt x="21600" y="0"/>
                  </a:lnTo>
                  <a:cubicBezTo>
                    <a:pt x="21600" y="0"/>
                    <a:pt x="21600" y="21600"/>
                    <a:pt x="21600" y="21600"/>
                  </a:cubicBezTo>
                  <a:close/>
                </a:path>
              </a:pathLst>
            </a:custGeom>
            <a:solidFill>
              <a:srgbClr val="A8A9AC"/>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1" name="Shape 8">
              <a:extLst>
                <a:ext uri="{FF2B5EF4-FFF2-40B4-BE49-F238E27FC236}">
                  <a16:creationId xmlns:a16="http://schemas.microsoft.com/office/drawing/2014/main" id="{E18AEFA7-B14A-42A1-9588-AB78D3FF64BB}"/>
                </a:ext>
              </a:extLst>
            </p:cNvPr>
            <p:cNvSpPr/>
            <p:nvPr/>
          </p:nvSpPr>
          <p:spPr>
            <a:xfrm>
              <a:off x="6108405" y="6279298"/>
              <a:ext cx="56955" cy="1078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1832" y="12996"/>
                  </a:lnTo>
                  <a:cubicBezTo>
                    <a:pt x="11832" y="12996"/>
                    <a:pt x="21600" y="21600"/>
                    <a:pt x="21600" y="21600"/>
                  </a:cubicBezTo>
                  <a:close/>
                </a:path>
              </a:pathLst>
            </a:custGeom>
            <a:solidFill>
              <a:srgbClr val="A8A9AC"/>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2" name="Shape 9">
              <a:extLst>
                <a:ext uri="{FF2B5EF4-FFF2-40B4-BE49-F238E27FC236}">
                  <a16:creationId xmlns:a16="http://schemas.microsoft.com/office/drawing/2014/main" id="{E735E25A-423F-4650-A1C7-46E0B3C94814}"/>
                </a:ext>
              </a:extLst>
            </p:cNvPr>
            <p:cNvSpPr/>
            <p:nvPr/>
          </p:nvSpPr>
          <p:spPr>
            <a:xfrm>
              <a:off x="6074405" y="1659484"/>
              <a:ext cx="6986882" cy="4898300"/>
            </a:xfrm>
            <a:custGeom>
              <a:avLst/>
              <a:gdLst/>
              <a:ahLst/>
              <a:cxnLst>
                <a:cxn ang="0">
                  <a:pos x="wd2" y="hd2"/>
                </a:cxn>
                <a:cxn ang="5400000">
                  <a:pos x="wd2" y="hd2"/>
                </a:cxn>
                <a:cxn ang="10800000">
                  <a:pos x="wd2" y="hd2"/>
                </a:cxn>
                <a:cxn ang="16200000">
                  <a:pos x="wd2" y="hd2"/>
                </a:cxn>
              </a:cxnLst>
              <a:rect l="0" t="0" r="r" b="b"/>
              <a:pathLst>
                <a:path w="21600" h="21600" extrusionOk="0">
                  <a:moveTo>
                    <a:pt x="20801" y="0"/>
                  </a:moveTo>
                  <a:lnTo>
                    <a:pt x="799" y="0"/>
                  </a:lnTo>
                  <a:cubicBezTo>
                    <a:pt x="358" y="0"/>
                    <a:pt x="0" y="510"/>
                    <a:pt x="0" y="1140"/>
                  </a:cubicBezTo>
                  <a:lnTo>
                    <a:pt x="0" y="20460"/>
                  </a:lnTo>
                  <a:cubicBezTo>
                    <a:pt x="0" y="21090"/>
                    <a:pt x="358" y="21600"/>
                    <a:pt x="799" y="21600"/>
                  </a:cubicBezTo>
                  <a:lnTo>
                    <a:pt x="20801" y="21600"/>
                  </a:lnTo>
                  <a:cubicBezTo>
                    <a:pt x="21242" y="21600"/>
                    <a:pt x="21600" y="21090"/>
                    <a:pt x="21600" y="20460"/>
                  </a:cubicBezTo>
                  <a:lnTo>
                    <a:pt x="21600" y="1140"/>
                  </a:lnTo>
                  <a:cubicBezTo>
                    <a:pt x="21600" y="510"/>
                    <a:pt x="21242" y="0"/>
                    <a:pt x="20801" y="0"/>
                  </a:cubicBezTo>
                  <a:cubicBezTo>
                    <a:pt x="20801" y="0"/>
                    <a:pt x="20801" y="0"/>
                    <a:pt x="20801" y="0"/>
                  </a:cubicBezTo>
                  <a:close/>
                  <a:moveTo>
                    <a:pt x="20801" y="138"/>
                  </a:moveTo>
                  <a:cubicBezTo>
                    <a:pt x="21188" y="138"/>
                    <a:pt x="21504" y="587"/>
                    <a:pt x="21504" y="1140"/>
                  </a:cubicBezTo>
                  <a:lnTo>
                    <a:pt x="21504" y="20460"/>
                  </a:lnTo>
                  <a:cubicBezTo>
                    <a:pt x="21504" y="21013"/>
                    <a:pt x="21188" y="21462"/>
                    <a:pt x="20801" y="21462"/>
                  </a:cubicBezTo>
                  <a:lnTo>
                    <a:pt x="799" y="21462"/>
                  </a:lnTo>
                  <a:cubicBezTo>
                    <a:pt x="412" y="21462"/>
                    <a:pt x="96" y="21013"/>
                    <a:pt x="96" y="20460"/>
                  </a:cubicBezTo>
                  <a:lnTo>
                    <a:pt x="96" y="1140"/>
                  </a:lnTo>
                  <a:cubicBezTo>
                    <a:pt x="96" y="587"/>
                    <a:pt x="412" y="138"/>
                    <a:pt x="799" y="138"/>
                  </a:cubicBezTo>
                  <a:lnTo>
                    <a:pt x="20801" y="138"/>
                  </a:lnTo>
                </a:path>
              </a:pathLst>
            </a:custGeom>
            <a:gradFill>
              <a:gsLst>
                <a:gs pos="100000">
                  <a:srgbClr val="C7C8CB"/>
                </a:gs>
                <a:gs pos="0">
                  <a:srgbClr val="E9EBF2"/>
                </a:gs>
              </a:gsLst>
              <a:lin ang="3283355"/>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3" name="Shape 10">
              <a:extLst>
                <a:ext uri="{FF2B5EF4-FFF2-40B4-BE49-F238E27FC236}">
                  <a16:creationId xmlns:a16="http://schemas.microsoft.com/office/drawing/2014/main" id="{1E16AFE5-ADBD-4C97-8EDB-FFA16F5A27D3}"/>
                </a:ext>
              </a:extLst>
            </p:cNvPr>
            <p:cNvSpPr/>
            <p:nvPr/>
          </p:nvSpPr>
          <p:spPr>
            <a:xfrm>
              <a:off x="6095655" y="1680734"/>
              <a:ext cx="6942313" cy="4853728"/>
            </a:xfrm>
            <a:custGeom>
              <a:avLst/>
              <a:gdLst/>
              <a:ahLst/>
              <a:cxnLst>
                <a:cxn ang="0">
                  <a:pos x="wd2" y="hd2"/>
                </a:cxn>
                <a:cxn ang="5400000">
                  <a:pos x="wd2" y="hd2"/>
                </a:cxn>
                <a:cxn ang="10800000">
                  <a:pos x="wd2" y="hd2"/>
                </a:cxn>
                <a:cxn ang="16200000">
                  <a:pos x="wd2" y="hd2"/>
                </a:cxn>
              </a:cxnLst>
              <a:rect l="0" t="0" r="r" b="b"/>
              <a:pathLst>
                <a:path w="21600" h="21600" extrusionOk="0">
                  <a:moveTo>
                    <a:pt x="20865" y="0"/>
                  </a:moveTo>
                  <a:lnTo>
                    <a:pt x="735" y="0"/>
                  </a:lnTo>
                  <a:cubicBezTo>
                    <a:pt x="330" y="0"/>
                    <a:pt x="0" y="472"/>
                    <a:pt x="0" y="1051"/>
                  </a:cubicBezTo>
                  <a:lnTo>
                    <a:pt x="0" y="20549"/>
                  </a:lnTo>
                  <a:cubicBezTo>
                    <a:pt x="0" y="21128"/>
                    <a:pt x="330" y="21600"/>
                    <a:pt x="735" y="21600"/>
                  </a:cubicBezTo>
                  <a:lnTo>
                    <a:pt x="20865" y="21600"/>
                  </a:lnTo>
                  <a:cubicBezTo>
                    <a:pt x="21270" y="21600"/>
                    <a:pt x="21600" y="21128"/>
                    <a:pt x="21600" y="20549"/>
                  </a:cubicBezTo>
                  <a:lnTo>
                    <a:pt x="21600" y="1051"/>
                  </a:lnTo>
                  <a:cubicBezTo>
                    <a:pt x="21600" y="472"/>
                    <a:pt x="21270" y="0"/>
                    <a:pt x="20865" y="0"/>
                  </a:cubicBezTo>
                  <a:cubicBezTo>
                    <a:pt x="20865" y="0"/>
                    <a:pt x="20865" y="0"/>
                    <a:pt x="20865" y="0"/>
                  </a:cubicBezTo>
                  <a:close/>
                  <a:moveTo>
                    <a:pt x="20865" y="40"/>
                  </a:moveTo>
                  <a:cubicBezTo>
                    <a:pt x="21255" y="40"/>
                    <a:pt x="21572" y="493"/>
                    <a:pt x="21572" y="1051"/>
                  </a:cubicBezTo>
                  <a:lnTo>
                    <a:pt x="21572" y="20549"/>
                  </a:lnTo>
                  <a:cubicBezTo>
                    <a:pt x="21572" y="21107"/>
                    <a:pt x="21255" y="21560"/>
                    <a:pt x="20865" y="21560"/>
                  </a:cubicBezTo>
                  <a:lnTo>
                    <a:pt x="735" y="21560"/>
                  </a:lnTo>
                  <a:cubicBezTo>
                    <a:pt x="345" y="21560"/>
                    <a:pt x="28" y="21107"/>
                    <a:pt x="28" y="20549"/>
                  </a:cubicBezTo>
                  <a:lnTo>
                    <a:pt x="28" y="1051"/>
                  </a:lnTo>
                  <a:cubicBezTo>
                    <a:pt x="28" y="493"/>
                    <a:pt x="345" y="40"/>
                    <a:pt x="735" y="40"/>
                  </a:cubicBezTo>
                  <a:lnTo>
                    <a:pt x="20865" y="40"/>
                  </a:lnTo>
                </a:path>
              </a:pathLst>
            </a:custGeom>
            <a:solidFill>
              <a:srgbClr val="FFFFFF">
                <a:alpha val="25000"/>
              </a:srgbClr>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5" name="Shape 11">
              <a:extLst>
                <a:ext uri="{FF2B5EF4-FFF2-40B4-BE49-F238E27FC236}">
                  <a16:creationId xmlns:a16="http://schemas.microsoft.com/office/drawing/2014/main" id="{E6720292-0F48-409C-92BB-9FEF5252EB1E}"/>
                </a:ext>
              </a:extLst>
            </p:cNvPr>
            <p:cNvSpPr/>
            <p:nvPr/>
          </p:nvSpPr>
          <p:spPr>
            <a:xfrm>
              <a:off x="6138156" y="1723235"/>
              <a:ext cx="6862092" cy="4652145"/>
            </a:xfrm>
            <a:custGeom>
              <a:avLst/>
              <a:gdLst/>
              <a:ahLst/>
              <a:cxnLst>
                <a:cxn ang="0">
                  <a:pos x="wd2" y="hd2"/>
                </a:cxn>
                <a:cxn ang="5400000">
                  <a:pos x="wd2" y="hd2"/>
                </a:cxn>
                <a:cxn ang="10800000">
                  <a:pos x="wd2" y="hd2"/>
                </a:cxn>
                <a:cxn ang="16200000">
                  <a:pos x="wd2" y="hd2"/>
                </a:cxn>
              </a:cxnLst>
              <a:rect l="0" t="0" r="r" b="b"/>
              <a:pathLst>
                <a:path w="21600" h="21600" extrusionOk="0">
                  <a:moveTo>
                    <a:pt x="20983" y="0"/>
                  </a:moveTo>
                  <a:lnTo>
                    <a:pt x="617" y="0"/>
                  </a:lnTo>
                  <a:cubicBezTo>
                    <a:pt x="277" y="0"/>
                    <a:pt x="0" y="408"/>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8"/>
                    <a:pt x="21323" y="0"/>
                    <a:pt x="20983" y="0"/>
                  </a:cubicBezTo>
                  <a:cubicBezTo>
                    <a:pt x="20983" y="0"/>
                    <a:pt x="20983" y="0"/>
                    <a:pt x="20983" y="0"/>
                  </a:cubicBezTo>
                  <a:close/>
                  <a:moveTo>
                    <a:pt x="20983" y="41"/>
                  </a:moveTo>
                  <a:cubicBezTo>
                    <a:pt x="21308" y="41"/>
                    <a:pt x="21572" y="431"/>
                    <a:pt x="21572" y="910"/>
                  </a:cubicBezTo>
                  <a:lnTo>
                    <a:pt x="21572" y="21021"/>
                  </a:lnTo>
                  <a:lnTo>
                    <a:pt x="21572" y="21156"/>
                  </a:lnTo>
                  <a:lnTo>
                    <a:pt x="21572" y="21186"/>
                  </a:lnTo>
                  <a:cubicBezTo>
                    <a:pt x="21572" y="21392"/>
                    <a:pt x="21459" y="21559"/>
                    <a:pt x="21319" y="21559"/>
                  </a:cubicBezTo>
                  <a:lnTo>
                    <a:pt x="281" y="21559"/>
                  </a:lnTo>
                  <a:cubicBezTo>
                    <a:pt x="141" y="21559"/>
                    <a:pt x="28" y="21392"/>
                    <a:pt x="28" y="21186"/>
                  </a:cubicBezTo>
                  <a:lnTo>
                    <a:pt x="28" y="21156"/>
                  </a:lnTo>
                  <a:lnTo>
                    <a:pt x="28" y="21021"/>
                  </a:lnTo>
                  <a:lnTo>
                    <a:pt x="28" y="910"/>
                  </a:lnTo>
                  <a:cubicBezTo>
                    <a:pt x="28" y="431"/>
                    <a:pt x="292" y="41"/>
                    <a:pt x="617" y="41"/>
                  </a:cubicBezTo>
                  <a:lnTo>
                    <a:pt x="20983" y="41"/>
                  </a:lnTo>
                </a:path>
              </a:pathLst>
            </a:custGeom>
            <a:solidFill>
              <a:srgbClr val="FFFFFF">
                <a:alpha val="50000"/>
              </a:srgbClr>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6" name="Shape 12">
              <a:extLst>
                <a:ext uri="{FF2B5EF4-FFF2-40B4-BE49-F238E27FC236}">
                  <a16:creationId xmlns:a16="http://schemas.microsoft.com/office/drawing/2014/main" id="{BBDF7934-2FBA-44F5-8459-791B042C9291}"/>
                </a:ext>
              </a:extLst>
            </p:cNvPr>
            <p:cNvSpPr/>
            <p:nvPr/>
          </p:nvSpPr>
          <p:spPr>
            <a:xfrm>
              <a:off x="6108405" y="1693484"/>
              <a:ext cx="6924487" cy="4714540"/>
            </a:xfrm>
            <a:custGeom>
              <a:avLst/>
              <a:gdLst/>
              <a:ahLst/>
              <a:cxnLst>
                <a:cxn ang="0">
                  <a:pos x="wd2" y="hd2"/>
                </a:cxn>
                <a:cxn ang="5400000">
                  <a:pos x="wd2" y="hd2"/>
                </a:cxn>
                <a:cxn ang="10800000">
                  <a:pos x="wd2" y="hd2"/>
                </a:cxn>
                <a:cxn ang="16200000">
                  <a:pos x="wd2" y="hd2"/>
                </a:cxn>
              </a:cxnLst>
              <a:rect l="0" t="0" r="r" b="b"/>
              <a:pathLst>
                <a:path w="21600" h="21600" extrusionOk="0">
                  <a:moveTo>
                    <a:pt x="20891" y="0"/>
                  </a:moveTo>
                  <a:lnTo>
                    <a:pt x="709" y="0"/>
                  </a:lnTo>
                  <a:cubicBezTo>
                    <a:pt x="318" y="0"/>
                    <a:pt x="0" y="467"/>
                    <a:pt x="0" y="1041"/>
                  </a:cubicBezTo>
                  <a:lnTo>
                    <a:pt x="0" y="20885"/>
                  </a:lnTo>
                  <a:lnTo>
                    <a:pt x="0" y="21019"/>
                  </a:lnTo>
                  <a:lnTo>
                    <a:pt x="0" y="21049"/>
                  </a:lnTo>
                  <a:cubicBezTo>
                    <a:pt x="0" y="21353"/>
                    <a:pt x="168" y="21600"/>
                    <a:pt x="375" y="21600"/>
                  </a:cubicBezTo>
                  <a:lnTo>
                    <a:pt x="21225" y="21600"/>
                  </a:lnTo>
                  <a:cubicBezTo>
                    <a:pt x="21432" y="21600"/>
                    <a:pt x="21600" y="21353"/>
                    <a:pt x="21600" y="21049"/>
                  </a:cubicBezTo>
                  <a:lnTo>
                    <a:pt x="21600" y="21019"/>
                  </a:lnTo>
                  <a:lnTo>
                    <a:pt x="21600" y="20885"/>
                  </a:lnTo>
                  <a:lnTo>
                    <a:pt x="21600" y="1041"/>
                  </a:lnTo>
                  <a:cubicBezTo>
                    <a:pt x="21600" y="467"/>
                    <a:pt x="21282" y="0"/>
                    <a:pt x="20891" y="0"/>
                  </a:cubicBezTo>
                  <a:cubicBezTo>
                    <a:pt x="20891" y="0"/>
                    <a:pt x="20891" y="0"/>
                    <a:pt x="20891" y="0"/>
                  </a:cubicBezTo>
                  <a:close/>
                  <a:moveTo>
                    <a:pt x="20891" y="143"/>
                  </a:moveTo>
                  <a:cubicBezTo>
                    <a:pt x="21228" y="143"/>
                    <a:pt x="21503" y="546"/>
                    <a:pt x="21503" y="1041"/>
                  </a:cubicBezTo>
                  <a:lnTo>
                    <a:pt x="21503" y="20885"/>
                  </a:lnTo>
                  <a:lnTo>
                    <a:pt x="21503" y="21019"/>
                  </a:lnTo>
                  <a:lnTo>
                    <a:pt x="21503" y="21049"/>
                  </a:lnTo>
                  <a:cubicBezTo>
                    <a:pt x="21503" y="21274"/>
                    <a:pt x="21378" y="21457"/>
                    <a:pt x="21225" y="21457"/>
                  </a:cubicBezTo>
                  <a:lnTo>
                    <a:pt x="375" y="21457"/>
                  </a:lnTo>
                  <a:cubicBezTo>
                    <a:pt x="222" y="21457"/>
                    <a:pt x="97" y="21274"/>
                    <a:pt x="97" y="21049"/>
                  </a:cubicBezTo>
                  <a:lnTo>
                    <a:pt x="97" y="21019"/>
                  </a:lnTo>
                  <a:lnTo>
                    <a:pt x="97" y="20885"/>
                  </a:lnTo>
                  <a:lnTo>
                    <a:pt x="97" y="1041"/>
                  </a:lnTo>
                  <a:cubicBezTo>
                    <a:pt x="97" y="546"/>
                    <a:pt x="372" y="143"/>
                    <a:pt x="709" y="143"/>
                  </a:cubicBezTo>
                  <a:lnTo>
                    <a:pt x="20891" y="143"/>
                  </a:lnTo>
                </a:path>
              </a:pathLst>
            </a:custGeom>
            <a:gradFill>
              <a:gsLst>
                <a:gs pos="0">
                  <a:srgbClr val="47484B"/>
                </a:gs>
                <a:gs pos="100000">
                  <a:srgbClr val="47484B"/>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7" name="Shape 13">
              <a:extLst>
                <a:ext uri="{FF2B5EF4-FFF2-40B4-BE49-F238E27FC236}">
                  <a16:creationId xmlns:a16="http://schemas.microsoft.com/office/drawing/2014/main" id="{2C9BA220-ED65-4D27-B7BA-D59446880B56}"/>
                </a:ext>
              </a:extLst>
            </p:cNvPr>
            <p:cNvSpPr/>
            <p:nvPr/>
          </p:nvSpPr>
          <p:spPr>
            <a:xfrm>
              <a:off x="12797998" y="1701985"/>
              <a:ext cx="226069" cy="226074"/>
            </a:xfrm>
            <a:custGeom>
              <a:avLst/>
              <a:gdLst/>
              <a:ahLst/>
              <a:cxnLst>
                <a:cxn ang="0">
                  <a:pos x="wd2" y="hd2"/>
                </a:cxn>
                <a:cxn ang="5400000">
                  <a:pos x="wd2" y="hd2"/>
                </a:cxn>
                <a:cxn ang="10800000">
                  <a:pos x="wd2" y="hd2"/>
                </a:cxn>
                <a:cxn ang="16200000">
                  <a:pos x="wd2" y="hd2"/>
                </a:cxn>
              </a:cxnLst>
              <a:rect l="0" t="0" r="r" b="b"/>
              <a:pathLst>
                <a:path w="21600" h="21600" extrusionOk="0">
                  <a:moveTo>
                    <a:pt x="1510" y="0"/>
                  </a:moveTo>
                  <a:lnTo>
                    <a:pt x="0" y="0"/>
                  </a:lnTo>
                  <a:cubicBezTo>
                    <a:pt x="11911" y="0"/>
                    <a:pt x="21600" y="9690"/>
                    <a:pt x="21600" y="21600"/>
                  </a:cubicBezTo>
                  <a:lnTo>
                    <a:pt x="21600" y="20090"/>
                  </a:lnTo>
                  <a:cubicBezTo>
                    <a:pt x="21600" y="9013"/>
                    <a:pt x="12588" y="0"/>
                    <a:pt x="1510" y="0"/>
                  </a:cubicBezTo>
                  <a:close/>
                </a:path>
              </a:pathLst>
            </a:custGeom>
            <a:gradFill>
              <a:gsLst>
                <a:gs pos="0">
                  <a:srgbClr val="BFBFC0">
                    <a:alpha val="0"/>
                  </a:srgbClr>
                </a:gs>
                <a:gs pos="100000">
                  <a:srgbClr val="BFBFC0">
                    <a:alpha val="0"/>
                  </a:srgbClr>
                </a:gs>
              </a:gsLst>
              <a:lin ang="27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8" name="Shape 14">
              <a:extLst>
                <a:ext uri="{FF2B5EF4-FFF2-40B4-BE49-F238E27FC236}">
                  <a16:creationId xmlns:a16="http://schemas.microsoft.com/office/drawing/2014/main" id="{5D9776A1-67E4-43ED-B75A-AB0967353C16}"/>
                </a:ext>
              </a:extLst>
            </p:cNvPr>
            <p:cNvSpPr/>
            <p:nvPr/>
          </p:nvSpPr>
          <p:spPr>
            <a:xfrm>
              <a:off x="6116905" y="1701985"/>
              <a:ext cx="226069" cy="226074"/>
            </a:xfrm>
            <a:custGeom>
              <a:avLst/>
              <a:gdLst/>
              <a:ahLst/>
              <a:cxnLst>
                <a:cxn ang="0">
                  <a:pos x="wd2" y="hd2"/>
                </a:cxn>
                <a:cxn ang="5400000">
                  <a:pos x="wd2" y="hd2"/>
                </a:cxn>
                <a:cxn ang="10800000">
                  <a:pos x="wd2" y="hd2"/>
                </a:cxn>
                <a:cxn ang="16200000">
                  <a:pos x="wd2" y="hd2"/>
                </a:cxn>
              </a:cxnLst>
              <a:rect l="0" t="0" r="r" b="b"/>
              <a:pathLst>
                <a:path w="21600" h="21600" extrusionOk="0">
                  <a:moveTo>
                    <a:pt x="20090" y="0"/>
                  </a:moveTo>
                  <a:lnTo>
                    <a:pt x="21600" y="0"/>
                  </a:lnTo>
                  <a:cubicBezTo>
                    <a:pt x="9689" y="0"/>
                    <a:pt x="0" y="9690"/>
                    <a:pt x="0" y="21600"/>
                  </a:cubicBezTo>
                  <a:lnTo>
                    <a:pt x="0" y="20090"/>
                  </a:lnTo>
                  <a:cubicBezTo>
                    <a:pt x="0" y="9013"/>
                    <a:pt x="9012" y="0"/>
                    <a:pt x="20090" y="0"/>
                  </a:cubicBezTo>
                  <a:close/>
                </a:path>
              </a:pathLst>
            </a:custGeom>
            <a:gradFill>
              <a:gsLst>
                <a:gs pos="0">
                  <a:srgbClr val="BFBFC0">
                    <a:alpha val="0"/>
                  </a:srgbClr>
                </a:gs>
                <a:gs pos="100000">
                  <a:srgbClr val="BFBFC0">
                    <a:alpha val="0"/>
                  </a:srgbClr>
                </a:gs>
              </a:gsLst>
              <a:lin ang="27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19" name="Shape 15">
              <a:extLst>
                <a:ext uri="{FF2B5EF4-FFF2-40B4-BE49-F238E27FC236}">
                  <a16:creationId xmlns:a16="http://schemas.microsoft.com/office/drawing/2014/main" id="{72EBEFB5-6177-46A9-87F8-1B5E9F2D2277}"/>
                </a:ext>
              </a:extLst>
            </p:cNvPr>
            <p:cNvSpPr/>
            <p:nvPr/>
          </p:nvSpPr>
          <p:spPr>
            <a:xfrm>
              <a:off x="6418660" y="2003739"/>
              <a:ext cx="6300380" cy="3947140"/>
            </a:xfrm>
            <a:custGeom>
              <a:avLst/>
              <a:gdLst/>
              <a:ahLst/>
              <a:cxnLst>
                <a:cxn ang="0">
                  <a:pos x="wd2" y="hd2"/>
                </a:cxn>
                <a:cxn ang="5400000">
                  <a:pos x="wd2" y="hd2"/>
                </a:cxn>
                <a:cxn ang="10800000">
                  <a:pos x="wd2" y="hd2"/>
                </a:cxn>
                <a:cxn ang="16200000">
                  <a:pos x="wd2" y="hd2"/>
                </a:cxn>
              </a:cxnLst>
              <a:rect l="0" t="0" r="r" b="b"/>
              <a:pathLst>
                <a:path w="21600" h="21600" extrusionOk="0">
                  <a:moveTo>
                    <a:pt x="21569" y="0"/>
                  </a:moveTo>
                  <a:lnTo>
                    <a:pt x="31" y="0"/>
                  </a:lnTo>
                  <a:cubicBezTo>
                    <a:pt x="14" y="0"/>
                    <a:pt x="0" y="22"/>
                    <a:pt x="0" y="49"/>
                  </a:cubicBezTo>
                  <a:lnTo>
                    <a:pt x="0" y="21551"/>
                  </a:lnTo>
                  <a:cubicBezTo>
                    <a:pt x="0" y="21578"/>
                    <a:pt x="14" y="21600"/>
                    <a:pt x="31" y="21600"/>
                  </a:cubicBezTo>
                  <a:lnTo>
                    <a:pt x="21569" y="21600"/>
                  </a:lnTo>
                  <a:cubicBezTo>
                    <a:pt x="21586" y="21600"/>
                    <a:pt x="21600" y="21578"/>
                    <a:pt x="21600" y="21551"/>
                  </a:cubicBezTo>
                  <a:lnTo>
                    <a:pt x="21600" y="49"/>
                  </a:lnTo>
                  <a:cubicBezTo>
                    <a:pt x="21600" y="22"/>
                    <a:pt x="21586" y="0"/>
                    <a:pt x="21569" y="0"/>
                  </a:cubicBezTo>
                  <a:cubicBezTo>
                    <a:pt x="21569" y="0"/>
                    <a:pt x="21569" y="0"/>
                    <a:pt x="21569" y="0"/>
                  </a:cubicBezTo>
                  <a:close/>
                  <a:moveTo>
                    <a:pt x="21569" y="49"/>
                  </a:moveTo>
                  <a:lnTo>
                    <a:pt x="21569" y="49"/>
                  </a:lnTo>
                  <a:lnTo>
                    <a:pt x="21569" y="21551"/>
                  </a:lnTo>
                  <a:lnTo>
                    <a:pt x="31" y="21551"/>
                  </a:lnTo>
                  <a:lnTo>
                    <a:pt x="31" y="49"/>
                  </a:lnTo>
                  <a:lnTo>
                    <a:pt x="21569" y="49"/>
                  </a:lnTo>
                </a:path>
              </a:pathLst>
            </a:custGeom>
            <a:solidFill>
              <a:srgbClr val="7D8083"/>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0" name="Shape 16">
              <a:extLst>
                <a:ext uri="{FF2B5EF4-FFF2-40B4-BE49-F238E27FC236}">
                  <a16:creationId xmlns:a16="http://schemas.microsoft.com/office/drawing/2014/main" id="{B6AB159A-4420-4FA0-A65B-BE9D1723A815}"/>
                </a:ext>
              </a:extLst>
            </p:cNvPr>
            <p:cNvSpPr/>
            <p:nvPr/>
          </p:nvSpPr>
          <p:spPr>
            <a:xfrm>
              <a:off x="6401659" y="1986739"/>
              <a:ext cx="6331576" cy="3978343"/>
            </a:xfrm>
            <a:custGeom>
              <a:avLst/>
              <a:gdLst/>
              <a:ahLst/>
              <a:cxnLst>
                <a:cxn ang="0">
                  <a:pos x="wd2" y="hd2"/>
                </a:cxn>
                <a:cxn ang="5400000">
                  <a:pos x="wd2" y="hd2"/>
                </a:cxn>
                <a:cxn ang="10800000">
                  <a:pos x="wd2" y="hd2"/>
                </a:cxn>
                <a:cxn ang="16200000">
                  <a:pos x="wd2" y="hd2"/>
                </a:cxn>
              </a:cxnLst>
              <a:rect l="0" t="0" r="r" b="b"/>
              <a:pathLst>
                <a:path w="21600" h="21600" extrusionOk="0">
                  <a:moveTo>
                    <a:pt x="21585" y="21467"/>
                  </a:moveTo>
                  <a:cubicBezTo>
                    <a:pt x="21585" y="21527"/>
                    <a:pt x="21554" y="21576"/>
                    <a:pt x="21516" y="21576"/>
                  </a:cubicBezTo>
                  <a:lnTo>
                    <a:pt x="84" y="21576"/>
                  </a:lnTo>
                  <a:cubicBezTo>
                    <a:pt x="46" y="21576"/>
                    <a:pt x="15" y="21527"/>
                    <a:pt x="15" y="21467"/>
                  </a:cubicBezTo>
                  <a:lnTo>
                    <a:pt x="15" y="133"/>
                  </a:lnTo>
                  <a:cubicBezTo>
                    <a:pt x="15" y="73"/>
                    <a:pt x="46" y="24"/>
                    <a:pt x="84" y="24"/>
                  </a:cubicBezTo>
                  <a:lnTo>
                    <a:pt x="21516" y="24"/>
                  </a:lnTo>
                  <a:cubicBezTo>
                    <a:pt x="21554" y="24"/>
                    <a:pt x="21585" y="73"/>
                    <a:pt x="21585" y="133"/>
                  </a:cubicBezTo>
                  <a:cubicBezTo>
                    <a:pt x="21585" y="133"/>
                    <a:pt x="21585" y="21467"/>
                    <a:pt x="21585" y="21467"/>
                  </a:cubicBezTo>
                  <a:close/>
                  <a:moveTo>
                    <a:pt x="21600" y="133"/>
                  </a:moveTo>
                  <a:cubicBezTo>
                    <a:pt x="21600" y="60"/>
                    <a:pt x="21562" y="0"/>
                    <a:pt x="21516" y="0"/>
                  </a:cubicBezTo>
                  <a:lnTo>
                    <a:pt x="84" y="0"/>
                  </a:lnTo>
                  <a:cubicBezTo>
                    <a:pt x="38" y="0"/>
                    <a:pt x="0" y="60"/>
                    <a:pt x="0" y="133"/>
                  </a:cubicBezTo>
                  <a:lnTo>
                    <a:pt x="0" y="21467"/>
                  </a:lnTo>
                  <a:cubicBezTo>
                    <a:pt x="0" y="21540"/>
                    <a:pt x="38" y="21600"/>
                    <a:pt x="84" y="21600"/>
                  </a:cubicBezTo>
                  <a:lnTo>
                    <a:pt x="21516" y="21600"/>
                  </a:lnTo>
                  <a:cubicBezTo>
                    <a:pt x="21562" y="21600"/>
                    <a:pt x="21600" y="21540"/>
                    <a:pt x="21600" y="21467"/>
                  </a:cubicBezTo>
                  <a:cubicBezTo>
                    <a:pt x="21600" y="21467"/>
                    <a:pt x="21600" y="133"/>
                    <a:pt x="21600" y="133"/>
                  </a:cubicBezTo>
                  <a:close/>
                </a:path>
              </a:pathLst>
            </a:custGeom>
            <a:solidFill>
              <a:srgbClr val="FFFFFF">
                <a:alpha val="50000"/>
              </a:srgbClr>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1" name="Shape 17">
              <a:extLst>
                <a:ext uri="{FF2B5EF4-FFF2-40B4-BE49-F238E27FC236}">
                  <a16:creationId xmlns:a16="http://schemas.microsoft.com/office/drawing/2014/main" id="{AAD39ABE-AB2A-4CF0-A3C2-EFC10D8E0435}"/>
                </a:ext>
              </a:extLst>
            </p:cNvPr>
            <p:cNvSpPr/>
            <p:nvPr/>
          </p:nvSpPr>
          <p:spPr>
            <a:xfrm>
              <a:off x="9525452" y="1829486"/>
              <a:ext cx="86665" cy="8666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12953" y="-961"/>
                    <a:pt x="6723" y="-961"/>
                    <a:pt x="2882" y="2882"/>
                  </a:cubicBezTo>
                  <a:cubicBezTo>
                    <a:pt x="-961" y="6723"/>
                    <a:pt x="-961" y="12953"/>
                    <a:pt x="2882" y="16797"/>
                  </a:cubicBezTo>
                  <a:cubicBezTo>
                    <a:pt x="6723" y="20639"/>
                    <a:pt x="12953" y="20638"/>
                    <a:pt x="16796" y="16797"/>
                  </a:cubicBezTo>
                  <a:cubicBezTo>
                    <a:pt x="20637" y="12953"/>
                    <a:pt x="20639" y="6723"/>
                    <a:pt x="16796" y="2882"/>
                  </a:cubicBezTo>
                  <a:close/>
                </a:path>
              </a:pathLst>
            </a:custGeom>
            <a:gradFill>
              <a:gsLst>
                <a:gs pos="27000">
                  <a:srgbClr val="696969"/>
                </a:gs>
                <a:gs pos="73000">
                  <a:srgbClr val="0C0C0C"/>
                </a:gs>
              </a:gsLst>
              <a:lin ang="3260679"/>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2" name="Shape 18">
              <a:extLst>
                <a:ext uri="{FF2B5EF4-FFF2-40B4-BE49-F238E27FC236}">
                  <a16:creationId xmlns:a16="http://schemas.microsoft.com/office/drawing/2014/main" id="{ED3274F3-A2AA-482A-9BEB-90BB45CA53B5}"/>
                </a:ext>
              </a:extLst>
            </p:cNvPr>
            <p:cNvSpPr/>
            <p:nvPr/>
          </p:nvSpPr>
          <p:spPr>
            <a:xfrm>
              <a:off x="5300894" y="6406799"/>
              <a:ext cx="8540587" cy="163317"/>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a:gsLst>
                <a:gs pos="0">
                  <a:srgbClr val="A1A2A7">
                    <a:alpha val="0"/>
                  </a:srgbClr>
                </a:gs>
                <a:gs pos="100000">
                  <a:srgbClr val="767778">
                    <a:alpha val="0"/>
                  </a:srgbClr>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3" name="Shape 19">
              <a:extLst>
                <a:ext uri="{FF2B5EF4-FFF2-40B4-BE49-F238E27FC236}">
                  <a16:creationId xmlns:a16="http://schemas.microsoft.com/office/drawing/2014/main" id="{9B41B773-6471-409C-976C-3E3452A0F0E7}"/>
                </a:ext>
              </a:extLst>
            </p:cNvPr>
            <p:cNvSpPr/>
            <p:nvPr/>
          </p:nvSpPr>
          <p:spPr>
            <a:xfrm>
              <a:off x="5300894" y="6406799"/>
              <a:ext cx="8540587" cy="163317"/>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a:gsLst>
                <a:gs pos="100000">
                  <a:srgbClr val="78797E"/>
                </a:gs>
                <a:gs pos="0">
                  <a:srgbClr val="BEC1C3"/>
                </a:gs>
              </a:gsLst>
              <a:lin ang="5400000" scaled="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4" name="Shape 20">
              <a:extLst>
                <a:ext uri="{FF2B5EF4-FFF2-40B4-BE49-F238E27FC236}">
                  <a16:creationId xmlns:a16="http://schemas.microsoft.com/office/drawing/2014/main" id="{AB0100E0-461C-4F17-8E50-2CE35A309B3E}"/>
                </a:ext>
              </a:extLst>
            </p:cNvPr>
            <p:cNvSpPr/>
            <p:nvPr/>
          </p:nvSpPr>
          <p:spPr>
            <a:xfrm>
              <a:off x="5288144" y="6385549"/>
              <a:ext cx="8559328" cy="21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1121"/>
                  </a:lnTo>
                  <a:cubicBezTo>
                    <a:pt x="8" y="14649"/>
                    <a:pt x="19" y="18142"/>
                    <a:pt x="31" y="21600"/>
                  </a:cubicBezTo>
                  <a:lnTo>
                    <a:pt x="21584" y="21600"/>
                  </a:lnTo>
                  <a:cubicBezTo>
                    <a:pt x="21590" y="19983"/>
                    <a:pt x="21595" y="18350"/>
                    <a:pt x="21600" y="16717"/>
                  </a:cubicBezTo>
                  <a:cubicBezTo>
                    <a:pt x="21600" y="16717"/>
                    <a:pt x="21600" y="0"/>
                    <a:pt x="21600" y="0"/>
                  </a:cubicBezTo>
                  <a:close/>
                </a:path>
              </a:pathLst>
            </a:custGeom>
            <a:gradFill>
              <a:gsLst>
                <a:gs pos="0">
                  <a:srgbClr val="64696E"/>
                </a:gs>
                <a:gs pos="46000">
                  <a:srgbClr val="96989B"/>
                </a:gs>
                <a:gs pos="86000">
                  <a:srgbClr val="BEC1C3"/>
                </a:gs>
                <a:gs pos="98000">
                  <a:srgbClr val="E9EBF2"/>
                </a:gs>
                <a:gs pos="1000">
                  <a:srgbClr val="E9EBF2"/>
                </a:gs>
                <a:gs pos="10000">
                  <a:srgbClr val="BEC1C3"/>
                </a:gs>
                <a:gs pos="100000">
                  <a:srgbClr val="78797E"/>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5" name="Shape 21">
              <a:extLst>
                <a:ext uri="{FF2B5EF4-FFF2-40B4-BE49-F238E27FC236}">
                  <a16:creationId xmlns:a16="http://schemas.microsoft.com/office/drawing/2014/main" id="{818ABB8C-9509-433E-BEFE-099B5F7C64B7}"/>
                </a:ext>
              </a:extLst>
            </p:cNvPr>
            <p:cNvSpPr/>
            <p:nvPr/>
          </p:nvSpPr>
          <p:spPr>
            <a:xfrm>
              <a:off x="5300894" y="6406799"/>
              <a:ext cx="8540587" cy="495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07" y="0"/>
                  </a:lnTo>
                  <a:lnTo>
                    <a:pt x="8865" y="0"/>
                  </a:lnTo>
                  <a:lnTo>
                    <a:pt x="0" y="0"/>
                  </a:lnTo>
                  <a:cubicBezTo>
                    <a:pt x="41" y="4919"/>
                    <a:pt x="104" y="9674"/>
                    <a:pt x="185" y="14237"/>
                  </a:cubicBezTo>
                  <a:lnTo>
                    <a:pt x="8866" y="14237"/>
                  </a:lnTo>
                  <a:cubicBezTo>
                    <a:pt x="8936" y="20966"/>
                    <a:pt x="9087" y="21600"/>
                    <a:pt x="9185" y="21600"/>
                  </a:cubicBezTo>
                  <a:lnTo>
                    <a:pt x="10373" y="21600"/>
                  </a:lnTo>
                  <a:lnTo>
                    <a:pt x="10516" y="21600"/>
                  </a:lnTo>
                  <a:lnTo>
                    <a:pt x="12287" y="21600"/>
                  </a:lnTo>
                  <a:cubicBezTo>
                    <a:pt x="12384" y="21600"/>
                    <a:pt x="12535" y="20966"/>
                    <a:pt x="12605" y="14237"/>
                  </a:cubicBezTo>
                  <a:lnTo>
                    <a:pt x="21415" y="14237"/>
                  </a:lnTo>
                  <a:cubicBezTo>
                    <a:pt x="21496" y="9674"/>
                    <a:pt x="21559" y="4919"/>
                    <a:pt x="21600" y="0"/>
                  </a:cubicBezTo>
                  <a:close/>
                </a:path>
              </a:pathLst>
            </a:custGeom>
            <a:gradFill>
              <a:gsLst>
                <a:gs pos="0">
                  <a:srgbClr val="BEC1C3"/>
                </a:gs>
                <a:gs pos="100000">
                  <a:srgbClr val="BEC1C3"/>
                </a:gs>
              </a:gsLst>
              <a:lin ang="0" scaled="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6" name="Shape 22">
              <a:extLst>
                <a:ext uri="{FF2B5EF4-FFF2-40B4-BE49-F238E27FC236}">
                  <a16:creationId xmlns:a16="http://schemas.microsoft.com/office/drawing/2014/main" id="{D4AAD7DD-19B2-4941-921F-51B65859F999}"/>
                </a:ext>
              </a:extLst>
            </p:cNvPr>
            <p:cNvSpPr/>
            <p:nvPr/>
          </p:nvSpPr>
          <p:spPr>
            <a:xfrm>
              <a:off x="8832693" y="6385549"/>
              <a:ext cx="1426199" cy="456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616"/>
                  </a:lnTo>
                  <a:cubicBezTo>
                    <a:pt x="371" y="20916"/>
                    <a:pt x="876" y="21600"/>
                    <a:pt x="1513" y="21600"/>
                  </a:cubicBezTo>
                  <a:cubicBezTo>
                    <a:pt x="2014" y="21600"/>
                    <a:pt x="6673" y="21600"/>
                    <a:pt x="8626" y="21600"/>
                  </a:cubicBezTo>
                  <a:cubicBezTo>
                    <a:pt x="9152" y="21600"/>
                    <a:pt x="9482" y="21600"/>
                    <a:pt x="9482" y="21600"/>
                  </a:cubicBezTo>
                  <a:cubicBezTo>
                    <a:pt x="12053" y="21600"/>
                    <a:pt x="19560" y="21600"/>
                    <a:pt x="20087" y="21600"/>
                  </a:cubicBezTo>
                  <a:cubicBezTo>
                    <a:pt x="20724" y="21600"/>
                    <a:pt x="21229" y="20916"/>
                    <a:pt x="21600" y="10616"/>
                  </a:cubicBezTo>
                  <a:lnTo>
                    <a:pt x="21600" y="0"/>
                  </a:lnTo>
                  <a:cubicBezTo>
                    <a:pt x="21600" y="0"/>
                    <a:pt x="0" y="0"/>
                    <a:pt x="0" y="0"/>
                  </a:cubicBezTo>
                  <a:close/>
                </a:path>
              </a:pathLst>
            </a:custGeom>
            <a:gradFill>
              <a:gsLst>
                <a:gs pos="84000">
                  <a:srgbClr val="EDEEEF"/>
                </a:gs>
                <a:gs pos="10000">
                  <a:srgbClr val="EDEEEF"/>
                </a:gs>
                <a:gs pos="0">
                  <a:srgbClr val="8B8D90"/>
                </a:gs>
                <a:gs pos="96000">
                  <a:srgbClr val="8B8D90"/>
                </a:gs>
              </a:gsLst>
              <a:lin ang="38616"/>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7" name="Shape 23">
              <a:extLst>
                <a:ext uri="{FF2B5EF4-FFF2-40B4-BE49-F238E27FC236}">
                  <a16:creationId xmlns:a16="http://schemas.microsoft.com/office/drawing/2014/main" id="{302159AA-D0DE-44C1-9BD9-630C8084924E}"/>
                </a:ext>
              </a:extLst>
            </p:cNvPr>
            <p:cNvSpPr/>
            <p:nvPr/>
          </p:nvSpPr>
          <p:spPr>
            <a:xfrm>
              <a:off x="8819943" y="6419549"/>
              <a:ext cx="1456336" cy="30553"/>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cubicBezTo>
                    <a:pt x="21010" y="14111"/>
                    <a:pt x="20506" y="15298"/>
                    <a:pt x="19895" y="15298"/>
                  </a:cubicBezTo>
                  <a:lnTo>
                    <a:pt x="9509" y="15298"/>
                  </a:lnTo>
                  <a:lnTo>
                    <a:pt x="8671" y="15298"/>
                  </a:lnTo>
                  <a:lnTo>
                    <a:pt x="1705" y="15298"/>
                  </a:lnTo>
                  <a:cubicBezTo>
                    <a:pt x="1094" y="15298"/>
                    <a:pt x="590" y="14111"/>
                    <a:pt x="204" y="0"/>
                  </a:cubicBezTo>
                  <a:lnTo>
                    <a:pt x="0" y="0"/>
                  </a:lnTo>
                  <a:lnTo>
                    <a:pt x="3" y="142"/>
                  </a:lnTo>
                  <a:lnTo>
                    <a:pt x="48" y="2025"/>
                  </a:lnTo>
                  <a:cubicBezTo>
                    <a:pt x="477" y="20160"/>
                    <a:pt x="1028" y="21600"/>
                    <a:pt x="1705" y="21600"/>
                  </a:cubicBezTo>
                  <a:lnTo>
                    <a:pt x="8671" y="21600"/>
                  </a:lnTo>
                  <a:lnTo>
                    <a:pt x="9509" y="21600"/>
                  </a:lnTo>
                  <a:lnTo>
                    <a:pt x="19895" y="21600"/>
                  </a:lnTo>
                  <a:cubicBezTo>
                    <a:pt x="20572" y="21600"/>
                    <a:pt x="21124" y="20160"/>
                    <a:pt x="21552" y="2031"/>
                  </a:cubicBezTo>
                  <a:lnTo>
                    <a:pt x="21597" y="142"/>
                  </a:lnTo>
                  <a:lnTo>
                    <a:pt x="21600" y="0"/>
                  </a:lnTo>
                  <a:cubicBezTo>
                    <a:pt x="21600" y="0"/>
                    <a:pt x="21396" y="0"/>
                    <a:pt x="21396" y="0"/>
                  </a:cubicBezTo>
                  <a:close/>
                </a:path>
              </a:pathLst>
            </a:custGeom>
            <a:gradFill>
              <a:gsLst>
                <a:gs pos="0">
                  <a:srgbClr val="A4A6A9"/>
                </a:gs>
                <a:gs pos="100000">
                  <a:srgbClr val="A4A6A9"/>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8" name="Shape 24">
              <a:extLst>
                <a:ext uri="{FF2B5EF4-FFF2-40B4-BE49-F238E27FC236}">
                  <a16:creationId xmlns:a16="http://schemas.microsoft.com/office/drawing/2014/main" id="{B8E3FB3E-144A-4DB2-A72E-EE028C00989F}"/>
                </a:ext>
              </a:extLst>
            </p:cNvPr>
            <p:cNvSpPr/>
            <p:nvPr/>
          </p:nvSpPr>
          <p:spPr>
            <a:xfrm>
              <a:off x="8101683" y="6483300"/>
              <a:ext cx="80357" cy="17827"/>
            </a:xfrm>
            <a:custGeom>
              <a:avLst/>
              <a:gdLst/>
              <a:ahLst/>
              <a:cxnLst>
                <a:cxn ang="0">
                  <a:pos x="wd2" y="hd2"/>
                </a:cxn>
                <a:cxn ang="5400000">
                  <a:pos x="wd2" y="hd2"/>
                </a:cxn>
                <a:cxn ang="10800000">
                  <a:pos x="wd2" y="hd2"/>
                </a:cxn>
                <a:cxn ang="16200000">
                  <a:pos x="wd2" y="hd2"/>
                </a:cxn>
              </a:cxnLst>
              <a:rect l="0" t="0" r="r" b="b"/>
              <a:pathLst>
                <a:path w="21317" h="21600" extrusionOk="0">
                  <a:moveTo>
                    <a:pt x="21299" y="10800"/>
                  </a:moveTo>
                  <a:cubicBezTo>
                    <a:pt x="21458" y="16769"/>
                    <a:pt x="20525" y="21600"/>
                    <a:pt x="19220" y="21600"/>
                  </a:cubicBezTo>
                  <a:lnTo>
                    <a:pt x="2668" y="21600"/>
                  </a:lnTo>
                  <a:cubicBezTo>
                    <a:pt x="1364" y="21600"/>
                    <a:pt x="177" y="16769"/>
                    <a:pt x="17" y="10800"/>
                  </a:cubicBezTo>
                  <a:lnTo>
                    <a:pt x="17" y="10800"/>
                  </a:lnTo>
                  <a:cubicBezTo>
                    <a:pt x="-142" y="4831"/>
                    <a:pt x="791" y="0"/>
                    <a:pt x="2096" y="0"/>
                  </a:cubicBezTo>
                  <a:lnTo>
                    <a:pt x="18648" y="0"/>
                  </a:lnTo>
                  <a:cubicBezTo>
                    <a:pt x="19952" y="0"/>
                    <a:pt x="21139" y="4831"/>
                    <a:pt x="21299" y="10800"/>
                  </a:cubicBezTo>
                  <a:cubicBezTo>
                    <a:pt x="21299" y="10800"/>
                    <a:pt x="21299" y="10800"/>
                    <a:pt x="21299" y="10800"/>
                  </a:cubicBezTo>
                  <a:close/>
                </a:path>
              </a:pathLst>
            </a:custGeom>
            <a:gradFill>
              <a:gsLst>
                <a:gs pos="24000">
                  <a:srgbClr val="5F6265"/>
                </a:gs>
                <a:gs pos="78000">
                  <a:srgbClr val="757677"/>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29" name="Shape 25">
              <a:extLst>
                <a:ext uri="{FF2B5EF4-FFF2-40B4-BE49-F238E27FC236}">
                  <a16:creationId xmlns:a16="http://schemas.microsoft.com/office/drawing/2014/main" id="{5C7A3C75-2998-4A81-9736-D742135A3DF9}"/>
                </a:ext>
              </a:extLst>
            </p:cNvPr>
            <p:cNvSpPr/>
            <p:nvPr/>
          </p:nvSpPr>
          <p:spPr>
            <a:xfrm>
              <a:off x="10910971" y="6483300"/>
              <a:ext cx="80356" cy="17827"/>
            </a:xfrm>
            <a:custGeom>
              <a:avLst/>
              <a:gdLst/>
              <a:ahLst/>
              <a:cxnLst>
                <a:cxn ang="0">
                  <a:pos x="wd2" y="hd2"/>
                </a:cxn>
                <a:cxn ang="5400000">
                  <a:pos x="wd2" y="hd2"/>
                </a:cxn>
                <a:cxn ang="10800000">
                  <a:pos x="wd2" y="hd2"/>
                </a:cxn>
                <a:cxn ang="16200000">
                  <a:pos x="wd2" y="hd2"/>
                </a:cxn>
              </a:cxnLst>
              <a:rect l="0" t="0" r="r" b="b"/>
              <a:pathLst>
                <a:path w="21317" h="21600" extrusionOk="0">
                  <a:moveTo>
                    <a:pt x="17" y="10800"/>
                  </a:moveTo>
                  <a:cubicBezTo>
                    <a:pt x="-142" y="16769"/>
                    <a:pt x="791" y="21600"/>
                    <a:pt x="2096" y="21600"/>
                  </a:cubicBezTo>
                  <a:lnTo>
                    <a:pt x="18648" y="21600"/>
                  </a:lnTo>
                  <a:cubicBezTo>
                    <a:pt x="19952" y="21600"/>
                    <a:pt x="21139" y="16769"/>
                    <a:pt x="21299" y="10800"/>
                  </a:cubicBezTo>
                  <a:lnTo>
                    <a:pt x="21299" y="10800"/>
                  </a:lnTo>
                  <a:cubicBezTo>
                    <a:pt x="21458" y="4831"/>
                    <a:pt x="20525" y="0"/>
                    <a:pt x="19220" y="0"/>
                  </a:cubicBezTo>
                  <a:lnTo>
                    <a:pt x="2668" y="0"/>
                  </a:lnTo>
                  <a:cubicBezTo>
                    <a:pt x="1364" y="0"/>
                    <a:pt x="177" y="4831"/>
                    <a:pt x="17" y="10800"/>
                  </a:cubicBezTo>
                  <a:cubicBezTo>
                    <a:pt x="17" y="10800"/>
                    <a:pt x="17" y="10800"/>
                    <a:pt x="17" y="10800"/>
                  </a:cubicBezTo>
                  <a:close/>
                </a:path>
              </a:pathLst>
            </a:custGeom>
            <a:gradFill>
              <a:gsLst>
                <a:gs pos="18000">
                  <a:srgbClr val="5F6265"/>
                </a:gs>
                <a:gs pos="72000">
                  <a:srgbClr val="747576"/>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30" name="Shape 26">
              <a:extLst>
                <a:ext uri="{FF2B5EF4-FFF2-40B4-BE49-F238E27FC236}">
                  <a16:creationId xmlns:a16="http://schemas.microsoft.com/office/drawing/2014/main" id="{420549DF-7003-46AB-9A0E-496FD9731AF3}"/>
                </a:ext>
              </a:extLst>
            </p:cNvPr>
            <p:cNvSpPr/>
            <p:nvPr/>
          </p:nvSpPr>
          <p:spPr>
            <a:xfrm>
              <a:off x="5322144" y="6406799"/>
              <a:ext cx="8497952" cy="31711"/>
            </a:xfrm>
            <a:custGeom>
              <a:avLst/>
              <a:gdLst/>
              <a:ahLst/>
              <a:cxnLst>
                <a:cxn ang="0">
                  <a:pos x="wd2" y="hd2"/>
                </a:cxn>
                <a:cxn ang="5400000">
                  <a:pos x="wd2" y="hd2"/>
                </a:cxn>
                <a:cxn ang="10800000">
                  <a:pos x="wd2" y="hd2"/>
                </a:cxn>
                <a:cxn ang="16200000">
                  <a:pos x="wd2" y="hd2"/>
                </a:cxn>
              </a:cxnLst>
              <a:rect l="0" t="0" r="r" b="b"/>
              <a:pathLst>
                <a:path w="21600" h="21600" extrusionOk="0">
                  <a:moveTo>
                    <a:pt x="8852" y="6072"/>
                  </a:moveTo>
                  <a:lnTo>
                    <a:pt x="8913" y="6072"/>
                  </a:lnTo>
                  <a:cubicBezTo>
                    <a:pt x="8980" y="20426"/>
                    <a:pt x="9067" y="21600"/>
                    <a:pt x="9174" y="21600"/>
                  </a:cubicBezTo>
                  <a:lnTo>
                    <a:pt x="10368" y="21600"/>
                  </a:lnTo>
                  <a:lnTo>
                    <a:pt x="10512" y="21600"/>
                  </a:lnTo>
                  <a:lnTo>
                    <a:pt x="12291" y="21600"/>
                  </a:lnTo>
                  <a:cubicBezTo>
                    <a:pt x="12398" y="21600"/>
                    <a:pt x="12486" y="20426"/>
                    <a:pt x="12552" y="6072"/>
                  </a:cubicBezTo>
                  <a:lnTo>
                    <a:pt x="12613" y="6072"/>
                  </a:lnTo>
                  <a:lnTo>
                    <a:pt x="21556" y="6072"/>
                  </a:lnTo>
                  <a:cubicBezTo>
                    <a:pt x="21571" y="4797"/>
                    <a:pt x="21587" y="2882"/>
                    <a:pt x="21600" y="0"/>
                  </a:cubicBezTo>
                  <a:lnTo>
                    <a:pt x="12613" y="0"/>
                  </a:lnTo>
                  <a:lnTo>
                    <a:pt x="12544" y="0"/>
                  </a:lnTo>
                  <a:cubicBezTo>
                    <a:pt x="12482" y="14527"/>
                    <a:pt x="12398" y="15528"/>
                    <a:pt x="12291" y="15528"/>
                  </a:cubicBezTo>
                  <a:cubicBezTo>
                    <a:pt x="12203" y="15528"/>
                    <a:pt x="10943" y="15528"/>
                    <a:pt x="10512" y="15528"/>
                  </a:cubicBezTo>
                  <a:cubicBezTo>
                    <a:pt x="10512" y="15528"/>
                    <a:pt x="10456" y="15528"/>
                    <a:pt x="10368" y="15528"/>
                  </a:cubicBezTo>
                  <a:cubicBezTo>
                    <a:pt x="10040" y="15528"/>
                    <a:pt x="9258" y="15528"/>
                    <a:pt x="9174" y="15528"/>
                  </a:cubicBezTo>
                  <a:cubicBezTo>
                    <a:pt x="9068" y="15528"/>
                    <a:pt x="8984" y="14527"/>
                    <a:pt x="8922" y="0"/>
                  </a:cubicBezTo>
                  <a:lnTo>
                    <a:pt x="8852" y="0"/>
                  </a:lnTo>
                  <a:lnTo>
                    <a:pt x="0" y="0"/>
                  </a:lnTo>
                  <a:cubicBezTo>
                    <a:pt x="0" y="0"/>
                    <a:pt x="16" y="3190"/>
                    <a:pt x="35" y="6072"/>
                  </a:cubicBezTo>
                  <a:cubicBezTo>
                    <a:pt x="35" y="6072"/>
                    <a:pt x="8852" y="6072"/>
                    <a:pt x="8852" y="6072"/>
                  </a:cubicBezTo>
                  <a:close/>
                </a:path>
              </a:pathLst>
            </a:custGeom>
            <a:gradFill>
              <a:gsLst>
                <a:gs pos="6000">
                  <a:srgbClr val="EFF5F1"/>
                </a:gs>
                <a:gs pos="100000">
                  <a:srgbClr val="E9EBF2"/>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31" name="Shape 27">
              <a:extLst>
                <a:ext uri="{FF2B5EF4-FFF2-40B4-BE49-F238E27FC236}">
                  <a16:creationId xmlns:a16="http://schemas.microsoft.com/office/drawing/2014/main" id="{B84E2EF5-05A2-4501-A3B2-7D4C96599290}"/>
                </a:ext>
              </a:extLst>
            </p:cNvPr>
            <p:cNvSpPr/>
            <p:nvPr/>
          </p:nvSpPr>
          <p:spPr>
            <a:xfrm>
              <a:off x="9533953" y="1837986"/>
              <a:ext cx="68287" cy="682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32000">
                  <a:srgbClr val="494949"/>
                </a:gs>
                <a:gs pos="69000">
                  <a:srgbClr val="050505"/>
                </a:gs>
              </a:gsLst>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32" name="Shape 28">
              <a:extLst>
                <a:ext uri="{FF2B5EF4-FFF2-40B4-BE49-F238E27FC236}">
                  <a16:creationId xmlns:a16="http://schemas.microsoft.com/office/drawing/2014/main" id="{5D7BAFF9-82E6-4398-8C44-5BC6EF10147F}"/>
                </a:ext>
              </a:extLst>
            </p:cNvPr>
            <p:cNvSpPr/>
            <p:nvPr/>
          </p:nvSpPr>
          <p:spPr>
            <a:xfrm>
              <a:off x="9559453" y="1863487"/>
              <a:ext cx="16789" cy="167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sp>
          <p:nvSpPr>
            <p:cNvPr id="34" name="Rectangle 33">
              <a:extLst>
                <a:ext uri="{FF2B5EF4-FFF2-40B4-BE49-F238E27FC236}">
                  <a16:creationId xmlns:a16="http://schemas.microsoft.com/office/drawing/2014/main" id="{B1B89B3E-990E-40A4-B5BD-1C75BC4B3979}"/>
                </a:ext>
              </a:extLst>
            </p:cNvPr>
            <p:cNvSpPr/>
            <p:nvPr/>
          </p:nvSpPr>
          <p:spPr bwMode="auto">
            <a:xfrm>
              <a:off x="6418660" y="2003739"/>
              <a:ext cx="6300380" cy="3947140"/>
            </a:xfrm>
            <a:prstGeom prst="rect">
              <a:avLst/>
            </a:prstGeom>
            <a:solidFill>
              <a:schemeClr val="accent1"/>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grpSp>
          <p:nvGrpSpPr>
            <p:cNvPr id="35" name="Group 34">
              <a:extLst>
                <a:ext uri="{FF2B5EF4-FFF2-40B4-BE49-F238E27FC236}">
                  <a16:creationId xmlns:a16="http://schemas.microsoft.com/office/drawing/2014/main" id="{C4CDED82-ECCE-43D6-B381-E7D73F04D40D}"/>
                </a:ext>
              </a:extLst>
            </p:cNvPr>
            <p:cNvGrpSpPr/>
            <p:nvPr/>
          </p:nvGrpSpPr>
          <p:grpSpPr>
            <a:xfrm rot="527924">
              <a:off x="9093452" y="3604532"/>
              <a:ext cx="864000" cy="720000"/>
              <a:chOff x="7247186" y="2383232"/>
              <a:chExt cx="654826" cy="494100"/>
            </a:xfrm>
          </p:grpSpPr>
          <p:sp>
            <p:nvSpPr>
              <p:cNvPr id="36" name="Google Shape;515;p33">
                <a:hlinkClick r:id="rId4"/>
                <a:extLst>
                  <a:ext uri="{FF2B5EF4-FFF2-40B4-BE49-F238E27FC236}">
                    <a16:creationId xmlns:a16="http://schemas.microsoft.com/office/drawing/2014/main" id="{07A8C6AC-C6AD-404A-AE04-B640186D850E}"/>
                  </a:ext>
                </a:extLst>
              </p:cNvPr>
              <p:cNvSpPr/>
              <p:nvPr/>
            </p:nvSpPr>
            <p:spPr>
              <a:xfrm>
                <a:off x="7247186" y="2383232"/>
                <a:ext cx="654826" cy="494100"/>
              </a:xfrm>
              <a:custGeom>
                <a:avLst/>
                <a:gdLst/>
                <a:ahLst/>
                <a:cxnLst/>
                <a:rect l="l" t="t" r="r" b="b"/>
                <a:pathLst>
                  <a:path w="16946" h="14124" extrusionOk="0">
                    <a:moveTo>
                      <a:pt x="9197" y="1"/>
                    </a:moveTo>
                    <a:cubicBezTo>
                      <a:pt x="8815" y="1"/>
                      <a:pt x="8428" y="32"/>
                      <a:pt x="8040" y="97"/>
                    </a:cubicBezTo>
                    <a:cubicBezTo>
                      <a:pt x="1835" y="1164"/>
                      <a:pt x="0" y="9170"/>
                      <a:pt x="5137" y="12806"/>
                    </a:cubicBezTo>
                    <a:cubicBezTo>
                      <a:pt x="6424" y="13717"/>
                      <a:pt x="7824" y="14123"/>
                      <a:pt x="9183" y="14123"/>
                    </a:cubicBezTo>
                    <a:cubicBezTo>
                      <a:pt x="13248" y="14123"/>
                      <a:pt x="16945" y="10485"/>
                      <a:pt x="16145" y="5834"/>
                    </a:cubicBezTo>
                    <a:cubicBezTo>
                      <a:pt x="15546" y="2420"/>
                      <a:pt x="12554" y="1"/>
                      <a:pt x="9197" y="1"/>
                    </a:cubicBezTo>
                    <a:close/>
                  </a:path>
                </a:pathLst>
              </a:custGeom>
              <a:solidFill>
                <a:schemeClr val="tx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37" name="Google Shape;516;p33">
                <a:hlinkClick r:id="rId4"/>
                <a:extLst>
                  <a:ext uri="{FF2B5EF4-FFF2-40B4-BE49-F238E27FC236}">
                    <a16:creationId xmlns:a16="http://schemas.microsoft.com/office/drawing/2014/main" id="{6AE488D4-DCBE-47FC-9252-4D71FE3A5575}"/>
                  </a:ext>
                </a:extLst>
              </p:cNvPr>
              <p:cNvSpPr/>
              <p:nvPr/>
            </p:nvSpPr>
            <p:spPr>
              <a:xfrm>
                <a:off x="7470189" y="2544153"/>
                <a:ext cx="302953" cy="205386"/>
              </a:xfrm>
              <a:custGeom>
                <a:avLst/>
                <a:gdLst/>
                <a:ahLst/>
                <a:cxnLst/>
                <a:rect l="l" t="t" r="r" b="b"/>
                <a:pathLst>
                  <a:path w="7840" h="5871" extrusionOk="0">
                    <a:moveTo>
                      <a:pt x="0" y="0"/>
                    </a:moveTo>
                    <a:lnTo>
                      <a:pt x="1001" y="5871"/>
                    </a:lnTo>
                    <a:lnTo>
                      <a:pt x="7839" y="1668"/>
                    </a:lnTo>
                    <a:lnTo>
                      <a:pt x="0" y="0"/>
                    </a:lnTo>
                    <a:close/>
                  </a:path>
                </a:pathLst>
              </a:custGeom>
              <a:solidFill>
                <a:schemeClr val="bg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grpSp>
        <p:sp>
          <p:nvSpPr>
            <p:cNvPr id="38" name="Rectangle 37">
              <a:extLst>
                <a:ext uri="{FF2B5EF4-FFF2-40B4-BE49-F238E27FC236}">
                  <a16:creationId xmlns:a16="http://schemas.microsoft.com/office/drawing/2014/main" id="{B0CE8B29-1E53-4C2B-8730-58A06ED3CA83}"/>
                </a:ext>
              </a:extLst>
            </p:cNvPr>
            <p:cNvSpPr/>
            <p:nvPr/>
          </p:nvSpPr>
          <p:spPr bwMode="auto">
            <a:xfrm>
              <a:off x="6418661" y="5666645"/>
              <a:ext cx="6300380" cy="301234"/>
            </a:xfrm>
            <a:prstGeom prst="rect">
              <a:avLst/>
            </a:prstGeom>
            <a:solidFill>
              <a:schemeClr val="tx1"/>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fontAlgn="base">
                <a:spcBef>
                  <a:spcPct val="0"/>
                </a:spcBef>
                <a:spcAft>
                  <a:spcPct val="0"/>
                </a:spcAft>
              </a:pPr>
              <a:endParaRPr lang="en-US" sz="2667"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grpSp>
          <p:nvGrpSpPr>
            <p:cNvPr id="39" name="Group 38">
              <a:extLst>
                <a:ext uri="{FF2B5EF4-FFF2-40B4-BE49-F238E27FC236}">
                  <a16:creationId xmlns:a16="http://schemas.microsoft.com/office/drawing/2014/main" id="{2FC332CA-D722-4819-982E-760B18DE9AC4}"/>
                </a:ext>
              </a:extLst>
            </p:cNvPr>
            <p:cNvGrpSpPr/>
            <p:nvPr/>
          </p:nvGrpSpPr>
          <p:grpSpPr>
            <a:xfrm>
              <a:off x="6562950" y="5352189"/>
              <a:ext cx="6040360" cy="905471"/>
              <a:chOff x="794594" y="4228844"/>
              <a:chExt cx="2297325" cy="339616"/>
            </a:xfrm>
          </p:grpSpPr>
          <p:sp>
            <p:nvSpPr>
              <p:cNvPr id="40" name="Google Shape;518;p33">
                <a:extLst>
                  <a:ext uri="{FF2B5EF4-FFF2-40B4-BE49-F238E27FC236}">
                    <a16:creationId xmlns:a16="http://schemas.microsoft.com/office/drawing/2014/main" id="{B035CC63-2DB5-4E20-B3C4-1C2FC4137194}"/>
                  </a:ext>
                </a:extLst>
              </p:cNvPr>
              <p:cNvSpPr/>
              <p:nvPr/>
            </p:nvSpPr>
            <p:spPr>
              <a:xfrm rot="527924">
                <a:off x="913133" y="4228844"/>
                <a:ext cx="1995393" cy="339616"/>
              </a:xfrm>
              <a:custGeom>
                <a:avLst/>
                <a:gdLst/>
                <a:ahLst/>
                <a:cxnLst/>
                <a:rect l="l" t="t" r="r" b="b"/>
                <a:pathLst>
                  <a:path w="51638" h="9708" extrusionOk="0">
                    <a:moveTo>
                      <a:pt x="51504" y="0"/>
                    </a:moveTo>
                    <a:lnTo>
                      <a:pt x="0" y="8740"/>
                    </a:lnTo>
                    <a:lnTo>
                      <a:pt x="134" y="9707"/>
                    </a:lnTo>
                    <a:lnTo>
                      <a:pt x="51637" y="934"/>
                    </a:lnTo>
                    <a:lnTo>
                      <a:pt x="51504" y="0"/>
                    </a:lnTo>
                    <a:close/>
                  </a:path>
                </a:pathLst>
              </a:custGeom>
              <a:solidFill>
                <a:schemeClr val="l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1" name="Google Shape;519;p33">
                <a:extLst>
                  <a:ext uri="{FF2B5EF4-FFF2-40B4-BE49-F238E27FC236}">
                    <a16:creationId xmlns:a16="http://schemas.microsoft.com/office/drawing/2014/main" id="{9BC88AF0-7566-4E8A-A679-300C7A9DA370}"/>
                  </a:ext>
                </a:extLst>
              </p:cNvPr>
              <p:cNvSpPr/>
              <p:nvPr/>
            </p:nvSpPr>
            <p:spPr>
              <a:xfrm rot="527924">
                <a:off x="794594" y="4373769"/>
                <a:ext cx="23223" cy="47857"/>
              </a:xfrm>
              <a:custGeom>
                <a:avLst/>
                <a:gdLst/>
                <a:ahLst/>
                <a:cxnLst/>
                <a:rect l="l" t="t" r="r" b="b"/>
                <a:pathLst>
                  <a:path w="601" h="1368" extrusionOk="0">
                    <a:moveTo>
                      <a:pt x="400" y="0"/>
                    </a:moveTo>
                    <a:lnTo>
                      <a:pt x="0" y="67"/>
                    </a:lnTo>
                    <a:lnTo>
                      <a:pt x="234" y="1368"/>
                    </a:lnTo>
                    <a:lnTo>
                      <a:pt x="601" y="1301"/>
                    </a:lnTo>
                    <a:lnTo>
                      <a:pt x="400" y="0"/>
                    </a:lnTo>
                    <a:close/>
                  </a:path>
                </a:pathLst>
              </a:custGeom>
              <a:solidFill>
                <a:srgbClr val="C00000"/>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2" name="Google Shape;520;p33">
                <a:extLst>
                  <a:ext uri="{FF2B5EF4-FFF2-40B4-BE49-F238E27FC236}">
                    <a16:creationId xmlns:a16="http://schemas.microsoft.com/office/drawing/2014/main" id="{83ECA7AF-96E2-4594-8509-F4A1CF18D3CF}"/>
                  </a:ext>
                </a:extLst>
              </p:cNvPr>
              <p:cNvSpPr/>
              <p:nvPr/>
            </p:nvSpPr>
            <p:spPr>
              <a:xfrm rot="527924">
                <a:off x="822041" y="4373276"/>
                <a:ext cx="23262" cy="47892"/>
              </a:xfrm>
              <a:custGeom>
                <a:avLst/>
                <a:gdLst/>
                <a:ahLst/>
                <a:cxnLst/>
                <a:rect l="l" t="t" r="r" b="b"/>
                <a:pathLst>
                  <a:path w="602" h="1369" extrusionOk="0">
                    <a:moveTo>
                      <a:pt x="401" y="1"/>
                    </a:moveTo>
                    <a:lnTo>
                      <a:pt x="1" y="68"/>
                    </a:lnTo>
                    <a:lnTo>
                      <a:pt x="234" y="1368"/>
                    </a:lnTo>
                    <a:lnTo>
                      <a:pt x="601" y="1302"/>
                    </a:lnTo>
                    <a:lnTo>
                      <a:pt x="401" y="1"/>
                    </a:lnTo>
                    <a:close/>
                  </a:path>
                </a:pathLst>
              </a:custGeom>
              <a:solidFill>
                <a:srgbClr val="C00000"/>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3" name="Google Shape;521;p33">
                <a:extLst>
                  <a:ext uri="{FF2B5EF4-FFF2-40B4-BE49-F238E27FC236}">
                    <a16:creationId xmlns:a16="http://schemas.microsoft.com/office/drawing/2014/main" id="{2762F68F-6AE9-4388-8044-F5DFFD0586CF}"/>
                  </a:ext>
                </a:extLst>
              </p:cNvPr>
              <p:cNvSpPr/>
              <p:nvPr/>
            </p:nvSpPr>
            <p:spPr>
              <a:xfrm rot="527924">
                <a:off x="2959464" y="4389451"/>
                <a:ext cx="18084" cy="19871"/>
              </a:xfrm>
              <a:custGeom>
                <a:avLst/>
                <a:gdLst/>
                <a:ahLst/>
                <a:cxnLst/>
                <a:rect l="l" t="t" r="r" b="b"/>
                <a:pathLst>
                  <a:path w="468" h="568" extrusionOk="0">
                    <a:moveTo>
                      <a:pt x="401" y="1"/>
                    </a:moveTo>
                    <a:lnTo>
                      <a:pt x="1" y="68"/>
                    </a:lnTo>
                    <a:lnTo>
                      <a:pt x="101" y="568"/>
                    </a:lnTo>
                    <a:lnTo>
                      <a:pt x="468" y="501"/>
                    </a:lnTo>
                    <a:lnTo>
                      <a:pt x="401" y="1"/>
                    </a:ln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4" name="Google Shape;522;p33">
                <a:extLst>
                  <a:ext uri="{FF2B5EF4-FFF2-40B4-BE49-F238E27FC236}">
                    <a16:creationId xmlns:a16="http://schemas.microsoft.com/office/drawing/2014/main" id="{BEA9B265-832A-4BE8-A7E3-B50F4E1B7219}"/>
                  </a:ext>
                </a:extLst>
              </p:cNvPr>
              <p:cNvSpPr/>
              <p:nvPr/>
            </p:nvSpPr>
            <p:spPr>
              <a:xfrm rot="527924">
                <a:off x="2968873" y="4378824"/>
                <a:ext cx="28402" cy="38551"/>
              </a:xfrm>
              <a:custGeom>
                <a:avLst/>
                <a:gdLst/>
                <a:ahLst/>
                <a:cxnLst/>
                <a:rect l="l" t="t" r="r" b="b"/>
                <a:pathLst>
                  <a:path w="735" h="1102" extrusionOk="0">
                    <a:moveTo>
                      <a:pt x="568" y="1"/>
                    </a:moveTo>
                    <a:lnTo>
                      <a:pt x="0" y="401"/>
                    </a:lnTo>
                    <a:lnTo>
                      <a:pt x="101" y="868"/>
                    </a:lnTo>
                    <a:lnTo>
                      <a:pt x="734" y="1102"/>
                    </a:lnTo>
                    <a:lnTo>
                      <a:pt x="734" y="1102"/>
                    </a:lnTo>
                    <a:lnTo>
                      <a:pt x="568" y="1"/>
                    </a:ln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5" name="Google Shape;523;p33">
                <a:extLst>
                  <a:ext uri="{FF2B5EF4-FFF2-40B4-BE49-F238E27FC236}">
                    <a16:creationId xmlns:a16="http://schemas.microsoft.com/office/drawing/2014/main" id="{C7C83DF7-389F-4DC1-97A1-28502BB58224}"/>
                  </a:ext>
                </a:extLst>
              </p:cNvPr>
              <p:cNvSpPr/>
              <p:nvPr/>
            </p:nvSpPr>
            <p:spPr>
              <a:xfrm rot="527924">
                <a:off x="3002497" y="4383096"/>
                <a:ext cx="16810" cy="32709"/>
              </a:xfrm>
              <a:custGeom>
                <a:avLst/>
                <a:gdLst/>
                <a:ahLst/>
                <a:cxnLst/>
                <a:rect l="l" t="t" r="r" b="b"/>
                <a:pathLst>
                  <a:path w="435" h="935" extrusionOk="0">
                    <a:moveTo>
                      <a:pt x="67" y="1"/>
                    </a:moveTo>
                    <a:lnTo>
                      <a:pt x="1" y="134"/>
                    </a:lnTo>
                    <a:cubicBezTo>
                      <a:pt x="134" y="201"/>
                      <a:pt x="201" y="334"/>
                      <a:pt x="234" y="468"/>
                    </a:cubicBezTo>
                    <a:cubicBezTo>
                      <a:pt x="234" y="601"/>
                      <a:pt x="201" y="735"/>
                      <a:pt x="134" y="868"/>
                    </a:cubicBezTo>
                    <a:lnTo>
                      <a:pt x="234" y="935"/>
                    </a:lnTo>
                    <a:cubicBezTo>
                      <a:pt x="434" y="635"/>
                      <a:pt x="368" y="234"/>
                      <a:pt x="67" y="1"/>
                    </a:cubicBez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6" name="Google Shape;524;p33">
                <a:extLst>
                  <a:ext uri="{FF2B5EF4-FFF2-40B4-BE49-F238E27FC236}">
                    <a16:creationId xmlns:a16="http://schemas.microsoft.com/office/drawing/2014/main" id="{541615FE-2C41-4B78-B22F-A6A7C1FCEED5}"/>
                  </a:ext>
                </a:extLst>
              </p:cNvPr>
              <p:cNvSpPr/>
              <p:nvPr/>
            </p:nvSpPr>
            <p:spPr>
              <a:xfrm rot="527924">
                <a:off x="2997186" y="4389983"/>
                <a:ext cx="10357" cy="19871"/>
              </a:xfrm>
              <a:custGeom>
                <a:avLst/>
                <a:gdLst/>
                <a:ahLst/>
                <a:cxnLst/>
                <a:rect l="l" t="t" r="r" b="b"/>
                <a:pathLst>
                  <a:path w="268" h="568" extrusionOk="0">
                    <a:moveTo>
                      <a:pt x="67" y="0"/>
                    </a:moveTo>
                    <a:lnTo>
                      <a:pt x="0" y="100"/>
                    </a:lnTo>
                    <a:cubicBezTo>
                      <a:pt x="34" y="134"/>
                      <a:pt x="67" y="201"/>
                      <a:pt x="100" y="267"/>
                    </a:cubicBezTo>
                    <a:cubicBezTo>
                      <a:pt x="100" y="367"/>
                      <a:pt x="100" y="434"/>
                      <a:pt x="67" y="501"/>
                    </a:cubicBezTo>
                    <a:lnTo>
                      <a:pt x="167" y="567"/>
                    </a:lnTo>
                    <a:cubicBezTo>
                      <a:pt x="267" y="367"/>
                      <a:pt x="234" y="134"/>
                      <a:pt x="67" y="0"/>
                    </a:cubicBez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7" name="Google Shape;525;p33">
                <a:extLst>
                  <a:ext uri="{FF2B5EF4-FFF2-40B4-BE49-F238E27FC236}">
                    <a16:creationId xmlns:a16="http://schemas.microsoft.com/office/drawing/2014/main" id="{BD700C58-D942-461C-A3F7-C3014C64E409}"/>
                  </a:ext>
                </a:extLst>
              </p:cNvPr>
              <p:cNvSpPr/>
              <p:nvPr/>
            </p:nvSpPr>
            <p:spPr>
              <a:xfrm rot="527924">
                <a:off x="3054475" y="4386665"/>
                <a:ext cx="37444" cy="33864"/>
              </a:xfrm>
              <a:custGeom>
                <a:avLst/>
                <a:gdLst/>
                <a:ahLst/>
                <a:cxnLst/>
                <a:rect l="l" t="t" r="r" b="b"/>
                <a:pathLst>
                  <a:path w="969" h="968" extrusionOk="0">
                    <a:moveTo>
                      <a:pt x="835" y="0"/>
                    </a:moveTo>
                    <a:lnTo>
                      <a:pt x="1" y="134"/>
                    </a:lnTo>
                    <a:lnTo>
                      <a:pt x="134" y="968"/>
                    </a:lnTo>
                    <a:lnTo>
                      <a:pt x="968" y="801"/>
                    </a:lnTo>
                    <a:lnTo>
                      <a:pt x="835" y="0"/>
                    </a:ln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sp>
            <p:nvSpPr>
              <p:cNvPr id="48" name="Google Shape;526;p33">
                <a:extLst>
                  <a:ext uri="{FF2B5EF4-FFF2-40B4-BE49-F238E27FC236}">
                    <a16:creationId xmlns:a16="http://schemas.microsoft.com/office/drawing/2014/main" id="{0275D8EB-5977-42EF-9EF5-3B28B5EB193A}"/>
                  </a:ext>
                </a:extLst>
              </p:cNvPr>
              <p:cNvSpPr/>
              <p:nvPr/>
            </p:nvSpPr>
            <p:spPr>
              <a:xfrm rot="527924">
                <a:off x="1277572" y="4359836"/>
                <a:ext cx="87679" cy="75773"/>
              </a:xfrm>
              <a:custGeom>
                <a:avLst/>
                <a:gdLst/>
                <a:ahLst/>
                <a:cxnLst/>
                <a:rect l="l" t="t" r="r" b="b"/>
                <a:pathLst>
                  <a:path w="2269" h="2166" extrusionOk="0">
                    <a:moveTo>
                      <a:pt x="1184" y="1"/>
                    </a:moveTo>
                    <a:cubicBezTo>
                      <a:pt x="1124" y="1"/>
                      <a:pt x="1063" y="6"/>
                      <a:pt x="1001" y="16"/>
                    </a:cubicBezTo>
                    <a:cubicBezTo>
                      <a:pt x="401" y="116"/>
                      <a:pt x="0" y="683"/>
                      <a:pt x="100" y="1250"/>
                    </a:cubicBezTo>
                    <a:cubicBezTo>
                      <a:pt x="134" y="1417"/>
                      <a:pt x="200" y="1584"/>
                      <a:pt x="300" y="1717"/>
                    </a:cubicBezTo>
                    <a:cubicBezTo>
                      <a:pt x="500" y="2002"/>
                      <a:pt x="845" y="2165"/>
                      <a:pt x="1191" y="2165"/>
                    </a:cubicBezTo>
                    <a:cubicBezTo>
                      <a:pt x="1250" y="2165"/>
                      <a:pt x="1309" y="2161"/>
                      <a:pt x="1368" y="2151"/>
                    </a:cubicBezTo>
                    <a:cubicBezTo>
                      <a:pt x="1768" y="2084"/>
                      <a:pt x="2102" y="1784"/>
                      <a:pt x="2235" y="1384"/>
                    </a:cubicBezTo>
                    <a:cubicBezTo>
                      <a:pt x="2269" y="1217"/>
                      <a:pt x="2269" y="1050"/>
                      <a:pt x="2269" y="917"/>
                    </a:cubicBezTo>
                    <a:lnTo>
                      <a:pt x="2235" y="917"/>
                    </a:lnTo>
                    <a:cubicBezTo>
                      <a:pt x="2145" y="378"/>
                      <a:pt x="1707" y="1"/>
                      <a:pt x="1184" y="1"/>
                    </a:cubicBezTo>
                    <a:close/>
                  </a:path>
                </a:pathLst>
              </a:custGeom>
              <a:solidFill>
                <a:schemeClr val="accent1"/>
              </a:solidFill>
              <a:ln>
                <a:noFill/>
              </a:ln>
            </p:spPr>
            <p:txBody>
              <a:bodyPr spcFirstLastPara="1" wrap="square" lIns="76188" tIns="76188" rIns="76188" bIns="76188" anchor="ctr" anchorCtr="0">
                <a:noAutofit/>
              </a:bodyPr>
              <a:lstStyle/>
              <a:p>
                <a:pPr defTabSz="608486" fontAlgn="base"/>
                <a:endParaRPr sz="2500">
                  <a:solidFill>
                    <a:srgbClr val="212121"/>
                  </a:solidFill>
                  <a:latin typeface="Arial" pitchFamily="-65" charset="0"/>
                </a:endParaRPr>
              </a:p>
            </p:txBody>
          </p:sp>
        </p:grpSp>
        <p:sp>
          <p:nvSpPr>
            <p:cNvPr id="49" name="Rectangle 48">
              <a:extLst>
                <a:ext uri="{FF2B5EF4-FFF2-40B4-BE49-F238E27FC236}">
                  <a16:creationId xmlns:a16="http://schemas.microsoft.com/office/drawing/2014/main" id="{932B649F-5B5A-46D4-A70C-84CC91C52DD3}"/>
                </a:ext>
              </a:extLst>
            </p:cNvPr>
            <p:cNvSpPr/>
            <p:nvPr/>
          </p:nvSpPr>
          <p:spPr>
            <a:xfrm>
              <a:off x="6897826" y="2459600"/>
              <a:ext cx="5323254" cy="677340"/>
            </a:xfrm>
            <a:prstGeom prst="rect">
              <a:avLst/>
            </a:prstGeom>
          </p:spPr>
          <p:txBody>
            <a:bodyPr wrap="square">
              <a:spAutoFit/>
            </a:bodyPr>
            <a:lstStyle/>
            <a:p>
              <a:pPr algn="ctr" defTabSz="761970" fontAlgn="base">
                <a:lnSpc>
                  <a:spcPct val="107000"/>
                </a:lnSpc>
                <a:spcBef>
                  <a:spcPts val="1800"/>
                </a:spcBef>
                <a:spcAft>
                  <a:spcPts val="667"/>
                </a:spcAft>
                <a:buClr>
                  <a:srgbClr val="212121"/>
                </a:buClr>
                <a:buSzPct val="100000"/>
              </a:pPr>
              <a:r>
                <a:rPr lang="en-US" sz="1500" b="1" kern="0">
                  <a:solidFill>
                    <a:srgbClr val="FFFFFF"/>
                  </a:solidFill>
                  <a:latin typeface="Verdana" panose="020B0604030504040204" pitchFamily="34" charset="0"/>
                  <a:ea typeface="Verdana" panose="020B0604030504040204" pitchFamily="34" charset="0"/>
                  <a:cs typeface="Times New Roman" panose="02020603050405020304" pitchFamily="18" charset="0"/>
                  <a:sym typeface="Arial" pitchFamily="-65" charset="0"/>
                </a:rPr>
                <a:t>Differentiating small bowel from large bowel (specifically ileum vs cecum)</a:t>
              </a:r>
              <a:endParaRPr lang="en-NZ" sz="1500" b="1" kern="0">
                <a:solidFill>
                  <a:srgbClr val="FFFFFF"/>
                </a:solidFill>
                <a:latin typeface="Verdana" panose="020B0604030504040204" pitchFamily="34" charset="0"/>
                <a:ea typeface="Verdana" panose="020B0604030504040204" pitchFamily="34" charset="0"/>
                <a:cs typeface="Times New Roman" panose="02020603050405020304" pitchFamily="18" charset="0"/>
                <a:sym typeface="Arial" pitchFamily="-65" charset="0"/>
              </a:endParaRPr>
            </a:p>
          </p:txBody>
        </p:sp>
        <p:sp>
          <p:nvSpPr>
            <p:cNvPr id="50" name="Rectangle 49">
              <a:extLst>
                <a:ext uri="{FF2B5EF4-FFF2-40B4-BE49-F238E27FC236}">
                  <a16:creationId xmlns:a16="http://schemas.microsoft.com/office/drawing/2014/main" id="{C2F784F9-5AAB-48F6-BC39-B91BF8B43F55}"/>
                </a:ext>
              </a:extLst>
            </p:cNvPr>
            <p:cNvSpPr/>
            <p:nvPr/>
          </p:nvSpPr>
          <p:spPr>
            <a:xfrm>
              <a:off x="6561976" y="5019074"/>
              <a:ext cx="5871786" cy="551614"/>
            </a:xfrm>
            <a:prstGeom prst="rect">
              <a:avLst/>
            </a:prstGeom>
          </p:spPr>
          <p:txBody>
            <a:bodyPr wrap="square">
              <a:spAutoFit/>
            </a:bodyPr>
            <a:lstStyle/>
            <a:p>
              <a:pPr algn="ctr" defTabSz="761970" fontAlgn="base">
                <a:lnSpc>
                  <a:spcPct val="107000"/>
                </a:lnSpc>
                <a:spcBef>
                  <a:spcPts val="1800"/>
                </a:spcBef>
                <a:spcAft>
                  <a:spcPts val="667"/>
                </a:spcAft>
                <a:buClr>
                  <a:srgbClr val="212121"/>
                </a:buClr>
                <a:buSzPct val="100000"/>
              </a:pPr>
              <a:r>
                <a:rPr lang="en-US" sz="1167" b="1" i="1" kern="0">
                  <a:solidFill>
                    <a:srgbClr val="FFFFFF"/>
                  </a:solidFill>
                  <a:latin typeface="Verdana" panose="020B0604030504040204" pitchFamily="34" charset="0"/>
                  <a:ea typeface="Verdana" panose="020B0604030504040204" pitchFamily="34" charset="0"/>
                  <a:cs typeface="Times New Roman" panose="02020603050405020304" pitchFamily="18" charset="0"/>
                </a:rPr>
                <a:t>Watch the video to learn how to differentiate small bowel from large bowel (duration: 2 min)</a:t>
              </a:r>
            </a:p>
          </p:txBody>
        </p:sp>
        <p:sp>
          <p:nvSpPr>
            <p:cNvPr id="51" name="Rectangle 50">
              <a:extLst>
                <a:ext uri="{FF2B5EF4-FFF2-40B4-BE49-F238E27FC236}">
                  <a16:creationId xmlns:a16="http://schemas.microsoft.com/office/drawing/2014/main" id="{83A42C8F-8FA9-49E9-833C-A88E22115BC6}"/>
                </a:ext>
              </a:extLst>
            </p:cNvPr>
            <p:cNvSpPr/>
            <p:nvPr/>
          </p:nvSpPr>
          <p:spPr>
            <a:xfrm>
              <a:off x="6623560" y="4374737"/>
              <a:ext cx="5871786" cy="321011"/>
            </a:xfrm>
            <a:prstGeom prst="rect">
              <a:avLst/>
            </a:prstGeom>
          </p:spPr>
          <p:txBody>
            <a:bodyPr wrap="square">
              <a:spAutoFit/>
            </a:bodyPr>
            <a:lstStyle/>
            <a:p>
              <a:pPr algn="ctr" defTabSz="761970" fontAlgn="base">
                <a:lnSpc>
                  <a:spcPct val="107000"/>
                </a:lnSpc>
                <a:spcBef>
                  <a:spcPts val="1800"/>
                </a:spcBef>
                <a:spcAft>
                  <a:spcPts val="667"/>
                </a:spcAft>
                <a:buClr>
                  <a:srgbClr val="212121"/>
                </a:buClr>
                <a:buSzPct val="100000"/>
              </a:pPr>
              <a:r>
                <a:rPr lang="en-US" sz="1167" kern="0">
                  <a:solidFill>
                    <a:srgbClr val="FFFFFF"/>
                  </a:solidFill>
                  <a:latin typeface="Verdana" panose="020B0604030504040204" pitchFamily="34" charset="0"/>
                  <a:ea typeface="Verdana" panose="020B0604030504040204" pitchFamily="34" charset="0"/>
                  <a:cs typeface="Times New Roman" panose="02020603050405020304" pitchFamily="18" charset="0"/>
                </a:rPr>
                <a:t>Click to Play</a:t>
              </a:r>
            </a:p>
          </p:txBody>
        </p:sp>
        <p:sp>
          <p:nvSpPr>
            <p:cNvPr id="33" name="Shape 29">
              <a:extLst>
                <a:ext uri="{FF2B5EF4-FFF2-40B4-BE49-F238E27FC236}">
                  <a16:creationId xmlns:a16="http://schemas.microsoft.com/office/drawing/2014/main" id="{EB19864F-6583-461C-B304-3779710D7E0F}"/>
                </a:ext>
              </a:extLst>
            </p:cNvPr>
            <p:cNvSpPr/>
            <p:nvPr/>
          </p:nvSpPr>
          <p:spPr>
            <a:xfrm>
              <a:off x="9202448" y="1740235"/>
              <a:ext cx="3778087" cy="4616487"/>
            </a:xfrm>
            <a:custGeom>
              <a:avLst/>
              <a:gdLst/>
              <a:ahLst/>
              <a:cxnLst>
                <a:cxn ang="0">
                  <a:pos x="wd2" y="hd2"/>
                </a:cxn>
                <a:cxn ang="5400000">
                  <a:pos x="wd2" y="hd2"/>
                </a:cxn>
                <a:cxn ang="10800000">
                  <a:pos x="wd2" y="hd2"/>
                </a:cxn>
                <a:cxn ang="16200000">
                  <a:pos x="wd2" y="hd2"/>
                </a:cxn>
              </a:cxnLst>
              <a:rect l="0" t="0" r="r" b="b"/>
              <a:pathLst>
                <a:path w="21600" h="21600" extrusionOk="0">
                  <a:moveTo>
                    <a:pt x="21600" y="21266"/>
                  </a:moveTo>
                  <a:lnTo>
                    <a:pt x="21600" y="21236"/>
                  </a:lnTo>
                  <a:lnTo>
                    <a:pt x="21600" y="21100"/>
                  </a:lnTo>
                  <a:lnTo>
                    <a:pt x="21600" y="834"/>
                  </a:lnTo>
                  <a:cubicBezTo>
                    <a:pt x="21600" y="374"/>
                    <a:pt x="21143" y="0"/>
                    <a:pt x="20581" y="0"/>
                  </a:cubicBezTo>
                  <a:lnTo>
                    <a:pt x="14299" y="0"/>
                  </a:lnTo>
                  <a:lnTo>
                    <a:pt x="0" y="21600"/>
                  </a:lnTo>
                  <a:lnTo>
                    <a:pt x="21192" y="21600"/>
                  </a:lnTo>
                  <a:cubicBezTo>
                    <a:pt x="21417" y="21600"/>
                    <a:pt x="21600" y="21450"/>
                    <a:pt x="21600" y="21266"/>
                  </a:cubicBezTo>
                  <a:close/>
                </a:path>
              </a:pathLst>
            </a:custGeom>
            <a:gradFill>
              <a:gsLst>
                <a:gs pos="0">
                  <a:srgbClr val="FFFFFF">
                    <a:alpha val="60000"/>
                  </a:srgbClr>
                </a:gs>
                <a:gs pos="100000">
                  <a:srgbClr val="FFFFFF">
                    <a:alpha val="10000"/>
                  </a:srgbClr>
                </a:gs>
              </a:gsLst>
              <a:lin ang="5400000"/>
            </a:gradFill>
            <a:ln w="12700">
              <a:miter lim="400000"/>
            </a:ln>
          </p:spPr>
          <p:txBody>
            <a:bodyPr lIns="0" tIns="0" rIns="0" bIns="0" anchor="ctr"/>
            <a:lstStyle/>
            <a:p>
              <a:pPr defTabSz="608486" fontAlgn="base">
                <a:spcBef>
                  <a:spcPct val="50000"/>
                </a:spcBef>
                <a:spcAft>
                  <a:spcPct val="0"/>
                </a:spcAft>
                <a:defRPr sz="3000">
                  <a:solidFill>
                    <a:srgbClr val="FFFFFF"/>
                  </a:solidFill>
                  <a:effectLst>
                    <a:outerShdw blurRad="38100" dist="12700" dir="5400000" rotWithShape="0">
                      <a:srgbClr val="000000">
                        <a:alpha val="50000"/>
                      </a:srgbClr>
                    </a:outerShdw>
                  </a:effectLst>
                </a:defRPr>
              </a:pPr>
              <a:endParaRPr sz="1250">
                <a:solidFill>
                  <a:srgbClr val="FFFFFF"/>
                </a:solidFill>
                <a:effectLst>
                  <a:outerShdw blurRad="38100" dist="12700" dir="5400000" rotWithShape="0">
                    <a:srgbClr val="000000">
                      <a:alpha val="50000"/>
                    </a:srgbClr>
                  </a:outerShdw>
                </a:effectLst>
                <a:latin typeface="Arial" pitchFamily="-65" charset="0"/>
              </a:endParaRPr>
            </a:p>
          </p:txBody>
        </p:sp>
      </p:grpSp>
    </p:spTree>
    <p:extLst>
      <p:ext uri="{BB962C8B-B14F-4D97-AF65-F5344CB8AC3E}">
        <p14:creationId xmlns:p14="http://schemas.microsoft.com/office/powerpoint/2010/main" val="15091968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4A21-DCDC-4840-A7DC-545AD411E5AA}"/>
              </a:ext>
            </a:extLst>
          </p:cNvPr>
          <p:cNvSpPr>
            <a:spLocks noGrp="1"/>
          </p:cNvSpPr>
          <p:nvPr>
            <p:ph type="title"/>
          </p:nvPr>
        </p:nvSpPr>
        <p:spPr>
          <a:xfrm>
            <a:off x="605367" y="275483"/>
            <a:ext cx="10145760" cy="923330"/>
          </a:xfrm>
        </p:spPr>
        <p:txBody>
          <a:bodyPr/>
          <a:lstStyle/>
          <a:p>
            <a:r>
              <a:rPr lang="en-US"/>
              <a:t>Differentiating small bowel from large bowel on IUS</a:t>
            </a:r>
          </a:p>
        </p:txBody>
      </p:sp>
      <p:sp>
        <p:nvSpPr>
          <p:cNvPr id="4" name="Slide Number Placeholder 3">
            <a:extLst>
              <a:ext uri="{FF2B5EF4-FFF2-40B4-BE49-F238E27FC236}">
                <a16:creationId xmlns:a16="http://schemas.microsoft.com/office/drawing/2014/main" id="{40016B05-FACA-4D86-9B12-E89545DB5ADB}"/>
              </a:ext>
            </a:extLst>
          </p:cNvPr>
          <p:cNvSpPr>
            <a:spLocks noGrp="1"/>
          </p:cNvSpPr>
          <p:nvPr>
            <p:ph type="sldNum" sz="quarter" idx="4"/>
          </p:nvPr>
        </p:nvSpPr>
        <p:spPr/>
        <p:txBody>
          <a:bodyPr/>
          <a:lstStyle/>
          <a:p>
            <a:pPr defTabSz="608486" fontAlgn="base">
              <a:spcBef>
                <a:spcPct val="50000"/>
              </a:spcBef>
              <a:spcAft>
                <a:spcPct val="0"/>
              </a:spcAft>
              <a:defRPr/>
            </a:pPr>
            <a:fld id="{AD816501-AAE5-214E-B100-00C3DC5F5E3F}" type="slidenum">
              <a:rPr lang="en-US">
                <a:solidFill>
                  <a:srgbClr val="646464"/>
                </a:solidFill>
              </a:rPr>
              <a:pPr defTabSz="608486" fontAlgn="base">
                <a:spcBef>
                  <a:spcPct val="50000"/>
                </a:spcBef>
                <a:spcAft>
                  <a:spcPct val="0"/>
                </a:spcAft>
                <a:defRPr/>
              </a:pPr>
              <a:t>9</a:t>
            </a:fld>
            <a:endParaRPr lang="en-US">
              <a:solidFill>
                <a:srgbClr val="646464"/>
              </a:solidFill>
            </a:endParaRPr>
          </a:p>
        </p:txBody>
      </p:sp>
      <p:sp>
        <p:nvSpPr>
          <p:cNvPr id="5" name="Text Placeholder 4">
            <a:extLst>
              <a:ext uri="{FF2B5EF4-FFF2-40B4-BE49-F238E27FC236}">
                <a16:creationId xmlns:a16="http://schemas.microsoft.com/office/drawing/2014/main" id="{CCE49559-CC62-4662-B0F2-56A4CCA86709}"/>
              </a:ext>
            </a:extLst>
          </p:cNvPr>
          <p:cNvSpPr>
            <a:spLocks noGrp="1"/>
          </p:cNvSpPr>
          <p:nvPr>
            <p:ph type="body" sz="quarter" idx="17"/>
          </p:nvPr>
        </p:nvSpPr>
        <p:spPr>
          <a:xfrm>
            <a:off x="601928" y="6382338"/>
            <a:ext cx="8382000" cy="275167"/>
          </a:xfrm>
        </p:spPr>
        <p:txBody>
          <a:bodyPr/>
          <a:lstStyle/>
          <a:p>
            <a:r>
              <a:rPr lang="en-US"/>
              <a:t>IUS: Intestinal ultrasound </a:t>
            </a:r>
          </a:p>
          <a:p>
            <a:r>
              <a:rPr lang="en-US"/>
              <a:t>1. </a:t>
            </a:r>
            <a:r>
              <a:rPr lang="en-US" err="1"/>
              <a:t>Azzouz</a:t>
            </a:r>
            <a:r>
              <a:rPr lang="en-US"/>
              <a:t> LL, Sharma S. Physiology, Large Intestine. [Updated 2021 Aug 9]. In: </a:t>
            </a:r>
            <a:r>
              <a:rPr lang="en-US" err="1"/>
              <a:t>StatPearls</a:t>
            </a:r>
            <a:r>
              <a:rPr lang="en-US"/>
              <a:t> [Internet]. Treasure Island (FL): </a:t>
            </a:r>
            <a:r>
              <a:rPr lang="en-US" err="1"/>
              <a:t>StatPearls</a:t>
            </a:r>
            <a:r>
              <a:rPr lang="en-US"/>
              <a:t> Publishing; 2022 Jan-. Available from: </a:t>
            </a:r>
            <a:r>
              <a:rPr lang="en-US">
                <a:hlinkClick r:id="rId3"/>
              </a:rPr>
              <a:t>https://www.ncbi.nlm.nih.gov/books/NBK507857/</a:t>
            </a:r>
            <a:r>
              <a:rPr lang="en-US"/>
              <a:t>  </a:t>
            </a:r>
          </a:p>
        </p:txBody>
      </p:sp>
      <p:sp>
        <p:nvSpPr>
          <p:cNvPr id="3" name="Rectangle 2">
            <a:extLst>
              <a:ext uri="{FF2B5EF4-FFF2-40B4-BE49-F238E27FC236}">
                <a16:creationId xmlns:a16="http://schemas.microsoft.com/office/drawing/2014/main" id="{082AB127-C07D-42BC-8BF9-BCE6115CA36F}"/>
              </a:ext>
            </a:extLst>
          </p:cNvPr>
          <p:cNvSpPr/>
          <p:nvPr/>
        </p:nvSpPr>
        <p:spPr>
          <a:xfrm>
            <a:off x="976444" y="2162690"/>
            <a:ext cx="3353513" cy="1838132"/>
          </a:xfrm>
          <a:prstGeom prst="rect">
            <a:avLst/>
          </a:prstGeom>
        </p:spPr>
        <p:txBody>
          <a:bodyPr wrap="square">
            <a:spAutoFit/>
          </a:bodyPr>
          <a:lstStyle/>
          <a:p>
            <a:pPr defTabSz="761970" fontAlgn="base">
              <a:spcBef>
                <a:spcPct val="50000"/>
              </a:spcBef>
              <a:spcAft>
                <a:spcPct val="0"/>
              </a:spcAft>
              <a:defRPr/>
            </a:pPr>
            <a:endParaRPr lang="en-US" sz="1583" kern="0" baseline="30000">
              <a:solidFill>
                <a:srgbClr val="212121"/>
              </a:solidFill>
              <a:latin typeface="Verdana" panose="020B0604030504040204" pitchFamily="34" charset="0"/>
              <a:ea typeface="Verdana" panose="020B0604030504040204" pitchFamily="34" charset="0"/>
            </a:endParaRPr>
          </a:p>
          <a:p>
            <a:pPr defTabSz="761970" fontAlgn="base">
              <a:spcBef>
                <a:spcPct val="50000"/>
              </a:spcBef>
              <a:spcAft>
                <a:spcPct val="0"/>
              </a:spcAft>
              <a:defRPr/>
            </a:pPr>
            <a:r>
              <a:rPr lang="en-US" sz="1583" kern="0">
                <a:solidFill>
                  <a:srgbClr val="212121"/>
                </a:solidFill>
                <a:latin typeface="Verdana" panose="020B0604030504040204" pitchFamily="34" charset="0"/>
                <a:ea typeface="Verdana" panose="020B0604030504040204" pitchFamily="34" charset="0"/>
              </a:rPr>
              <a:t>Haustra (shown by yellow arrows) are saccules in the colon that give it its segmented appearance and differentiate it from the small bowel.</a:t>
            </a:r>
            <a:r>
              <a:rPr lang="en-US" sz="1583" kern="0" baseline="30000">
                <a:solidFill>
                  <a:srgbClr val="212121"/>
                </a:solidFill>
                <a:latin typeface="Verdana" panose="020B0604030504040204" pitchFamily="34" charset="0"/>
                <a:ea typeface="Verdana" panose="020B0604030504040204" pitchFamily="34" charset="0"/>
              </a:rPr>
              <a:t>1</a:t>
            </a:r>
          </a:p>
        </p:txBody>
      </p:sp>
      <p:sp>
        <p:nvSpPr>
          <p:cNvPr id="54" name="Google Shape;11764;p291">
            <a:extLst>
              <a:ext uri="{FF2B5EF4-FFF2-40B4-BE49-F238E27FC236}">
                <a16:creationId xmlns:a16="http://schemas.microsoft.com/office/drawing/2014/main" id="{A7EB12A4-B681-4FAE-A67E-67516F05F898}"/>
              </a:ext>
            </a:extLst>
          </p:cNvPr>
          <p:cNvSpPr/>
          <p:nvPr/>
        </p:nvSpPr>
        <p:spPr>
          <a:xfrm>
            <a:off x="610203" y="2484400"/>
            <a:ext cx="300000" cy="300000"/>
          </a:xfrm>
          <a:custGeom>
            <a:avLst/>
            <a:gdLst/>
            <a:ahLst/>
            <a:cxnLst/>
            <a:rect l="l" t="t" r="r" b="b"/>
            <a:pathLst>
              <a:path w="55" h="55" extrusionOk="0">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a:noFill/>
          </a:ln>
        </p:spPr>
        <p:txBody>
          <a:bodyPr spcFirstLastPara="1" wrap="square" lIns="76188" tIns="38083" rIns="76188" bIns="38083" anchor="t" anchorCtr="0">
            <a:noAutofit/>
          </a:bodyPr>
          <a:lstStyle/>
          <a:p>
            <a:pPr defTabSz="608486" fontAlgn="base">
              <a:defRPr/>
            </a:pPr>
            <a:endParaRPr sz="1667">
              <a:solidFill>
                <a:srgbClr val="212121"/>
              </a:solidFill>
              <a:latin typeface="Roboto Condensed"/>
              <a:ea typeface="Roboto Condensed"/>
              <a:cs typeface="Roboto Condensed"/>
              <a:sym typeface="Roboto Condensed"/>
            </a:endParaRPr>
          </a:p>
        </p:txBody>
      </p:sp>
      <p:pic>
        <p:nvPicPr>
          <p:cNvPr id="8" name="Picture 7" descr="A picture containing text, dark&#10;&#10;Description automatically generated">
            <a:extLst>
              <a:ext uri="{FF2B5EF4-FFF2-40B4-BE49-F238E27FC236}">
                <a16:creationId xmlns:a16="http://schemas.microsoft.com/office/drawing/2014/main" id="{253B055F-8D43-F89B-F05B-1553A694F64A}"/>
              </a:ext>
            </a:extLst>
          </p:cNvPr>
          <p:cNvPicPr>
            <a:picLocks noChangeAspect="1"/>
          </p:cNvPicPr>
          <p:nvPr/>
        </p:nvPicPr>
        <p:blipFill>
          <a:blip r:embed="rId4"/>
          <a:stretch>
            <a:fillRect/>
          </a:stretch>
        </p:blipFill>
        <p:spPr>
          <a:xfrm>
            <a:off x="4738224" y="1354551"/>
            <a:ext cx="6477333" cy="4529899"/>
          </a:xfrm>
          <a:prstGeom prst="rect">
            <a:avLst/>
          </a:prstGeom>
        </p:spPr>
      </p:pic>
      <p:cxnSp>
        <p:nvCxnSpPr>
          <p:cNvPr id="14" name="Straight Arrow Connector 13">
            <a:extLst>
              <a:ext uri="{FF2B5EF4-FFF2-40B4-BE49-F238E27FC236}">
                <a16:creationId xmlns:a16="http://schemas.microsoft.com/office/drawing/2014/main" id="{A6423DBB-5365-24BD-1D19-BB86BB1F4FA9}"/>
              </a:ext>
            </a:extLst>
          </p:cNvPr>
          <p:cNvCxnSpPr>
            <a:cxnSpLocks/>
          </p:cNvCxnSpPr>
          <p:nvPr/>
        </p:nvCxnSpPr>
        <p:spPr bwMode="auto">
          <a:xfrm flipH="1">
            <a:off x="8070186" y="3429000"/>
            <a:ext cx="392023" cy="0"/>
          </a:xfrm>
          <a:prstGeom prst="straightConnector1">
            <a:avLst/>
          </a:prstGeom>
          <a:ln w="38100">
            <a:solidFill>
              <a:srgbClr val="EDEC2F"/>
            </a:solidFill>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55" name="Text Placeholder 3">
            <a:extLst>
              <a:ext uri="{FF2B5EF4-FFF2-40B4-BE49-F238E27FC236}">
                <a16:creationId xmlns:a16="http://schemas.microsoft.com/office/drawing/2014/main" id="{D3FFB81C-8622-6165-C12B-5BC506D6AAE5}"/>
              </a:ext>
            </a:extLst>
          </p:cNvPr>
          <p:cNvSpPr>
            <a:spLocks noGrp="1"/>
          </p:cNvSpPr>
          <p:nvPr>
            <p:ph type="body" sz="quarter" idx="10"/>
          </p:nvPr>
        </p:nvSpPr>
        <p:spPr>
          <a:xfrm>
            <a:off x="5223709" y="5250415"/>
            <a:ext cx="5263828" cy="374350"/>
          </a:xfrm>
        </p:spPr>
        <p:txBody>
          <a:bodyPr/>
          <a:lstStyle/>
          <a:p>
            <a:pPr marL="0" indent="0" algn="ctr">
              <a:buNone/>
            </a:pPr>
            <a:r>
              <a:rPr lang="en-US" altLang="ko-KR" sz="750">
                <a:solidFill>
                  <a:schemeClr val="bg1"/>
                </a:solidFill>
                <a:latin typeface="Verdana" panose="020B0604030504040204" pitchFamily="34" charset="0"/>
                <a:ea typeface="Verdana" panose="020B0604030504040204" pitchFamily="34" charset="0"/>
              </a:rPr>
              <a:t>Photo kindly provided by A/Prof.  Jun Miyoshi, </a:t>
            </a:r>
            <a:r>
              <a:rPr lang="en-US" altLang="ko-KR" sz="750" err="1">
                <a:solidFill>
                  <a:schemeClr val="bg1"/>
                </a:solidFill>
                <a:latin typeface="Verdana" panose="020B0604030504040204" pitchFamily="34" charset="0"/>
                <a:ea typeface="Verdana" panose="020B0604030504040204" pitchFamily="34" charset="0"/>
              </a:rPr>
              <a:t>Kyorin</a:t>
            </a:r>
            <a:r>
              <a:rPr lang="en-US" altLang="ko-KR" sz="750">
                <a:solidFill>
                  <a:schemeClr val="bg1"/>
                </a:solidFill>
                <a:latin typeface="Verdana" panose="020B0604030504040204" pitchFamily="34" charset="0"/>
                <a:ea typeface="Verdana" panose="020B0604030504040204" pitchFamily="34" charset="0"/>
              </a:rPr>
              <a:t> University School of Medicine, Japan</a:t>
            </a:r>
          </a:p>
          <a:p>
            <a:pPr marL="0" indent="0">
              <a:buNone/>
            </a:pPr>
            <a:r>
              <a:rPr lang="en-US" altLang="ko-KR" sz="750">
                <a:solidFill>
                  <a:schemeClr val="bg1"/>
                </a:solidFill>
                <a:latin typeface="Verdana" panose="020B0604030504040204" pitchFamily="34" charset="0"/>
                <a:ea typeface="Verdana" panose="020B0604030504040204" pitchFamily="34" charset="0"/>
              </a:rPr>
              <a:t> </a:t>
            </a:r>
          </a:p>
          <a:p>
            <a:endParaRPr lang="vi-VN">
              <a:solidFill>
                <a:schemeClr val="bg1"/>
              </a:solidFill>
            </a:endParaRPr>
          </a:p>
        </p:txBody>
      </p:sp>
      <p:cxnSp>
        <p:nvCxnSpPr>
          <p:cNvPr id="57" name="Straight Arrow Connector 56">
            <a:extLst>
              <a:ext uri="{FF2B5EF4-FFF2-40B4-BE49-F238E27FC236}">
                <a16:creationId xmlns:a16="http://schemas.microsoft.com/office/drawing/2014/main" id="{6A0D4BB1-6346-5F6D-C3ED-0B6F31F9C580}"/>
              </a:ext>
            </a:extLst>
          </p:cNvPr>
          <p:cNvCxnSpPr>
            <a:cxnSpLocks/>
          </p:cNvCxnSpPr>
          <p:nvPr/>
        </p:nvCxnSpPr>
        <p:spPr bwMode="auto">
          <a:xfrm flipH="1">
            <a:off x="7435188" y="3465762"/>
            <a:ext cx="392023" cy="0"/>
          </a:xfrm>
          <a:prstGeom prst="straightConnector1">
            <a:avLst/>
          </a:prstGeom>
          <a:ln w="38100">
            <a:solidFill>
              <a:srgbClr val="EDEC2F"/>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58" name="Straight Arrow Connector 57">
            <a:extLst>
              <a:ext uri="{FF2B5EF4-FFF2-40B4-BE49-F238E27FC236}">
                <a16:creationId xmlns:a16="http://schemas.microsoft.com/office/drawing/2014/main" id="{6FAADF5B-7C8F-0B6B-0143-6236586EE672}"/>
              </a:ext>
            </a:extLst>
          </p:cNvPr>
          <p:cNvCxnSpPr>
            <a:cxnSpLocks/>
          </p:cNvCxnSpPr>
          <p:nvPr/>
        </p:nvCxnSpPr>
        <p:spPr bwMode="auto">
          <a:xfrm flipH="1">
            <a:off x="8778713" y="3245180"/>
            <a:ext cx="392023" cy="0"/>
          </a:xfrm>
          <a:prstGeom prst="straightConnector1">
            <a:avLst/>
          </a:prstGeom>
          <a:ln w="38100">
            <a:solidFill>
              <a:srgbClr val="EDEC2F"/>
            </a:solidFill>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99EE109B-28F7-5FCD-290C-DAB072A1D7C9}"/>
              </a:ext>
            </a:extLst>
          </p:cNvPr>
          <p:cNvCxnSpPr>
            <a:cxnSpLocks/>
          </p:cNvCxnSpPr>
          <p:nvPr/>
        </p:nvCxnSpPr>
        <p:spPr bwMode="auto">
          <a:xfrm flipH="1">
            <a:off x="9223214" y="3118183"/>
            <a:ext cx="392023" cy="0"/>
          </a:xfrm>
          <a:prstGeom prst="straightConnector1">
            <a:avLst/>
          </a:prstGeom>
          <a:ln w="38100">
            <a:solidFill>
              <a:srgbClr val="EDEC2F"/>
            </a:solidFill>
            <a:headEnd type="none" w="med" len="med"/>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5161515"/>
      </p:ext>
    </p:extLst>
  </p:cSld>
  <p:clrMapOvr>
    <a:masterClrMapping/>
  </p:clrMapOvr>
  <p:transition>
    <p:fade/>
  </p:transition>
</p:sld>
</file>

<file path=ppt/theme/theme1.xml><?xml version="1.0" encoding="utf-8"?>
<a:theme xmlns:a="http://schemas.openxmlformats.org/drawingml/2006/main" name="Janssen Our Promise Widescreen - COOL">
  <a:themeElements>
    <a:clrScheme name="Janssen Our Promise – COOL">
      <a:dk1>
        <a:srgbClr val="212121"/>
      </a:dk1>
      <a:lt1>
        <a:srgbClr val="FFFFFF"/>
      </a:lt1>
      <a:dk2>
        <a:srgbClr val="646464"/>
      </a:dk2>
      <a:lt2>
        <a:srgbClr val="F4F4F4"/>
      </a:lt2>
      <a:accent1>
        <a:srgbClr val="00A0DF"/>
      </a:accent1>
      <a:accent2>
        <a:srgbClr val="003479"/>
      </a:accent2>
      <a:accent3>
        <a:srgbClr val="1C75BC"/>
      </a:accent3>
      <a:accent4>
        <a:srgbClr val="349941"/>
      </a:accent4>
      <a:accent5>
        <a:srgbClr val="6EBD44"/>
      </a:accent5>
      <a:accent6>
        <a:srgbClr val="7E2E78"/>
      </a:accent6>
      <a:hlink>
        <a:srgbClr val="00A0DE"/>
      </a:hlink>
      <a:folHlink>
        <a:srgbClr val="636363"/>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0DF2A73-5A31-5B45-B812-29C9C639DC3A}" vid="{09BA5CA5-A7C5-604E-82A1-9320D27E1E46}"/>
    </a:ext>
  </a:extLst>
</a:theme>
</file>

<file path=ppt/theme/theme2.xml><?xml version="1.0" encoding="utf-8"?>
<a:theme xmlns:a="http://schemas.openxmlformats.org/drawingml/2006/main" name="3_Janssen Our Promise Widescreen - COOL">
  <a:themeElements>
    <a:clrScheme name="Janssen Our Promise – COOL">
      <a:dk1>
        <a:srgbClr val="212121"/>
      </a:dk1>
      <a:lt1>
        <a:srgbClr val="FFFFFF"/>
      </a:lt1>
      <a:dk2>
        <a:srgbClr val="646464"/>
      </a:dk2>
      <a:lt2>
        <a:srgbClr val="F4F4F4"/>
      </a:lt2>
      <a:accent1>
        <a:srgbClr val="00A0DF"/>
      </a:accent1>
      <a:accent2>
        <a:srgbClr val="003479"/>
      </a:accent2>
      <a:accent3>
        <a:srgbClr val="1C75BC"/>
      </a:accent3>
      <a:accent4>
        <a:srgbClr val="349941"/>
      </a:accent4>
      <a:accent5>
        <a:srgbClr val="6EBD44"/>
      </a:accent5>
      <a:accent6>
        <a:srgbClr val="7E2E78"/>
      </a:accent6>
      <a:hlink>
        <a:srgbClr val="00A0DE"/>
      </a:hlink>
      <a:folHlink>
        <a:srgbClr val="636363"/>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0DF2A73-5A31-5B45-B812-29C9C639DC3A}" vid="{09BA5CA5-A7C5-604E-82A1-9320D27E1E46}"/>
    </a:ext>
  </a:extLst>
</a:theme>
</file>

<file path=ppt/theme/theme3.xml><?xml version="1.0" encoding="utf-8"?>
<a:theme xmlns:a="http://schemas.openxmlformats.org/drawingml/2006/main" name="2_Janssen Our Promise Widescreen - COOL">
  <a:themeElements>
    <a:clrScheme name="Janssen Our Promise – COOL">
      <a:dk1>
        <a:srgbClr val="212121"/>
      </a:dk1>
      <a:lt1>
        <a:srgbClr val="FFFFFF"/>
      </a:lt1>
      <a:dk2>
        <a:srgbClr val="646464"/>
      </a:dk2>
      <a:lt2>
        <a:srgbClr val="F4F4F4"/>
      </a:lt2>
      <a:accent1>
        <a:srgbClr val="00A0DF"/>
      </a:accent1>
      <a:accent2>
        <a:srgbClr val="003479"/>
      </a:accent2>
      <a:accent3>
        <a:srgbClr val="1C75BC"/>
      </a:accent3>
      <a:accent4>
        <a:srgbClr val="349941"/>
      </a:accent4>
      <a:accent5>
        <a:srgbClr val="6EBD44"/>
      </a:accent5>
      <a:accent6>
        <a:srgbClr val="7E2E78"/>
      </a:accent6>
      <a:hlink>
        <a:srgbClr val="00A0DE"/>
      </a:hlink>
      <a:folHlink>
        <a:srgbClr val="636363"/>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0DF2A73-5A31-5B45-B812-29C9C639DC3A}" vid="{09BA5CA5-A7C5-604E-82A1-9320D27E1E4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a69562-6208-4f6e-9fc9-2656ac50773a" xsi:nil="true"/>
    <lcf76f155ced4ddcb4097134ff3c332f xmlns="2f5a00a0-00a9-4ebd-ab83-b670282423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943893CAC188448441914B5AD973FC" ma:contentTypeVersion="16" ma:contentTypeDescription="Create a new document." ma:contentTypeScope="" ma:versionID="2a3f3a897111ce8682617aa389c4320b">
  <xsd:schema xmlns:xsd="http://www.w3.org/2001/XMLSchema" xmlns:xs="http://www.w3.org/2001/XMLSchema" xmlns:p="http://schemas.microsoft.com/office/2006/metadata/properties" xmlns:ns2="2f5a00a0-00a9-4ebd-ab83-b670282423d5" xmlns:ns3="9da69562-6208-4f6e-9fc9-2656ac50773a" targetNamespace="http://schemas.microsoft.com/office/2006/metadata/properties" ma:root="true" ma:fieldsID="9e7315fea212fa681c7ce3d70417468c" ns2:_="" ns3:_="">
    <xsd:import namespace="2f5a00a0-00a9-4ebd-ab83-b670282423d5"/>
    <xsd:import namespace="9da69562-6208-4f6e-9fc9-2656ac5077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5a00a0-00a9-4ebd-ab83-b67028242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82b97c-6a8a-4995-9eb5-298aced380b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a69562-6208-4f6e-9fc9-2656ac5077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89918e6-1677-47b1-bb66-e2ea32331702}" ma:internalName="TaxCatchAll" ma:showField="CatchAllData" ma:web="9da69562-6208-4f6e-9fc9-2656ac507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F1F4EE-515F-426A-B17C-1760FBDB2658}">
  <ds:schemaRefs>
    <ds:schemaRef ds:uri="http://purl.org/dc/elements/1.1/"/>
    <ds:schemaRef ds:uri="http://schemas.openxmlformats.org/package/2006/metadata/core-properties"/>
    <ds:schemaRef ds:uri="9da69562-6208-4f6e-9fc9-2656ac50773a"/>
    <ds:schemaRef ds:uri="http://purl.org/dc/terms/"/>
    <ds:schemaRef ds:uri="http://schemas.microsoft.com/office/2006/documentManagement/types"/>
    <ds:schemaRef ds:uri="http://purl.org/dc/dcmitype/"/>
    <ds:schemaRef ds:uri="http://www.w3.org/XML/1998/namespace"/>
    <ds:schemaRef ds:uri="http://schemas.microsoft.com/office/infopath/2007/PartnerControls"/>
    <ds:schemaRef ds:uri="2f5a00a0-00a9-4ebd-ab83-b670282423d5"/>
    <ds:schemaRef ds:uri="http://schemas.microsoft.com/office/2006/metadata/properties"/>
  </ds:schemaRefs>
</ds:datastoreItem>
</file>

<file path=customXml/itemProps2.xml><?xml version="1.0" encoding="utf-8"?>
<ds:datastoreItem xmlns:ds="http://schemas.openxmlformats.org/officeDocument/2006/customXml" ds:itemID="{E975306D-0170-4B5F-BAD6-8EBD0299E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5a00a0-00a9-4ebd-ab83-b670282423d5"/>
    <ds:schemaRef ds:uri="9da69562-6208-4f6e-9fc9-2656ac507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DB1BC8-71EF-4119-BA4A-CDF19FB021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4477</Words>
  <Application>Microsoft Office PowerPoint</Application>
  <PresentationFormat>Widescreen</PresentationFormat>
  <Paragraphs>397</Paragraphs>
  <Slides>24</Slides>
  <Notes>21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BlinkMacSystemFont</vt:lpstr>
      <vt:lpstr>Calibri</vt:lpstr>
      <vt:lpstr>Garamond</vt:lpstr>
      <vt:lpstr>Georgia</vt:lpstr>
      <vt:lpstr>Open Sans</vt:lpstr>
      <vt:lpstr>Roboto</vt:lpstr>
      <vt:lpstr>Roboto Condensed</vt:lpstr>
      <vt:lpstr>Symbol</vt:lpstr>
      <vt:lpstr>URWPalladioL-Roma</vt:lpstr>
      <vt:lpstr>Verdana</vt:lpstr>
      <vt:lpstr>Janssen Our Promise Widescreen - COOL</vt:lpstr>
      <vt:lpstr>3_Janssen Our Promise Widescreen - COOL</vt:lpstr>
      <vt:lpstr>2_Janssen Our Promise Widescreen - COOL</vt:lpstr>
      <vt:lpstr>Chapter 4: Normal bowel in IUS and abnormal findings in IBD</vt:lpstr>
      <vt:lpstr>About IUS Primer module</vt:lpstr>
      <vt:lpstr>Special thanks to IUS Primer AOCC working group members</vt:lpstr>
      <vt:lpstr>Learning Objectives</vt:lpstr>
      <vt:lpstr>Observing bowel wall layers using IUS</vt:lpstr>
      <vt:lpstr>Observing small bowel and appendix on IUS</vt:lpstr>
      <vt:lpstr>Identifying segments of GI tract on IUS </vt:lpstr>
      <vt:lpstr>Differentiating small bowel from large bowel on IUS</vt:lpstr>
      <vt:lpstr>Differentiating small bowel from large bowel on IUS</vt:lpstr>
      <vt:lpstr>IUS Features predictive of IBD: bowel wall thickness and bowel wall stratification</vt:lpstr>
      <vt:lpstr>Measurement of Bowel wall thickness (BWT) on IUS</vt:lpstr>
      <vt:lpstr>Loss of bowel wall stratification in CD</vt:lpstr>
      <vt:lpstr>Comparing CT and IUS findings for loss of bowel wall stratification </vt:lpstr>
      <vt:lpstr>IUS Features predictive of IBD: bowel wall flow (BWF)</vt:lpstr>
      <vt:lpstr>Bowel wall flow -  Grade 0 Limberg score</vt:lpstr>
      <vt:lpstr>Bowel wall flow -  Grade 1 Limberg score</vt:lpstr>
      <vt:lpstr>Bowel wall flow -  Grade 2 Limberg score</vt:lpstr>
      <vt:lpstr>Bowel wall flow -  Grade 3 Limberg score</vt:lpstr>
      <vt:lpstr>Bowel wall flow -  Grade 4 Limberg score</vt:lpstr>
      <vt:lpstr>IUS Features in Crohn’s disease: skip lesions</vt:lpstr>
      <vt:lpstr>IUS extramural features of IBD: fibrofatty proliferation</vt:lpstr>
      <vt:lpstr>IUS extramural features of IBD: enlarged lymph nodes</vt:lpstr>
      <vt:lpstr>Sensitivity and specificity of IUS for diagnosis of IBD</vt:lpstr>
      <vt:lpstr>Summary of key IUS parameters for evaluation of IBD</vt:lpstr>
    </vt:vector>
  </TitlesOfParts>
  <Company>JNJ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Normal bowel in IUS and abnormal findings in IBD</dc:title>
  <dc:creator>Ho, Aloysius [JACSG NON J&amp;J]</dc:creator>
  <cp:lastModifiedBy>Ho, Aloysius [JACSG NON J&amp;J]</cp:lastModifiedBy>
  <cp:revision>1</cp:revision>
  <dcterms:created xsi:type="dcterms:W3CDTF">2023-01-31T09:02:43Z</dcterms:created>
  <dcterms:modified xsi:type="dcterms:W3CDTF">2023-02-01T03:23:27Z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0x01010086943893CAC188448441914B5AD973FC</vt:lpwstr>
  </property>
  <property fmtid="{D5CDD505-2E9C-101B-9397-08002B2CF9AE}" pid="3" name="MediaServiceImageTags">
    <vt:lpwstr/>
  </property>
</Properties>
</file>